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12192000" cy="6858000"/>
  <p:embeddedFontLst>
    <p:embeddedFont>
      <p:font typeface="Arial" panose="020B0604020202020204" pitchFamily="34" charset="0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Courier New" panose="02070309020205020404" pitchFamily="49" charset="0"/>
      <p:regular r:id="rId72"/>
      <p:bold r:id="rId73"/>
    </p:embeddedFont>
    <p:embeddedFont>
      <p:font typeface="Tahoma" panose="020B0604030504040204" pitchFamily="34" charset="0"/>
      <p:regular r:id="rId74"/>
      <p:bold r:id="rId75"/>
    </p:embeddedFont>
    <p:embeddedFont>
      <p:font typeface="Times New Roman" panose="02020603050405020304" pitchFamily="18" charset="0"/>
      <p:regular r:id="rId76"/>
    </p:embeddedFont>
    <p:embeddedFont>
      <p:font typeface="Trebuchet MS" panose="020B0603020202020204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94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7791" y="147827"/>
            <a:ext cx="11136416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rgbClr val="232F3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rgbClr val="232F3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rgbClr val="232F3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3008" y="2292096"/>
            <a:ext cx="10725982" cy="833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1" i="0">
                <a:solidFill>
                  <a:srgbClr val="232F3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9387" y="1292385"/>
            <a:ext cx="10732770" cy="4606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6352" y="6392710"/>
            <a:ext cx="275844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5.png"/><Relationship Id="rId7" Type="http://schemas.openxmlformats.org/officeDocument/2006/relationships/image" Target="../media/image7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jpg"/><Relationship Id="rId12" Type="http://schemas.openxmlformats.org/officeDocument/2006/relationships/image" Target="../media/image19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g"/><Relationship Id="rId11" Type="http://schemas.openxmlformats.org/officeDocument/2006/relationships/image" Target="../media/image195.png"/><Relationship Id="rId5" Type="http://schemas.openxmlformats.org/officeDocument/2006/relationships/image" Target="../media/image192.jpg"/><Relationship Id="rId10" Type="http://schemas.openxmlformats.org/officeDocument/2006/relationships/image" Target="../media/image194.png"/><Relationship Id="rId4" Type="http://schemas.openxmlformats.org/officeDocument/2006/relationships/image" Target="../media/image185.png"/><Relationship Id="rId9" Type="http://schemas.openxmlformats.org/officeDocument/2006/relationships/image" Target="../media/image19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42.png"/><Relationship Id="rId10" Type="http://schemas.openxmlformats.org/officeDocument/2006/relationships/image" Target="../media/image217.png"/><Relationship Id="rId4" Type="http://schemas.openxmlformats.org/officeDocument/2006/relationships/image" Target="../media/image212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1.png"/><Relationship Id="rId7" Type="http://schemas.openxmlformats.org/officeDocument/2006/relationships/image" Target="../media/image22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12.png"/><Relationship Id="rId9" Type="http://schemas.openxmlformats.org/officeDocument/2006/relationships/image" Target="../media/image2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33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31.png"/><Relationship Id="rId10" Type="http://schemas.openxmlformats.org/officeDocument/2006/relationships/image" Target="../media/image259.png"/><Relationship Id="rId4" Type="http://schemas.openxmlformats.org/officeDocument/2006/relationships/image" Target="../media/image30.png"/><Relationship Id="rId9" Type="http://schemas.openxmlformats.org/officeDocument/2006/relationships/image" Target="../media/image2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3.png"/><Relationship Id="rId18" Type="http://schemas.openxmlformats.org/officeDocument/2006/relationships/image" Target="../media/image278.png"/><Relationship Id="rId3" Type="http://schemas.openxmlformats.org/officeDocument/2006/relationships/image" Target="../media/image263.png"/><Relationship Id="rId21" Type="http://schemas.openxmlformats.org/officeDocument/2006/relationships/image" Target="../media/image281.png"/><Relationship Id="rId7" Type="http://schemas.openxmlformats.org/officeDocument/2006/relationships/image" Target="../media/image267.png"/><Relationship Id="rId12" Type="http://schemas.openxmlformats.org/officeDocument/2006/relationships/image" Target="../media/image272.png"/><Relationship Id="rId17" Type="http://schemas.openxmlformats.org/officeDocument/2006/relationships/image" Target="../media/image277.png"/><Relationship Id="rId2" Type="http://schemas.openxmlformats.org/officeDocument/2006/relationships/image" Target="../media/image262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24" Type="http://schemas.openxmlformats.org/officeDocument/2006/relationships/image" Target="../media/image284.png"/><Relationship Id="rId5" Type="http://schemas.openxmlformats.org/officeDocument/2006/relationships/image" Target="../media/image265.png"/><Relationship Id="rId15" Type="http://schemas.openxmlformats.org/officeDocument/2006/relationships/image" Target="../media/image275.png"/><Relationship Id="rId23" Type="http://schemas.openxmlformats.org/officeDocument/2006/relationships/image" Target="../media/image283.png"/><Relationship Id="rId10" Type="http://schemas.openxmlformats.org/officeDocument/2006/relationships/image" Target="../media/image270.png"/><Relationship Id="rId19" Type="http://schemas.openxmlformats.org/officeDocument/2006/relationships/image" Target="../media/image279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Relationship Id="rId22" Type="http://schemas.openxmlformats.org/officeDocument/2006/relationships/image" Target="../media/image28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8744" y="2538984"/>
            <a:ext cx="669290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latin typeface="Calibri"/>
                <a:cs typeface="Calibri"/>
              </a:rPr>
              <a:t>Hydrating </a:t>
            </a:r>
            <a:r>
              <a:rPr spc="10" dirty="0">
                <a:latin typeface="Calibri"/>
                <a:cs typeface="Calibri"/>
              </a:rPr>
              <a:t>the </a:t>
            </a:r>
            <a:r>
              <a:rPr spc="-40" dirty="0">
                <a:latin typeface="Calibri"/>
                <a:cs typeface="Calibri"/>
              </a:rPr>
              <a:t>Data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65" dirty="0">
                <a:latin typeface="Calibri"/>
                <a:cs typeface="Calibri"/>
              </a:rPr>
              <a:t>Lake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6558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Change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Capture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Triggers</a:t>
            </a:r>
            <a:r>
              <a:rPr sz="3200" spc="-15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v2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63523" y="3396030"/>
            <a:ext cx="873760" cy="85725"/>
          </a:xfrm>
          <a:custGeom>
            <a:avLst/>
            <a:gdLst/>
            <a:ahLst/>
            <a:cxnLst/>
            <a:rect l="l" t="t" r="r" b="b"/>
            <a:pathLst>
              <a:path w="873759" h="85725">
                <a:moveTo>
                  <a:pt x="844909" y="28575"/>
                </a:moveTo>
                <a:lnTo>
                  <a:pt x="802048" y="28575"/>
                </a:lnTo>
                <a:lnTo>
                  <a:pt x="802048" y="57150"/>
                </a:lnTo>
                <a:lnTo>
                  <a:pt x="787759" y="57150"/>
                </a:lnTo>
                <a:lnTo>
                  <a:pt x="787759" y="85725"/>
                </a:lnTo>
                <a:lnTo>
                  <a:pt x="873484" y="42862"/>
                </a:lnTo>
                <a:lnTo>
                  <a:pt x="844909" y="28575"/>
                </a:lnTo>
                <a:close/>
              </a:path>
              <a:path w="873759" h="85725">
                <a:moveTo>
                  <a:pt x="787759" y="28575"/>
                </a:moveTo>
                <a:lnTo>
                  <a:pt x="0" y="28576"/>
                </a:lnTo>
                <a:lnTo>
                  <a:pt x="0" y="57151"/>
                </a:lnTo>
                <a:lnTo>
                  <a:pt x="787759" y="57150"/>
                </a:lnTo>
                <a:lnTo>
                  <a:pt x="787759" y="28575"/>
                </a:lnTo>
                <a:close/>
              </a:path>
              <a:path w="873759" h="85725">
                <a:moveTo>
                  <a:pt x="802048" y="28575"/>
                </a:moveTo>
                <a:lnTo>
                  <a:pt x="787759" y="28575"/>
                </a:lnTo>
                <a:lnTo>
                  <a:pt x="787759" y="57150"/>
                </a:lnTo>
                <a:lnTo>
                  <a:pt x="802048" y="57150"/>
                </a:lnTo>
                <a:lnTo>
                  <a:pt x="802048" y="28575"/>
                </a:lnTo>
                <a:close/>
              </a:path>
              <a:path w="873759" h="85725">
                <a:moveTo>
                  <a:pt x="787759" y="0"/>
                </a:moveTo>
                <a:lnTo>
                  <a:pt x="787759" y="28575"/>
                </a:lnTo>
                <a:lnTo>
                  <a:pt x="844909" y="28575"/>
                </a:lnTo>
                <a:lnTo>
                  <a:pt x="787759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72216" y="3396030"/>
            <a:ext cx="671195" cy="85725"/>
          </a:xfrm>
          <a:custGeom>
            <a:avLst/>
            <a:gdLst/>
            <a:ahLst/>
            <a:cxnLst/>
            <a:rect l="l" t="t" r="r" b="b"/>
            <a:pathLst>
              <a:path w="671195" h="85725">
                <a:moveTo>
                  <a:pt x="585125" y="0"/>
                </a:moveTo>
                <a:lnTo>
                  <a:pt x="585125" y="85725"/>
                </a:lnTo>
                <a:lnTo>
                  <a:pt x="642275" y="57150"/>
                </a:lnTo>
                <a:lnTo>
                  <a:pt x="599413" y="57150"/>
                </a:lnTo>
                <a:lnTo>
                  <a:pt x="599413" y="28575"/>
                </a:lnTo>
                <a:lnTo>
                  <a:pt x="642275" y="28575"/>
                </a:lnTo>
                <a:lnTo>
                  <a:pt x="585125" y="0"/>
                </a:lnTo>
                <a:close/>
              </a:path>
              <a:path w="671195" h="85725">
                <a:moveTo>
                  <a:pt x="58512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585125" y="57150"/>
                </a:lnTo>
                <a:lnTo>
                  <a:pt x="585125" y="28575"/>
                </a:lnTo>
                <a:close/>
              </a:path>
              <a:path w="671195" h="85725">
                <a:moveTo>
                  <a:pt x="642275" y="28575"/>
                </a:moveTo>
                <a:lnTo>
                  <a:pt x="599413" y="28575"/>
                </a:lnTo>
                <a:lnTo>
                  <a:pt x="599413" y="57150"/>
                </a:lnTo>
                <a:lnTo>
                  <a:pt x="642275" y="57150"/>
                </a:lnTo>
                <a:lnTo>
                  <a:pt x="670850" y="42862"/>
                </a:lnTo>
                <a:lnTo>
                  <a:pt x="642275" y="28575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2826" y="4448265"/>
            <a:ext cx="7897495" cy="72707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800" spc="-5" dirty="0">
                <a:solidFill>
                  <a:srgbClr val="1990B8"/>
                </a:solidFill>
                <a:latin typeface="Consolas"/>
                <a:cs typeface="Consolas"/>
              </a:rPr>
              <a:t>CREATE PROCEDURE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CDC_TO_FIREHOSE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[…]</a:t>
            </a:r>
            <a:endParaRPr sz="1800">
              <a:latin typeface="Consolas"/>
              <a:cs typeface="Consolas"/>
            </a:endParaRPr>
          </a:p>
          <a:p>
            <a:pPr marL="699135">
              <a:lnSpc>
                <a:spcPct val="100000"/>
              </a:lnSpc>
              <a:spcBef>
                <a:spcPts val="735"/>
              </a:spcBef>
            </a:pPr>
            <a:r>
              <a:rPr sz="1400" dirty="0">
                <a:solidFill>
                  <a:srgbClr val="1990B8"/>
                </a:solidFill>
                <a:latin typeface="Consolas"/>
                <a:cs typeface="Consolas"/>
              </a:rPr>
              <a:t>CALL</a:t>
            </a:r>
            <a:r>
              <a:rPr sz="1400" spc="215" dirty="0">
                <a:solidFill>
                  <a:srgbClr val="1990B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333333"/>
                </a:solidFill>
                <a:latin typeface="Consolas"/>
                <a:cs typeface="Consolas"/>
              </a:rPr>
              <a:t>mysql</a:t>
            </a:r>
            <a:r>
              <a:rPr sz="1400" dirty="0">
                <a:solidFill>
                  <a:srgbClr val="5F6364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333333"/>
                </a:solidFill>
                <a:latin typeface="Consolas"/>
                <a:cs typeface="Consolas"/>
              </a:rPr>
              <a:t>lambda_async</a:t>
            </a:r>
            <a:r>
              <a:rPr sz="1400" dirty="0">
                <a:solidFill>
                  <a:srgbClr val="5F6364"/>
                </a:solidFill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2F9C0A"/>
                </a:solidFill>
                <a:latin typeface="Consolas"/>
                <a:cs typeface="Consolas"/>
              </a:rPr>
              <a:t>'arn:aws:lambda:us-east-1:XXXXXXXXXXXXX:function: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75842" y="3364171"/>
            <a:ext cx="2192020" cy="85725"/>
          </a:xfrm>
          <a:custGeom>
            <a:avLst/>
            <a:gdLst/>
            <a:ahLst/>
            <a:cxnLst/>
            <a:rect l="l" t="t" r="r" b="b"/>
            <a:pathLst>
              <a:path w="2192020" h="85725">
                <a:moveTo>
                  <a:pt x="2163274" y="28575"/>
                </a:moveTo>
                <a:lnTo>
                  <a:pt x="2120411" y="28575"/>
                </a:lnTo>
                <a:lnTo>
                  <a:pt x="2120411" y="57150"/>
                </a:lnTo>
                <a:lnTo>
                  <a:pt x="2106124" y="57150"/>
                </a:lnTo>
                <a:lnTo>
                  <a:pt x="2106124" y="85725"/>
                </a:lnTo>
                <a:lnTo>
                  <a:pt x="2191849" y="42862"/>
                </a:lnTo>
                <a:lnTo>
                  <a:pt x="2163274" y="28575"/>
                </a:lnTo>
                <a:close/>
              </a:path>
              <a:path w="2192020" h="85725">
                <a:moveTo>
                  <a:pt x="2106124" y="28575"/>
                </a:moveTo>
                <a:lnTo>
                  <a:pt x="0" y="28576"/>
                </a:lnTo>
                <a:lnTo>
                  <a:pt x="0" y="57151"/>
                </a:lnTo>
                <a:lnTo>
                  <a:pt x="2106124" y="57150"/>
                </a:lnTo>
                <a:lnTo>
                  <a:pt x="2106124" y="28575"/>
                </a:lnTo>
                <a:close/>
              </a:path>
              <a:path w="2192020" h="85725">
                <a:moveTo>
                  <a:pt x="2120411" y="28575"/>
                </a:moveTo>
                <a:lnTo>
                  <a:pt x="2106124" y="28575"/>
                </a:lnTo>
                <a:lnTo>
                  <a:pt x="2106124" y="57150"/>
                </a:lnTo>
                <a:lnTo>
                  <a:pt x="2120411" y="57150"/>
                </a:lnTo>
                <a:lnTo>
                  <a:pt x="2120411" y="28575"/>
                </a:lnTo>
                <a:close/>
              </a:path>
              <a:path w="2192020" h="85725">
                <a:moveTo>
                  <a:pt x="2106124" y="0"/>
                </a:moveTo>
                <a:lnTo>
                  <a:pt x="2106124" y="28575"/>
                </a:lnTo>
                <a:lnTo>
                  <a:pt x="2163274" y="28575"/>
                </a:lnTo>
                <a:lnTo>
                  <a:pt x="2106124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962" y="2157915"/>
            <a:ext cx="2995295" cy="369570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CDCFromAuroraToKinesis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21240" y="4915349"/>
            <a:ext cx="2371725" cy="307975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400" b="1" spc="5" dirty="0">
                <a:solidFill>
                  <a:srgbClr val="2F9C0A"/>
                </a:solidFill>
                <a:latin typeface="Consolas"/>
                <a:cs typeface="Consolas"/>
              </a:rPr>
              <a:t>CDCFromAuroraToKinesis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2825" y="5289513"/>
            <a:ext cx="6672580" cy="72707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800" spc="-5" dirty="0">
                <a:solidFill>
                  <a:srgbClr val="1990B8"/>
                </a:solidFill>
                <a:latin typeface="Consolas"/>
                <a:cs typeface="Consolas"/>
              </a:rPr>
              <a:t>CREATE TRIGGER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TR_Sales_CDC </a:t>
            </a:r>
            <a:r>
              <a:rPr sz="1800" spc="-5" dirty="0">
                <a:solidFill>
                  <a:srgbClr val="1990B8"/>
                </a:solidFill>
                <a:latin typeface="Consolas"/>
                <a:cs typeface="Consolas"/>
              </a:rPr>
              <a:t>AFTER INSERT ON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Sales</a:t>
            </a:r>
            <a:r>
              <a:rPr sz="1800" spc="-7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[…]</a:t>
            </a:r>
            <a:endParaRPr sz="1800">
              <a:latin typeface="Consolas"/>
              <a:cs typeface="Consolas"/>
            </a:endParaRPr>
          </a:p>
          <a:p>
            <a:pPr marL="699135">
              <a:lnSpc>
                <a:spcPct val="100000"/>
              </a:lnSpc>
              <a:spcBef>
                <a:spcPts val="735"/>
              </a:spcBef>
            </a:pPr>
            <a:r>
              <a:rPr sz="1400" dirty="0">
                <a:solidFill>
                  <a:srgbClr val="1990B8"/>
                </a:solidFill>
                <a:latin typeface="Consolas"/>
                <a:cs typeface="Consolas"/>
              </a:rPr>
              <a:t>CALL</a:t>
            </a:r>
            <a:r>
              <a:rPr sz="1400" spc="5" dirty="0">
                <a:solidFill>
                  <a:srgbClr val="1990B8"/>
                </a:solidFill>
                <a:latin typeface="Consolas"/>
                <a:cs typeface="Consolas"/>
              </a:rPr>
              <a:t> </a:t>
            </a:r>
            <a:r>
              <a:rPr sz="1400" b="1" spc="5" dirty="0">
                <a:solidFill>
                  <a:srgbClr val="FF0000"/>
                </a:solidFill>
                <a:latin typeface="Consolas"/>
                <a:cs typeface="Consolas"/>
              </a:rPr>
              <a:t>CDC_TO_FIREHOSE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7255" y="2718816"/>
            <a:ext cx="1459992" cy="14630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4047" y="2718816"/>
            <a:ext cx="1374648" cy="13776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5559" y="2718816"/>
            <a:ext cx="1402079" cy="140208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7008" y="2624327"/>
            <a:ext cx="1591055" cy="158800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815229" y="4163059"/>
            <a:ext cx="221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339588" y="4178300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6558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Change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Capture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Triggers</a:t>
            </a:r>
            <a:r>
              <a:rPr sz="3200" spc="-15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v2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5229" y="4163059"/>
            <a:ext cx="221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39588" y="4178300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63523" y="3396030"/>
            <a:ext cx="873760" cy="85725"/>
          </a:xfrm>
          <a:custGeom>
            <a:avLst/>
            <a:gdLst/>
            <a:ahLst/>
            <a:cxnLst/>
            <a:rect l="l" t="t" r="r" b="b"/>
            <a:pathLst>
              <a:path w="873759" h="85725">
                <a:moveTo>
                  <a:pt x="844909" y="28575"/>
                </a:moveTo>
                <a:lnTo>
                  <a:pt x="802048" y="28575"/>
                </a:lnTo>
                <a:lnTo>
                  <a:pt x="802048" y="57150"/>
                </a:lnTo>
                <a:lnTo>
                  <a:pt x="787759" y="57150"/>
                </a:lnTo>
                <a:lnTo>
                  <a:pt x="787759" y="85725"/>
                </a:lnTo>
                <a:lnTo>
                  <a:pt x="873484" y="42862"/>
                </a:lnTo>
                <a:lnTo>
                  <a:pt x="844909" y="28575"/>
                </a:lnTo>
                <a:close/>
              </a:path>
              <a:path w="873759" h="85725">
                <a:moveTo>
                  <a:pt x="787759" y="28575"/>
                </a:moveTo>
                <a:lnTo>
                  <a:pt x="0" y="28576"/>
                </a:lnTo>
                <a:lnTo>
                  <a:pt x="0" y="57151"/>
                </a:lnTo>
                <a:lnTo>
                  <a:pt x="787759" y="57150"/>
                </a:lnTo>
                <a:lnTo>
                  <a:pt x="787759" y="28575"/>
                </a:lnTo>
                <a:close/>
              </a:path>
              <a:path w="873759" h="85725">
                <a:moveTo>
                  <a:pt x="802048" y="28575"/>
                </a:moveTo>
                <a:lnTo>
                  <a:pt x="787759" y="28575"/>
                </a:lnTo>
                <a:lnTo>
                  <a:pt x="787759" y="57150"/>
                </a:lnTo>
                <a:lnTo>
                  <a:pt x="802048" y="57150"/>
                </a:lnTo>
                <a:lnTo>
                  <a:pt x="802048" y="28575"/>
                </a:lnTo>
                <a:close/>
              </a:path>
              <a:path w="873759" h="85725">
                <a:moveTo>
                  <a:pt x="787759" y="0"/>
                </a:moveTo>
                <a:lnTo>
                  <a:pt x="787759" y="28575"/>
                </a:lnTo>
                <a:lnTo>
                  <a:pt x="844909" y="28575"/>
                </a:lnTo>
                <a:lnTo>
                  <a:pt x="787759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72216" y="3396030"/>
            <a:ext cx="671195" cy="85725"/>
          </a:xfrm>
          <a:custGeom>
            <a:avLst/>
            <a:gdLst/>
            <a:ahLst/>
            <a:cxnLst/>
            <a:rect l="l" t="t" r="r" b="b"/>
            <a:pathLst>
              <a:path w="671195" h="85725">
                <a:moveTo>
                  <a:pt x="585125" y="0"/>
                </a:moveTo>
                <a:lnTo>
                  <a:pt x="585125" y="85725"/>
                </a:lnTo>
                <a:lnTo>
                  <a:pt x="642275" y="57150"/>
                </a:lnTo>
                <a:lnTo>
                  <a:pt x="599413" y="57150"/>
                </a:lnTo>
                <a:lnTo>
                  <a:pt x="599413" y="28575"/>
                </a:lnTo>
                <a:lnTo>
                  <a:pt x="642275" y="28575"/>
                </a:lnTo>
                <a:lnTo>
                  <a:pt x="585125" y="0"/>
                </a:lnTo>
                <a:close/>
              </a:path>
              <a:path w="671195" h="85725">
                <a:moveTo>
                  <a:pt x="58512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585125" y="57150"/>
                </a:lnTo>
                <a:lnTo>
                  <a:pt x="585125" y="28575"/>
                </a:lnTo>
                <a:close/>
              </a:path>
              <a:path w="671195" h="85725">
                <a:moveTo>
                  <a:pt x="642275" y="28575"/>
                </a:moveTo>
                <a:lnTo>
                  <a:pt x="599413" y="28575"/>
                </a:lnTo>
                <a:lnTo>
                  <a:pt x="599413" y="57150"/>
                </a:lnTo>
                <a:lnTo>
                  <a:pt x="642275" y="57150"/>
                </a:lnTo>
                <a:lnTo>
                  <a:pt x="670850" y="42862"/>
                </a:lnTo>
                <a:lnTo>
                  <a:pt x="642275" y="28575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5842" y="3364171"/>
            <a:ext cx="2192020" cy="85725"/>
          </a:xfrm>
          <a:custGeom>
            <a:avLst/>
            <a:gdLst/>
            <a:ahLst/>
            <a:cxnLst/>
            <a:rect l="l" t="t" r="r" b="b"/>
            <a:pathLst>
              <a:path w="2192020" h="85725">
                <a:moveTo>
                  <a:pt x="2163274" y="28575"/>
                </a:moveTo>
                <a:lnTo>
                  <a:pt x="2120411" y="28575"/>
                </a:lnTo>
                <a:lnTo>
                  <a:pt x="2120411" y="57150"/>
                </a:lnTo>
                <a:lnTo>
                  <a:pt x="2106124" y="57150"/>
                </a:lnTo>
                <a:lnTo>
                  <a:pt x="2106124" y="85725"/>
                </a:lnTo>
                <a:lnTo>
                  <a:pt x="2191849" y="42862"/>
                </a:lnTo>
                <a:lnTo>
                  <a:pt x="2163274" y="28575"/>
                </a:lnTo>
                <a:close/>
              </a:path>
              <a:path w="2192020" h="85725">
                <a:moveTo>
                  <a:pt x="2106124" y="28575"/>
                </a:moveTo>
                <a:lnTo>
                  <a:pt x="0" y="28576"/>
                </a:lnTo>
                <a:lnTo>
                  <a:pt x="0" y="57151"/>
                </a:lnTo>
                <a:lnTo>
                  <a:pt x="2106124" y="57150"/>
                </a:lnTo>
                <a:lnTo>
                  <a:pt x="2106124" y="28575"/>
                </a:lnTo>
                <a:close/>
              </a:path>
              <a:path w="2192020" h="85725">
                <a:moveTo>
                  <a:pt x="2120411" y="28575"/>
                </a:moveTo>
                <a:lnTo>
                  <a:pt x="2106124" y="28575"/>
                </a:lnTo>
                <a:lnTo>
                  <a:pt x="2106124" y="57150"/>
                </a:lnTo>
                <a:lnTo>
                  <a:pt x="2120411" y="57150"/>
                </a:lnTo>
                <a:lnTo>
                  <a:pt x="2120411" y="28575"/>
                </a:lnTo>
                <a:close/>
              </a:path>
              <a:path w="2192020" h="85725">
                <a:moveTo>
                  <a:pt x="2106124" y="0"/>
                </a:moveTo>
                <a:lnTo>
                  <a:pt x="2106124" y="28575"/>
                </a:lnTo>
                <a:lnTo>
                  <a:pt x="2163274" y="28575"/>
                </a:lnTo>
                <a:lnTo>
                  <a:pt x="2106124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16962" y="2157915"/>
            <a:ext cx="3120390" cy="369570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CDCFromDynamoToKinesis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8461" y="4163059"/>
            <a:ext cx="2099310" cy="518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DynamoDB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spc="-45" dirty="0">
                <a:solidFill>
                  <a:srgbClr val="002D43"/>
                </a:solidFill>
                <a:latin typeface="Century Gothic"/>
                <a:cs typeface="Century Gothic"/>
              </a:rPr>
              <a:t>* </a:t>
            </a:r>
            <a:r>
              <a:rPr sz="1400" spc="5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1400" spc="-45" dirty="0">
                <a:solidFill>
                  <a:srgbClr val="002D43"/>
                </a:solidFill>
                <a:latin typeface="Century Gothic"/>
                <a:cs typeface="Century Gothic"/>
              </a:rPr>
              <a:t>stream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10" dirty="0">
                <a:solidFill>
                  <a:srgbClr val="002D43"/>
                </a:solidFill>
                <a:latin typeface="Century Gothic"/>
                <a:cs typeface="Century Gothic"/>
              </a:rPr>
              <a:t>enabled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2135" y="2657855"/>
            <a:ext cx="1399031" cy="13990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7095" y="2670048"/>
            <a:ext cx="1377696" cy="13746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3352" y="2682239"/>
            <a:ext cx="1459992" cy="14630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4272" y="2718816"/>
            <a:ext cx="1441704" cy="144170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7559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Change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Capture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5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4D4D4C"/>
                </a:solidFill>
                <a:latin typeface="Trebuchet MS"/>
                <a:cs typeface="Trebuchet MS"/>
              </a:rPr>
              <a:t>transaction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rgbClr val="4D4D4C"/>
                </a:solidFill>
                <a:latin typeface="Trebuchet MS"/>
                <a:cs typeface="Trebuchet MS"/>
              </a:rPr>
              <a:t>Logs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72922" y="1919652"/>
            <a:ext cx="2663190" cy="3094990"/>
            <a:chOff x="2472922" y="1919652"/>
            <a:chExt cx="2663190" cy="3094990"/>
          </a:xfrm>
        </p:grpSpPr>
        <p:sp>
          <p:nvSpPr>
            <p:cNvPr id="4" name="object 4"/>
            <p:cNvSpPr/>
            <p:nvPr/>
          </p:nvSpPr>
          <p:spPr>
            <a:xfrm>
              <a:off x="2472922" y="3323594"/>
              <a:ext cx="819150" cy="85725"/>
            </a:xfrm>
            <a:custGeom>
              <a:avLst/>
              <a:gdLst/>
              <a:ahLst/>
              <a:cxnLst/>
              <a:rect l="l" t="t" r="r" b="b"/>
              <a:pathLst>
                <a:path w="819150" h="85725">
                  <a:moveTo>
                    <a:pt x="790342" y="28575"/>
                  </a:moveTo>
                  <a:lnTo>
                    <a:pt x="747480" y="28575"/>
                  </a:lnTo>
                  <a:lnTo>
                    <a:pt x="747480" y="57150"/>
                  </a:lnTo>
                  <a:lnTo>
                    <a:pt x="733192" y="57150"/>
                  </a:lnTo>
                  <a:lnTo>
                    <a:pt x="733192" y="85725"/>
                  </a:lnTo>
                  <a:lnTo>
                    <a:pt x="818917" y="42862"/>
                  </a:lnTo>
                  <a:lnTo>
                    <a:pt x="790342" y="28575"/>
                  </a:lnTo>
                  <a:close/>
                </a:path>
                <a:path w="819150" h="85725">
                  <a:moveTo>
                    <a:pt x="733192" y="28575"/>
                  </a:moveTo>
                  <a:lnTo>
                    <a:pt x="0" y="28576"/>
                  </a:lnTo>
                  <a:lnTo>
                    <a:pt x="0" y="57151"/>
                  </a:lnTo>
                  <a:lnTo>
                    <a:pt x="733192" y="57150"/>
                  </a:lnTo>
                  <a:lnTo>
                    <a:pt x="733192" y="28575"/>
                  </a:lnTo>
                  <a:close/>
                </a:path>
                <a:path w="819150" h="85725">
                  <a:moveTo>
                    <a:pt x="747480" y="28575"/>
                  </a:moveTo>
                  <a:lnTo>
                    <a:pt x="733192" y="28575"/>
                  </a:lnTo>
                  <a:lnTo>
                    <a:pt x="733192" y="57150"/>
                  </a:lnTo>
                  <a:lnTo>
                    <a:pt x="747480" y="57150"/>
                  </a:lnTo>
                  <a:lnTo>
                    <a:pt x="747480" y="28575"/>
                  </a:lnTo>
                  <a:close/>
                </a:path>
                <a:path w="819150" h="85725">
                  <a:moveTo>
                    <a:pt x="733192" y="0"/>
                  </a:moveTo>
                  <a:lnTo>
                    <a:pt x="733192" y="28575"/>
                  </a:lnTo>
                  <a:lnTo>
                    <a:pt x="790342" y="28575"/>
                  </a:lnTo>
                  <a:lnTo>
                    <a:pt x="733192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0" y="2652182"/>
              <a:ext cx="1386417" cy="13864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41095" y="1933940"/>
              <a:ext cx="580390" cy="1189355"/>
            </a:xfrm>
            <a:custGeom>
              <a:avLst/>
              <a:gdLst/>
              <a:ahLst/>
              <a:cxnLst/>
              <a:rect l="l" t="t" r="r" b="b"/>
              <a:pathLst>
                <a:path w="580389" h="1189355">
                  <a:moveTo>
                    <a:pt x="0" y="1189265"/>
                  </a:moveTo>
                  <a:lnTo>
                    <a:pt x="580389" y="0"/>
                  </a:lnTo>
                </a:path>
              </a:pathLst>
            </a:custGeom>
            <a:ln w="28575">
              <a:solidFill>
                <a:srgbClr val="FF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1095" y="3748997"/>
              <a:ext cx="480059" cy="1251585"/>
            </a:xfrm>
            <a:custGeom>
              <a:avLst/>
              <a:gdLst/>
              <a:ahLst/>
              <a:cxnLst/>
              <a:rect l="l" t="t" r="r" b="b"/>
              <a:pathLst>
                <a:path w="480060" h="1251585">
                  <a:moveTo>
                    <a:pt x="0" y="0"/>
                  </a:moveTo>
                  <a:lnTo>
                    <a:pt x="479849" y="1251097"/>
                  </a:lnTo>
                </a:path>
              </a:pathLst>
            </a:custGeom>
            <a:ln w="28575">
              <a:solidFill>
                <a:srgbClr val="FF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19147" y="1079699"/>
            <a:ext cx="2743200" cy="4524375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0805" marR="146685">
              <a:lnSpc>
                <a:spcPct val="99400"/>
              </a:lnSpc>
              <a:spcBef>
                <a:spcPts val="27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LOG_FILE_HDR_SIZE  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12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1800" spc="35" dirty="0">
                <a:solidFill>
                  <a:srgbClr val="002D43"/>
                </a:solidFill>
                <a:latin typeface="Century Gothic"/>
                <a:cs typeface="Century Gothic"/>
              </a:rPr>
              <a:t>_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F</a:t>
            </a:r>
            <a:r>
              <a:rPr sz="1800" spc="8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800" spc="100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800" spc="4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_</a:t>
            </a:r>
            <a:r>
              <a:rPr sz="1800" spc="40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-325" dirty="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sz="1800" spc="30" dirty="0">
                <a:solidFill>
                  <a:srgbClr val="002D43"/>
                </a:solidFill>
                <a:latin typeface="Century Gothic"/>
                <a:cs typeface="Century Gothic"/>
              </a:rPr>
              <a:t>_B</a:t>
            </a:r>
            <a:r>
              <a:rPr sz="1800" spc="100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-380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_S  </a:t>
            </a:r>
            <a:r>
              <a:rPr sz="1800" spc="100" dirty="0">
                <a:solidFill>
                  <a:srgbClr val="002D43"/>
                </a:solidFill>
                <a:latin typeface="Century Gothic"/>
                <a:cs typeface="Century Gothic"/>
              </a:rPr>
              <a:t>IZE</a:t>
            </a:r>
            <a:endParaRPr sz="1800">
              <a:latin typeface="Century Gothic"/>
              <a:cs typeface="Century Gothic"/>
            </a:endParaRPr>
          </a:p>
          <a:p>
            <a:pPr marL="90805" marR="1450340">
              <a:lnSpc>
                <a:spcPts val="2090"/>
              </a:lnSpc>
              <a:spcBef>
                <a:spcPts val="175"/>
              </a:spcBef>
            </a:pP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FORMAT 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CH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800" spc="-195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sz="1800" spc="12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U</a:t>
            </a:r>
            <a:r>
              <a:rPr sz="1800" spc="-145" dirty="0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endParaRPr sz="1800">
              <a:latin typeface="Century Gothic"/>
              <a:cs typeface="Century Gothic"/>
            </a:endParaRPr>
          </a:p>
          <a:p>
            <a:pPr marL="90805" marR="443865">
              <a:lnSpc>
                <a:spcPts val="2110"/>
              </a:lnSpc>
              <a:spcBef>
                <a:spcPts val="100"/>
              </a:spcBef>
            </a:pPr>
            <a:r>
              <a:rPr sz="1800" spc="100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-325" dirty="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sz="1800" spc="-145" dirty="0">
                <a:solidFill>
                  <a:srgbClr val="002D43"/>
                </a:solidFill>
                <a:latin typeface="Century Gothic"/>
                <a:cs typeface="Century Gothic"/>
              </a:rPr>
              <a:t>_</a:t>
            </a:r>
            <a:r>
              <a:rPr sz="1800" spc="-235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sz="1800" spc="4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800" spc="-380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sz="1800" spc="5" dirty="0">
                <a:solidFill>
                  <a:srgbClr val="002D43"/>
                </a:solidFill>
                <a:latin typeface="Century Gothic"/>
                <a:cs typeface="Century Gothic"/>
              </a:rPr>
              <a:t>P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8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sz="1800" spc="265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_1  </a:t>
            </a:r>
            <a:r>
              <a:rPr sz="1800" spc="100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-325" dirty="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sz="1800" spc="-145" dirty="0">
                <a:solidFill>
                  <a:srgbClr val="002D43"/>
                </a:solidFill>
                <a:latin typeface="Century Gothic"/>
                <a:cs typeface="Century Gothic"/>
              </a:rPr>
              <a:t>_</a:t>
            </a:r>
            <a:r>
              <a:rPr sz="1800" spc="-235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sz="1800" spc="4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800" spc="-380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sz="1800" spc="5" dirty="0">
                <a:solidFill>
                  <a:srgbClr val="002D43"/>
                </a:solidFill>
                <a:latin typeface="Century Gothic"/>
                <a:cs typeface="Century Gothic"/>
              </a:rPr>
              <a:t>P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8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sz="1800" spc="265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800" spc="25" dirty="0">
                <a:solidFill>
                  <a:srgbClr val="002D43"/>
                </a:solidFill>
                <a:latin typeface="Century Gothic"/>
                <a:cs typeface="Century Gothic"/>
              </a:rPr>
              <a:t>_2</a:t>
            </a:r>
            <a:endParaRPr sz="1800">
              <a:latin typeface="Century Gothic"/>
              <a:cs typeface="Century Gothic"/>
            </a:endParaRPr>
          </a:p>
          <a:p>
            <a:pPr marL="90805">
              <a:lnSpc>
                <a:spcPts val="2125"/>
              </a:lnSpc>
            </a:pP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Checkpoint_lsn</a:t>
            </a:r>
            <a:endParaRPr sz="1800">
              <a:latin typeface="Century Gothic"/>
              <a:cs typeface="Century Gothic"/>
            </a:endParaRPr>
          </a:p>
          <a:p>
            <a:pPr marL="90805" marR="1093470">
              <a:lnSpc>
                <a:spcPts val="2090"/>
              </a:lnSpc>
              <a:spcBef>
                <a:spcPts val="175"/>
              </a:spcBef>
            </a:pPr>
            <a:r>
              <a:rPr sz="1800" spc="-380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sz="1800" spc="-225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800" spc="-340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40" dirty="0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p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9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sz="1800" spc="7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_n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o  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Log.buf_size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Century Gothic"/>
              <a:cs typeface="Century Gothic"/>
            </a:endParaRPr>
          </a:p>
          <a:p>
            <a:pPr marL="90805" marR="215265">
              <a:lnSpc>
                <a:spcPct val="101099"/>
              </a:lnSpc>
            </a:pP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LOG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BLOCK  </a:t>
            </a:r>
            <a:r>
              <a:rPr sz="1800" spc="100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-325" dirty="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sz="1800" spc="30" dirty="0">
                <a:solidFill>
                  <a:srgbClr val="002D43"/>
                </a:solidFill>
                <a:latin typeface="Century Gothic"/>
                <a:cs typeface="Century Gothic"/>
              </a:rPr>
              <a:t>_B</a:t>
            </a:r>
            <a:r>
              <a:rPr sz="1800" spc="100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-380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sz="1800" spc="25" dirty="0">
                <a:solidFill>
                  <a:srgbClr val="002D43"/>
                </a:solidFill>
                <a:latin typeface="Century Gothic"/>
                <a:cs typeface="Century Gothic"/>
              </a:rPr>
              <a:t>_</a:t>
            </a:r>
            <a:r>
              <a:rPr sz="1800" spc="30" dirty="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D</a:t>
            </a:r>
            <a:r>
              <a:rPr sz="1800" spc="5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1800" spc="60" dirty="0">
                <a:solidFill>
                  <a:srgbClr val="002D43"/>
                </a:solidFill>
                <a:latin typeface="Century Gothic"/>
                <a:cs typeface="Century Gothic"/>
              </a:rPr>
              <a:t>_</a:t>
            </a: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1800" spc="8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800" spc="170" dirty="0">
                <a:solidFill>
                  <a:srgbClr val="002D43"/>
                </a:solidFill>
                <a:latin typeface="Century Gothic"/>
                <a:cs typeface="Century Gothic"/>
              </a:rPr>
              <a:t>Z</a:t>
            </a:r>
            <a:r>
              <a:rPr sz="1800" spc="4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endParaRPr sz="1800">
              <a:latin typeface="Century Gothic"/>
              <a:cs typeface="Century Gothic"/>
            </a:endParaRPr>
          </a:p>
          <a:p>
            <a:pPr marL="90805" marR="1877695">
              <a:lnSpc>
                <a:spcPts val="2090"/>
              </a:lnSpc>
              <a:spcBef>
                <a:spcPts val="175"/>
              </a:spcBef>
            </a:pP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sz="1800" spc="-175" dirty="0">
                <a:solidFill>
                  <a:srgbClr val="002D43"/>
                </a:solidFill>
                <a:latin typeface="Century Gothic"/>
                <a:cs typeface="Century Gothic"/>
              </a:rPr>
              <a:t>d</a:t>
            </a:r>
            <a:r>
              <a:rPr sz="1800" spc="130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_n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o  </a:t>
            </a: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[…]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9076" y="1961851"/>
            <a:ext cx="907237" cy="12096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239288" y="1122171"/>
            <a:ext cx="3606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655" dirty="0">
                <a:solidFill>
                  <a:srgbClr val="002D43"/>
                </a:solidFill>
                <a:latin typeface="Century Gothic"/>
                <a:cs typeface="Century Gothic"/>
              </a:rPr>
              <a:t>??? </a:t>
            </a:r>
            <a:r>
              <a:rPr sz="40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4000" spc="-204" dirty="0">
                <a:solidFill>
                  <a:srgbClr val="002D43"/>
                </a:solidFill>
                <a:latin typeface="Century Gothic"/>
                <a:cs typeface="Century Gothic"/>
              </a:rPr>
              <a:t>hard </a:t>
            </a:r>
            <a:r>
              <a:rPr sz="4000" spc="-60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4000" spc="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4000" spc="-340" dirty="0">
                <a:solidFill>
                  <a:srgbClr val="002D43"/>
                </a:solidFill>
                <a:latin typeface="Century Gothic"/>
                <a:cs typeface="Century Gothic"/>
              </a:rPr>
              <a:t>do</a:t>
            </a:r>
            <a:endParaRPr sz="4000">
              <a:latin typeface="Century Gothic"/>
              <a:cs typeface="Century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2673248"/>
            <a:ext cx="1386417" cy="138641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524473" y="4053332"/>
            <a:ext cx="1055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Tx001.log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271270" y="4206240"/>
            <a:ext cx="3679190" cy="13576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  <a:tabLst>
                <a:tab pos="1422400" algn="l"/>
              </a:tabLst>
            </a:pPr>
            <a:r>
              <a:rPr sz="2900" spc="-140" dirty="0">
                <a:solidFill>
                  <a:srgbClr val="002D43"/>
                </a:solidFill>
                <a:latin typeface="Century Gothic"/>
                <a:cs typeface="Century Gothic"/>
              </a:rPr>
              <a:t>(*) </a:t>
            </a:r>
            <a:r>
              <a:rPr sz="2900" spc="-190" dirty="0">
                <a:solidFill>
                  <a:srgbClr val="002D43"/>
                </a:solidFill>
                <a:latin typeface="Century Gothic"/>
                <a:cs typeface="Century Gothic"/>
              </a:rPr>
              <a:t>Leverage </a:t>
            </a:r>
            <a:r>
              <a:rPr sz="2900" spc="-65" dirty="0">
                <a:solidFill>
                  <a:srgbClr val="002D43"/>
                </a:solidFill>
                <a:latin typeface="Century Gothic"/>
                <a:cs typeface="Century Gothic"/>
              </a:rPr>
              <a:t>DMS </a:t>
            </a:r>
            <a:r>
              <a:rPr sz="2900" spc="-455" dirty="0">
                <a:solidFill>
                  <a:srgbClr val="002D43"/>
                </a:solidFill>
                <a:latin typeface="Century Gothic"/>
                <a:cs typeface="Century Gothic"/>
              </a:rPr>
              <a:t>CDC  </a:t>
            </a:r>
            <a:r>
              <a:rPr sz="2900" spc="-110" dirty="0">
                <a:solidFill>
                  <a:srgbClr val="002D43"/>
                </a:solidFill>
                <a:latin typeface="Century Gothic"/>
                <a:cs typeface="Century Gothic"/>
              </a:rPr>
              <a:t>instead	</a:t>
            </a:r>
            <a:r>
              <a:rPr sz="2900" spc="-235" dirty="0">
                <a:solidFill>
                  <a:srgbClr val="002D43"/>
                </a:solidFill>
                <a:latin typeface="Century Gothic"/>
                <a:cs typeface="Century Gothic"/>
              </a:rPr>
              <a:t>(based </a:t>
            </a:r>
            <a:r>
              <a:rPr sz="2900" spc="-140" dirty="0">
                <a:solidFill>
                  <a:srgbClr val="002D43"/>
                </a:solidFill>
                <a:latin typeface="Century Gothic"/>
                <a:cs typeface="Century Gothic"/>
              </a:rPr>
              <a:t>on  </a:t>
            </a:r>
            <a:r>
              <a:rPr sz="2900" spc="-70" dirty="0">
                <a:solidFill>
                  <a:srgbClr val="002D43"/>
                </a:solidFill>
                <a:latin typeface="Century Gothic"/>
                <a:cs typeface="Century Gothic"/>
              </a:rPr>
              <a:t>Transaction</a:t>
            </a:r>
            <a:r>
              <a:rPr sz="2900" spc="-5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900" spc="-60" dirty="0">
                <a:solidFill>
                  <a:srgbClr val="002D43"/>
                </a:solidFill>
                <a:latin typeface="Century Gothic"/>
                <a:cs typeface="Century Gothic"/>
              </a:rPr>
              <a:t>logs)</a:t>
            </a:r>
            <a:endParaRPr sz="2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8308" y="1839040"/>
            <a:ext cx="3461589" cy="13755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6936" y="1986788"/>
            <a:ext cx="7564755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50" dirty="0">
                <a:solidFill>
                  <a:srgbClr val="FFC000"/>
                </a:solidFill>
                <a:latin typeface="Trebuchet MS"/>
                <a:cs typeface="Trebuchet MS"/>
              </a:rPr>
              <a:t>AWS </a:t>
            </a:r>
            <a:r>
              <a:rPr sz="2400" b="1" i="1" spc="-35" dirty="0">
                <a:solidFill>
                  <a:srgbClr val="FFC000"/>
                </a:solidFill>
                <a:latin typeface="Trebuchet MS"/>
                <a:cs typeface="Trebuchet MS"/>
              </a:rPr>
              <a:t>Database </a:t>
            </a:r>
            <a:r>
              <a:rPr sz="2400" b="1" i="1" spc="-10" dirty="0">
                <a:solidFill>
                  <a:srgbClr val="FFC000"/>
                </a:solidFill>
                <a:latin typeface="Trebuchet MS"/>
                <a:cs typeface="Trebuchet MS"/>
              </a:rPr>
              <a:t>Migration </a:t>
            </a:r>
            <a:r>
              <a:rPr sz="2400" b="1" i="1" spc="-75" dirty="0">
                <a:solidFill>
                  <a:srgbClr val="FFC000"/>
                </a:solidFill>
                <a:latin typeface="Trebuchet MS"/>
                <a:cs typeface="Trebuchet MS"/>
              </a:rPr>
              <a:t>Service </a:t>
            </a:r>
            <a:r>
              <a:rPr sz="2400" b="1" i="1" spc="20" dirty="0">
                <a:solidFill>
                  <a:srgbClr val="FFC000"/>
                </a:solidFill>
                <a:latin typeface="Trebuchet MS"/>
                <a:cs typeface="Trebuchet MS"/>
              </a:rPr>
              <a:t>(AWS</a:t>
            </a:r>
            <a:r>
              <a:rPr sz="2400" b="1" i="1" spc="-4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b="1" i="1" spc="105" dirty="0">
                <a:solidFill>
                  <a:srgbClr val="FFC000"/>
                </a:solidFill>
                <a:latin typeface="Trebuchet MS"/>
                <a:cs typeface="Trebuchet MS"/>
              </a:rPr>
              <a:t>DMS)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85" dirty="0">
                <a:solidFill>
                  <a:srgbClr val="002D43"/>
                </a:solidFill>
                <a:latin typeface="Century Gothic"/>
                <a:cs typeface="Century Gothic"/>
              </a:rPr>
              <a:t>securely migrate </a:t>
            </a:r>
            <a:r>
              <a:rPr sz="2400" b="1" spc="-85" dirty="0">
                <a:solidFill>
                  <a:srgbClr val="002D43"/>
                </a:solidFill>
                <a:latin typeface="Tahoma"/>
                <a:cs typeface="Tahoma"/>
              </a:rPr>
              <a:t>and/or </a:t>
            </a:r>
            <a:r>
              <a:rPr sz="2400" b="1" spc="-75" dirty="0">
                <a:solidFill>
                  <a:srgbClr val="002D43"/>
                </a:solidFill>
                <a:latin typeface="Tahoma"/>
                <a:cs typeface="Tahoma"/>
              </a:rPr>
              <a:t>replicate </a:t>
            </a:r>
            <a:r>
              <a:rPr sz="2400" b="1" spc="-85" dirty="0">
                <a:solidFill>
                  <a:srgbClr val="002D43"/>
                </a:solidFill>
                <a:latin typeface="Tahoma"/>
                <a:cs typeface="Tahoma"/>
              </a:rPr>
              <a:t>your </a:t>
            </a:r>
            <a:r>
              <a:rPr sz="2400" b="1" spc="-110" dirty="0">
                <a:solidFill>
                  <a:srgbClr val="002D43"/>
                </a:solidFill>
                <a:latin typeface="Tahoma"/>
                <a:cs typeface="Tahoma"/>
              </a:rPr>
              <a:t>databases</a:t>
            </a:r>
            <a:r>
              <a:rPr sz="2400" b="1" spc="-2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2400" i="1" spc="-250" dirty="0">
                <a:solidFill>
                  <a:srgbClr val="002D43"/>
                </a:solidFill>
                <a:latin typeface="Century Gothic"/>
                <a:cs typeface="Century Gothic"/>
              </a:rPr>
              <a:t>and</a:t>
            </a: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22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400" spc="-105" dirty="0">
                <a:solidFill>
                  <a:srgbClr val="002D43"/>
                </a:solidFill>
                <a:latin typeface="Century Gothic"/>
                <a:cs typeface="Century Gothic"/>
              </a:rPr>
              <a:t>warehouses </a:t>
            </a:r>
            <a:r>
              <a:rPr sz="2400" spc="-35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2400" spc="-254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400" spc="-55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199" y="4105996"/>
            <a:ext cx="1771336" cy="14077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88272" y="4089907"/>
            <a:ext cx="8358505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50" dirty="0">
                <a:solidFill>
                  <a:srgbClr val="FFC000"/>
                </a:solidFill>
                <a:latin typeface="Trebuchet MS"/>
                <a:cs typeface="Trebuchet MS"/>
              </a:rPr>
              <a:t>AWS </a:t>
            </a:r>
            <a:r>
              <a:rPr sz="2400" b="1" i="1" spc="20" dirty="0">
                <a:solidFill>
                  <a:srgbClr val="FFC000"/>
                </a:solidFill>
                <a:latin typeface="Trebuchet MS"/>
                <a:cs typeface="Trebuchet MS"/>
              </a:rPr>
              <a:t>Schema </a:t>
            </a:r>
            <a:r>
              <a:rPr sz="2400" b="1" i="1" spc="-40" dirty="0">
                <a:solidFill>
                  <a:srgbClr val="FFC000"/>
                </a:solidFill>
                <a:latin typeface="Trebuchet MS"/>
                <a:cs typeface="Trebuchet MS"/>
              </a:rPr>
              <a:t>Conversion </a:t>
            </a:r>
            <a:r>
              <a:rPr sz="2400" b="1" i="1" spc="-80" dirty="0">
                <a:solidFill>
                  <a:srgbClr val="FFC000"/>
                </a:solidFill>
                <a:latin typeface="Trebuchet MS"/>
                <a:cs typeface="Trebuchet MS"/>
              </a:rPr>
              <a:t>Tool </a:t>
            </a:r>
            <a:r>
              <a:rPr sz="2400" b="1" i="1" spc="20" dirty="0">
                <a:solidFill>
                  <a:srgbClr val="FFC000"/>
                </a:solidFill>
                <a:latin typeface="Trebuchet MS"/>
                <a:cs typeface="Trebuchet MS"/>
              </a:rPr>
              <a:t>(AWS</a:t>
            </a:r>
            <a:r>
              <a:rPr sz="2400" b="1" i="1" spc="-459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b="1" i="1" spc="-55" dirty="0">
                <a:solidFill>
                  <a:srgbClr val="FFC000"/>
                </a:solidFill>
                <a:latin typeface="Trebuchet MS"/>
                <a:cs typeface="Trebuchet MS"/>
              </a:rPr>
              <a:t>SCT)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ts val="2900"/>
              </a:lnSpc>
              <a:spcBef>
                <a:spcPts val="80"/>
              </a:spcBef>
            </a:pPr>
            <a:r>
              <a:rPr sz="2400" spc="-150" dirty="0">
                <a:solidFill>
                  <a:srgbClr val="002D43"/>
                </a:solidFill>
                <a:latin typeface="Century Gothic"/>
                <a:cs typeface="Century Gothic"/>
              </a:rPr>
              <a:t>commercial </a:t>
            </a:r>
            <a:r>
              <a:rPr sz="2400" spc="-210" dirty="0">
                <a:solidFill>
                  <a:srgbClr val="002D43"/>
                </a:solidFill>
                <a:latin typeface="Century Gothic"/>
                <a:cs typeface="Century Gothic"/>
              </a:rPr>
              <a:t>database </a:t>
            </a:r>
            <a:r>
              <a:rPr sz="2400" spc="-22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400" spc="-22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400" spc="-130" dirty="0">
                <a:solidFill>
                  <a:srgbClr val="002D43"/>
                </a:solidFill>
                <a:latin typeface="Century Gothic"/>
                <a:cs typeface="Century Gothic"/>
              </a:rPr>
              <a:t>warehouse </a:t>
            </a:r>
            <a:r>
              <a:rPr sz="2400" spc="-155" dirty="0">
                <a:solidFill>
                  <a:srgbClr val="002D43"/>
                </a:solidFill>
                <a:latin typeface="Century Gothic"/>
                <a:cs typeface="Century Gothic"/>
              </a:rPr>
              <a:t>schemas </a:t>
            </a:r>
            <a:r>
              <a:rPr sz="2400" spc="-3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400" spc="-120" dirty="0">
                <a:solidFill>
                  <a:srgbClr val="002D43"/>
                </a:solidFill>
                <a:latin typeface="Century Gothic"/>
                <a:cs typeface="Century Gothic"/>
              </a:rPr>
              <a:t>open-  source </a:t>
            </a:r>
            <a:r>
              <a:rPr sz="2400" spc="-100" dirty="0">
                <a:solidFill>
                  <a:srgbClr val="002D43"/>
                </a:solidFill>
                <a:latin typeface="Century Gothic"/>
                <a:cs typeface="Century Gothic"/>
              </a:rPr>
              <a:t>engines </a:t>
            </a:r>
            <a:r>
              <a:rPr sz="2400" b="1" spc="-65" dirty="0">
                <a:solidFill>
                  <a:srgbClr val="002D43"/>
                </a:solidFill>
                <a:latin typeface="Tahoma"/>
                <a:cs typeface="Tahoma"/>
              </a:rPr>
              <a:t>or </a:t>
            </a:r>
            <a:r>
              <a:rPr sz="2400" b="1" spc="-95" dirty="0">
                <a:solidFill>
                  <a:srgbClr val="002D43"/>
                </a:solidFill>
                <a:latin typeface="Tahoma"/>
                <a:cs typeface="Tahoma"/>
              </a:rPr>
              <a:t>AWS-native </a:t>
            </a:r>
            <a:r>
              <a:rPr sz="2400" b="1" spc="-114" dirty="0">
                <a:solidFill>
                  <a:srgbClr val="002D43"/>
                </a:solidFill>
                <a:latin typeface="Tahoma"/>
                <a:cs typeface="Tahoma"/>
              </a:rPr>
              <a:t>services</a:t>
            </a:r>
            <a:r>
              <a:rPr sz="2400" spc="-114" dirty="0">
                <a:solidFill>
                  <a:srgbClr val="002D43"/>
                </a:solidFill>
                <a:latin typeface="Century Gothic"/>
                <a:cs typeface="Century Gothic"/>
              </a:rPr>
              <a:t>, </a:t>
            </a:r>
            <a:r>
              <a:rPr sz="2400" spc="-120" dirty="0">
                <a:solidFill>
                  <a:srgbClr val="002D43"/>
                </a:solidFill>
                <a:latin typeface="Century Gothic"/>
                <a:cs typeface="Century Gothic"/>
              </a:rPr>
              <a:t>such </a:t>
            </a:r>
            <a:r>
              <a:rPr sz="2400" spc="-140" dirty="0">
                <a:solidFill>
                  <a:srgbClr val="002D43"/>
                </a:solidFill>
                <a:latin typeface="Century Gothic"/>
                <a:cs typeface="Century Gothic"/>
              </a:rPr>
              <a:t>as </a:t>
            </a:r>
            <a:r>
              <a:rPr sz="2400" spc="-145" dirty="0">
                <a:solidFill>
                  <a:srgbClr val="002D43"/>
                </a:solidFill>
                <a:latin typeface="Century Gothic"/>
                <a:cs typeface="Century Gothic"/>
              </a:rPr>
              <a:t>Amazon  </a:t>
            </a:r>
            <a:r>
              <a:rPr sz="2400" spc="-95" dirty="0">
                <a:solidFill>
                  <a:srgbClr val="002D43"/>
                </a:solidFill>
                <a:latin typeface="Century Gothic"/>
                <a:cs typeface="Century Gothic"/>
              </a:rPr>
              <a:t>Aurora </a:t>
            </a:r>
            <a:r>
              <a:rPr sz="2400" spc="-225" dirty="0">
                <a:solidFill>
                  <a:srgbClr val="002D43"/>
                </a:solidFill>
                <a:latin typeface="Century Gothic"/>
                <a:cs typeface="Century Gothic"/>
              </a:rPr>
              <a:t>and</a:t>
            </a:r>
            <a:r>
              <a:rPr sz="24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400" spc="-10" dirty="0">
                <a:solidFill>
                  <a:srgbClr val="002D43"/>
                </a:solidFill>
                <a:latin typeface="Century Gothic"/>
                <a:cs typeface="Century Gothic"/>
              </a:rPr>
              <a:t>Redshift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5187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Database </a:t>
            </a:r>
            <a:r>
              <a:rPr sz="3200" spc="65" dirty="0">
                <a:solidFill>
                  <a:srgbClr val="4D4D4C"/>
                </a:solidFill>
                <a:latin typeface="Trebuchet MS"/>
                <a:cs typeface="Trebuchet MS"/>
              </a:rPr>
              <a:t>Migration</a:t>
            </a:r>
            <a:r>
              <a:rPr sz="3200" spc="-3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45" dirty="0">
                <a:solidFill>
                  <a:srgbClr val="4D4D4C"/>
                </a:solidFill>
                <a:latin typeface="Trebuchet MS"/>
                <a:cs typeface="Trebuchet MS"/>
              </a:rPr>
              <a:t>Service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653" y="1513332"/>
            <a:ext cx="2038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90" dirty="0">
                <a:solidFill>
                  <a:srgbClr val="FFC000"/>
                </a:solidFill>
                <a:latin typeface="Trebuchet MS"/>
                <a:cs typeface="Trebuchet MS"/>
              </a:rPr>
              <a:t>Mo</a:t>
            </a:r>
            <a:r>
              <a:rPr sz="3200" b="1" spc="175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3200" b="1" spc="-12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3200" b="1" spc="-75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3200" b="1" spc="65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3200" b="1" spc="-85" dirty="0">
                <a:solidFill>
                  <a:srgbClr val="FFC000"/>
                </a:solidFill>
                <a:latin typeface="Trebuchet MS"/>
                <a:cs typeface="Trebuchet MS"/>
              </a:rPr>
              <a:t>ize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562" y="1513332"/>
            <a:ext cx="1506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0" dirty="0">
                <a:solidFill>
                  <a:srgbClr val="FFC000"/>
                </a:solidFill>
                <a:latin typeface="Trebuchet MS"/>
                <a:cs typeface="Trebuchet MS"/>
              </a:rPr>
              <a:t>Migrate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53063" y="1879601"/>
            <a:ext cx="0" cy="4090670"/>
          </a:xfrm>
          <a:custGeom>
            <a:avLst/>
            <a:gdLst/>
            <a:ahLst/>
            <a:cxnLst/>
            <a:rect l="l" t="t" r="r" b="b"/>
            <a:pathLst>
              <a:path h="4090670">
                <a:moveTo>
                  <a:pt x="0" y="0"/>
                </a:moveTo>
                <a:lnTo>
                  <a:pt x="1" y="4090142"/>
                </a:lnTo>
              </a:path>
            </a:pathLst>
          </a:custGeom>
          <a:ln w="22225">
            <a:solidFill>
              <a:srgbClr val="FF9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4044" y="1879601"/>
            <a:ext cx="0" cy="4090670"/>
          </a:xfrm>
          <a:custGeom>
            <a:avLst/>
            <a:gdLst/>
            <a:ahLst/>
            <a:cxnLst/>
            <a:rect l="l" t="t" r="r" b="b"/>
            <a:pathLst>
              <a:path h="4090670">
                <a:moveTo>
                  <a:pt x="0" y="0"/>
                </a:moveTo>
                <a:lnTo>
                  <a:pt x="1" y="4090142"/>
                </a:lnTo>
              </a:path>
            </a:pathLst>
          </a:custGeom>
          <a:ln w="22225">
            <a:solidFill>
              <a:srgbClr val="FF9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727812" y="2044218"/>
            <a:ext cx="2711450" cy="1543685"/>
            <a:chOff x="4727812" y="2044218"/>
            <a:chExt cx="2711450" cy="15436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7812" y="2596851"/>
              <a:ext cx="990600" cy="990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541" y="2044218"/>
              <a:ext cx="1105270" cy="11052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2555" y="2657407"/>
              <a:ext cx="716706" cy="71670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98164" y="3177451"/>
              <a:ext cx="1043940" cy="253365"/>
            </a:xfrm>
            <a:custGeom>
              <a:avLst/>
              <a:gdLst/>
              <a:ahLst/>
              <a:cxnLst/>
              <a:rect l="l" t="t" r="r" b="b"/>
              <a:pathLst>
                <a:path w="1043940" h="253364">
                  <a:moveTo>
                    <a:pt x="29991" y="58496"/>
                  </a:moveTo>
                  <a:lnTo>
                    <a:pt x="0" y="81992"/>
                  </a:lnTo>
                  <a:lnTo>
                    <a:pt x="18271" y="105213"/>
                  </a:lnTo>
                  <a:lnTo>
                    <a:pt x="38224" y="126726"/>
                  </a:lnTo>
                  <a:lnTo>
                    <a:pt x="82833" y="164608"/>
                  </a:lnTo>
                  <a:lnTo>
                    <a:pt x="133150" y="195647"/>
                  </a:lnTo>
                  <a:lnTo>
                    <a:pt x="188535" y="219917"/>
                  </a:lnTo>
                  <a:lnTo>
                    <a:pt x="248395" y="237525"/>
                  </a:lnTo>
                  <a:lnTo>
                    <a:pt x="312179" y="248583"/>
                  </a:lnTo>
                  <a:lnTo>
                    <a:pt x="379370" y="253192"/>
                  </a:lnTo>
                  <a:lnTo>
                    <a:pt x="414084" y="253105"/>
                  </a:lnTo>
                  <a:lnTo>
                    <a:pt x="485438" y="248198"/>
                  </a:lnTo>
                  <a:lnTo>
                    <a:pt x="558947" y="237035"/>
                  </a:lnTo>
                  <a:lnTo>
                    <a:pt x="596353" y="229124"/>
                  </a:lnTo>
                  <a:lnTo>
                    <a:pt x="634112" y="219670"/>
                  </a:lnTo>
                  <a:lnTo>
                    <a:pt x="649960" y="215092"/>
                  </a:lnTo>
                  <a:lnTo>
                    <a:pt x="379296" y="215092"/>
                  </a:lnTo>
                  <a:lnTo>
                    <a:pt x="347089" y="213626"/>
                  </a:lnTo>
                  <a:lnTo>
                    <a:pt x="285356" y="206169"/>
                  </a:lnTo>
                  <a:lnTo>
                    <a:pt x="227633" y="192700"/>
                  </a:lnTo>
                  <a:lnTo>
                    <a:pt x="174421" y="173255"/>
                  </a:lnTo>
                  <a:lnTo>
                    <a:pt x="126184" y="147877"/>
                  </a:lnTo>
                  <a:lnTo>
                    <a:pt x="83339" y="116587"/>
                  </a:lnTo>
                  <a:lnTo>
                    <a:pt x="46259" y="79362"/>
                  </a:lnTo>
                  <a:lnTo>
                    <a:pt x="29991" y="58496"/>
                  </a:lnTo>
                  <a:close/>
                </a:path>
                <a:path w="1043940" h="253364">
                  <a:moveTo>
                    <a:pt x="937213" y="46644"/>
                  </a:moveTo>
                  <a:lnTo>
                    <a:pt x="884306" y="77534"/>
                  </a:lnTo>
                  <a:lnTo>
                    <a:pt x="846908" y="97066"/>
                  </a:lnTo>
                  <a:lnTo>
                    <a:pt x="809449" y="115119"/>
                  </a:lnTo>
                  <a:lnTo>
                    <a:pt x="771996" y="131690"/>
                  </a:lnTo>
                  <a:lnTo>
                    <a:pt x="734612" y="146773"/>
                  </a:lnTo>
                  <a:lnTo>
                    <a:pt x="697365" y="160366"/>
                  </a:lnTo>
                  <a:lnTo>
                    <a:pt x="660322" y="172464"/>
                  </a:lnTo>
                  <a:lnTo>
                    <a:pt x="623548" y="183064"/>
                  </a:lnTo>
                  <a:lnTo>
                    <a:pt x="551077" y="199757"/>
                  </a:lnTo>
                  <a:lnTo>
                    <a:pt x="480485" y="210422"/>
                  </a:lnTo>
                  <a:lnTo>
                    <a:pt x="412309" y="215046"/>
                  </a:lnTo>
                  <a:lnTo>
                    <a:pt x="379296" y="215092"/>
                  </a:lnTo>
                  <a:lnTo>
                    <a:pt x="649960" y="215092"/>
                  </a:lnTo>
                  <a:lnTo>
                    <a:pt x="710436" y="196154"/>
                  </a:lnTo>
                  <a:lnTo>
                    <a:pt x="748877" y="182101"/>
                  </a:lnTo>
                  <a:lnTo>
                    <a:pt x="787419" y="166528"/>
                  </a:lnTo>
                  <a:lnTo>
                    <a:pt x="825999" y="149437"/>
                  </a:lnTo>
                  <a:lnTo>
                    <a:pt x="864553" y="130834"/>
                  </a:lnTo>
                  <a:lnTo>
                    <a:pt x="903019" y="110722"/>
                  </a:lnTo>
                  <a:lnTo>
                    <a:pt x="941632" y="88922"/>
                  </a:lnTo>
                  <a:lnTo>
                    <a:pt x="958168" y="78471"/>
                  </a:lnTo>
                  <a:lnTo>
                    <a:pt x="937213" y="46644"/>
                  </a:lnTo>
                  <a:close/>
                </a:path>
                <a:path w="1043940" h="253364">
                  <a:moveTo>
                    <a:pt x="1022346" y="36275"/>
                  </a:moveTo>
                  <a:lnTo>
                    <a:pt x="953620" y="36275"/>
                  </a:lnTo>
                  <a:lnTo>
                    <a:pt x="973974" y="68482"/>
                  </a:lnTo>
                  <a:lnTo>
                    <a:pt x="958168" y="78471"/>
                  </a:lnTo>
                  <a:lnTo>
                    <a:pt x="979313" y="110587"/>
                  </a:lnTo>
                  <a:lnTo>
                    <a:pt x="1022346" y="36275"/>
                  </a:lnTo>
                  <a:close/>
                </a:path>
                <a:path w="1043940" h="253364">
                  <a:moveTo>
                    <a:pt x="953620" y="36275"/>
                  </a:moveTo>
                  <a:lnTo>
                    <a:pt x="937213" y="46644"/>
                  </a:lnTo>
                  <a:lnTo>
                    <a:pt x="958168" y="78471"/>
                  </a:lnTo>
                  <a:lnTo>
                    <a:pt x="973974" y="68482"/>
                  </a:lnTo>
                  <a:lnTo>
                    <a:pt x="953620" y="36275"/>
                  </a:lnTo>
                  <a:close/>
                </a:path>
                <a:path w="1043940" h="253364">
                  <a:moveTo>
                    <a:pt x="1043351" y="0"/>
                  </a:moveTo>
                  <a:lnTo>
                    <a:pt x="916458" y="15121"/>
                  </a:lnTo>
                  <a:lnTo>
                    <a:pt x="937213" y="46644"/>
                  </a:lnTo>
                  <a:lnTo>
                    <a:pt x="953620" y="36275"/>
                  </a:lnTo>
                  <a:lnTo>
                    <a:pt x="1022346" y="36275"/>
                  </a:lnTo>
                  <a:lnTo>
                    <a:pt x="1043351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61421" y="2072633"/>
            <a:ext cx="1510665" cy="1301750"/>
            <a:chOff x="1161421" y="2072633"/>
            <a:chExt cx="1510665" cy="13017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421" y="2072633"/>
              <a:ext cx="1105270" cy="11052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081" y="2657407"/>
              <a:ext cx="716706" cy="71670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713731" y="2044218"/>
            <a:ext cx="2711450" cy="1543685"/>
            <a:chOff x="8713731" y="2044218"/>
            <a:chExt cx="2711450" cy="154368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3731" y="2596851"/>
              <a:ext cx="990600" cy="990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459" y="2044218"/>
              <a:ext cx="1105270" cy="11052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8475" y="2657407"/>
              <a:ext cx="716706" cy="7167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674174" y="2971190"/>
              <a:ext cx="1107440" cy="601345"/>
            </a:xfrm>
            <a:custGeom>
              <a:avLst/>
              <a:gdLst/>
              <a:ahLst/>
              <a:cxnLst/>
              <a:rect l="l" t="t" r="r" b="b"/>
              <a:pathLst>
                <a:path w="1107440" h="601345">
                  <a:moveTo>
                    <a:pt x="999236" y="96621"/>
                  </a:moveTo>
                  <a:lnTo>
                    <a:pt x="976274" y="78028"/>
                  </a:lnTo>
                  <a:lnTo>
                    <a:pt x="952055" y="61480"/>
                  </a:lnTo>
                  <a:lnTo>
                    <a:pt x="926655" y="46939"/>
                  </a:lnTo>
                  <a:lnTo>
                    <a:pt x="907923" y="38100"/>
                  </a:lnTo>
                  <a:lnTo>
                    <a:pt x="900163" y="34417"/>
                  </a:lnTo>
                  <a:lnTo>
                    <a:pt x="844219" y="15303"/>
                  </a:lnTo>
                  <a:lnTo>
                    <a:pt x="784834" y="3911"/>
                  </a:lnTo>
                  <a:lnTo>
                    <a:pt x="722553" y="0"/>
                  </a:lnTo>
                  <a:lnTo>
                    <a:pt x="690499" y="787"/>
                  </a:lnTo>
                  <a:lnTo>
                    <a:pt x="624840" y="7683"/>
                  </a:lnTo>
                  <a:lnTo>
                    <a:pt x="557530" y="21526"/>
                  </a:lnTo>
                  <a:lnTo>
                    <a:pt x="489038" y="42125"/>
                  </a:lnTo>
                  <a:lnTo>
                    <a:pt x="419836" y="69303"/>
                  </a:lnTo>
                  <a:lnTo>
                    <a:pt x="385114" y="85305"/>
                  </a:lnTo>
                  <a:lnTo>
                    <a:pt x="350380" y="102895"/>
                  </a:lnTo>
                  <a:lnTo>
                    <a:pt x="315722" y="122047"/>
                  </a:lnTo>
                  <a:lnTo>
                    <a:pt x="281165" y="142735"/>
                  </a:lnTo>
                  <a:lnTo>
                    <a:pt x="246799" y="164960"/>
                  </a:lnTo>
                  <a:lnTo>
                    <a:pt x="212661" y="188683"/>
                  </a:lnTo>
                  <a:lnTo>
                    <a:pt x="178828" y="213893"/>
                  </a:lnTo>
                  <a:lnTo>
                    <a:pt x="145364" y="240588"/>
                  </a:lnTo>
                  <a:lnTo>
                    <a:pt x="112306" y="268719"/>
                  </a:lnTo>
                  <a:lnTo>
                    <a:pt x="79476" y="298538"/>
                  </a:lnTo>
                  <a:lnTo>
                    <a:pt x="65671" y="312394"/>
                  </a:lnTo>
                  <a:lnTo>
                    <a:pt x="37934" y="285762"/>
                  </a:lnTo>
                  <a:lnTo>
                    <a:pt x="0" y="407784"/>
                  </a:lnTo>
                  <a:lnTo>
                    <a:pt x="120383" y="364921"/>
                  </a:lnTo>
                  <a:lnTo>
                    <a:pt x="107480" y="352526"/>
                  </a:lnTo>
                  <a:lnTo>
                    <a:pt x="93154" y="338785"/>
                  </a:lnTo>
                  <a:lnTo>
                    <a:pt x="106464" y="325424"/>
                  </a:lnTo>
                  <a:lnTo>
                    <a:pt x="137909" y="296938"/>
                  </a:lnTo>
                  <a:lnTo>
                    <a:pt x="170053" y="269595"/>
                  </a:lnTo>
                  <a:lnTo>
                    <a:pt x="202577" y="243700"/>
                  </a:lnTo>
                  <a:lnTo>
                    <a:pt x="235419" y="219240"/>
                  </a:lnTo>
                  <a:lnTo>
                    <a:pt x="268541" y="196240"/>
                  </a:lnTo>
                  <a:lnTo>
                    <a:pt x="301840" y="174739"/>
                  </a:lnTo>
                  <a:lnTo>
                    <a:pt x="335292" y="154736"/>
                  </a:lnTo>
                  <a:lnTo>
                    <a:pt x="368795" y="136245"/>
                  </a:lnTo>
                  <a:lnTo>
                    <a:pt x="435762" y="103911"/>
                  </a:lnTo>
                  <a:lnTo>
                    <a:pt x="502246" y="77863"/>
                  </a:lnTo>
                  <a:lnTo>
                    <a:pt x="567702" y="58242"/>
                  </a:lnTo>
                  <a:lnTo>
                    <a:pt x="631609" y="45186"/>
                  </a:lnTo>
                  <a:lnTo>
                    <a:pt x="693458" y="38773"/>
                  </a:lnTo>
                  <a:lnTo>
                    <a:pt x="723455" y="38100"/>
                  </a:lnTo>
                  <a:lnTo>
                    <a:pt x="752729" y="39116"/>
                  </a:lnTo>
                  <a:lnTo>
                    <a:pt x="808926" y="46278"/>
                  </a:lnTo>
                  <a:lnTo>
                    <a:pt x="861593" y="60337"/>
                  </a:lnTo>
                  <a:lnTo>
                    <a:pt x="910310" y="81356"/>
                  </a:lnTo>
                  <a:lnTo>
                    <a:pt x="954709" y="109448"/>
                  </a:lnTo>
                  <a:lnTo>
                    <a:pt x="975207" y="126187"/>
                  </a:lnTo>
                  <a:lnTo>
                    <a:pt x="999236" y="96621"/>
                  </a:lnTo>
                  <a:close/>
                </a:path>
                <a:path w="1107440" h="601345">
                  <a:moveTo>
                    <a:pt x="1107008" y="348056"/>
                  </a:moveTo>
                  <a:lnTo>
                    <a:pt x="980109" y="363181"/>
                  </a:lnTo>
                  <a:lnTo>
                    <a:pt x="1000874" y="394703"/>
                  </a:lnTo>
                  <a:lnTo>
                    <a:pt x="984935" y="404774"/>
                  </a:lnTo>
                  <a:lnTo>
                    <a:pt x="947966" y="425602"/>
                  </a:lnTo>
                  <a:lnTo>
                    <a:pt x="910564" y="445122"/>
                  </a:lnTo>
                  <a:lnTo>
                    <a:pt x="873112" y="463181"/>
                  </a:lnTo>
                  <a:lnTo>
                    <a:pt x="835647" y="479755"/>
                  </a:lnTo>
                  <a:lnTo>
                    <a:pt x="798271" y="494830"/>
                  </a:lnTo>
                  <a:lnTo>
                    <a:pt x="761022" y="508431"/>
                  </a:lnTo>
                  <a:lnTo>
                    <a:pt x="723976" y="520522"/>
                  </a:lnTo>
                  <a:lnTo>
                    <a:pt x="687209" y="531126"/>
                  </a:lnTo>
                  <a:lnTo>
                    <a:pt x="614730" y="547814"/>
                  </a:lnTo>
                  <a:lnTo>
                    <a:pt x="544144" y="558482"/>
                  </a:lnTo>
                  <a:lnTo>
                    <a:pt x="475970" y="563105"/>
                  </a:lnTo>
                  <a:lnTo>
                    <a:pt x="442950" y="563156"/>
                  </a:lnTo>
                  <a:lnTo>
                    <a:pt x="410743" y="561682"/>
                  </a:lnTo>
                  <a:lnTo>
                    <a:pt x="349008" y="554228"/>
                  </a:lnTo>
                  <a:lnTo>
                    <a:pt x="291287" y="540766"/>
                  </a:lnTo>
                  <a:lnTo>
                    <a:pt x="238074" y="521322"/>
                  </a:lnTo>
                  <a:lnTo>
                    <a:pt x="189839" y="495935"/>
                  </a:lnTo>
                  <a:lnTo>
                    <a:pt x="147002" y="464654"/>
                  </a:lnTo>
                  <a:lnTo>
                    <a:pt x="109918" y="427418"/>
                  </a:lnTo>
                  <a:lnTo>
                    <a:pt x="93649" y="406552"/>
                  </a:lnTo>
                  <a:lnTo>
                    <a:pt x="63652" y="430060"/>
                  </a:lnTo>
                  <a:lnTo>
                    <a:pt x="101879" y="474789"/>
                  </a:lnTo>
                  <a:lnTo>
                    <a:pt x="146494" y="512673"/>
                  </a:lnTo>
                  <a:lnTo>
                    <a:pt x="196811" y="543712"/>
                  </a:lnTo>
                  <a:lnTo>
                    <a:pt x="252196" y="567982"/>
                  </a:lnTo>
                  <a:lnTo>
                    <a:pt x="312051" y="585584"/>
                  </a:lnTo>
                  <a:lnTo>
                    <a:pt x="375831" y="596646"/>
                  </a:lnTo>
                  <a:lnTo>
                    <a:pt x="443026" y="601256"/>
                  </a:lnTo>
                  <a:lnTo>
                    <a:pt x="477735" y="601167"/>
                  </a:lnTo>
                  <a:lnTo>
                    <a:pt x="549097" y="596265"/>
                  </a:lnTo>
                  <a:lnTo>
                    <a:pt x="622604" y="585101"/>
                  </a:lnTo>
                  <a:lnTo>
                    <a:pt x="660006" y="577189"/>
                  </a:lnTo>
                  <a:lnTo>
                    <a:pt x="697763" y="567728"/>
                  </a:lnTo>
                  <a:lnTo>
                    <a:pt x="735812" y="556742"/>
                  </a:lnTo>
                  <a:lnTo>
                    <a:pt x="774090" y="544220"/>
                  </a:lnTo>
                  <a:lnTo>
                    <a:pt x="812533" y="530161"/>
                  </a:lnTo>
                  <a:lnTo>
                    <a:pt x="851077" y="514591"/>
                  </a:lnTo>
                  <a:lnTo>
                    <a:pt x="889660" y="497497"/>
                  </a:lnTo>
                  <a:lnTo>
                    <a:pt x="928204" y="478891"/>
                  </a:lnTo>
                  <a:lnTo>
                    <a:pt x="966673" y="458787"/>
                  </a:lnTo>
                  <a:lnTo>
                    <a:pt x="1005293" y="436981"/>
                  </a:lnTo>
                  <a:lnTo>
                    <a:pt x="1021829" y="426529"/>
                  </a:lnTo>
                  <a:lnTo>
                    <a:pt x="1042974" y="458647"/>
                  </a:lnTo>
                  <a:lnTo>
                    <a:pt x="1086002" y="384340"/>
                  </a:lnTo>
                  <a:lnTo>
                    <a:pt x="1107008" y="348056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12766" y="1234439"/>
            <a:ext cx="3644265" cy="473583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 marL="1066800">
              <a:lnSpc>
                <a:spcPct val="100000"/>
              </a:lnSpc>
              <a:spcBef>
                <a:spcPts val="2295"/>
              </a:spcBef>
            </a:pPr>
            <a:r>
              <a:rPr sz="3200" b="1" spc="-10" dirty="0">
                <a:solidFill>
                  <a:srgbClr val="FFC000"/>
                </a:solidFill>
                <a:latin typeface="Trebuchet MS"/>
                <a:cs typeface="Trebuchet MS"/>
              </a:rPr>
              <a:t>Replicate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>
              <a:latin typeface="Trebuchet MS"/>
              <a:cs typeface="Trebuchet MS"/>
            </a:endParaRPr>
          </a:p>
          <a:p>
            <a:pPr marL="266065" indent="-174625">
              <a:lnSpc>
                <a:spcPct val="100000"/>
              </a:lnSpc>
              <a:buFont typeface="Arial"/>
              <a:buChar char="•"/>
              <a:tabLst>
                <a:tab pos="266065" algn="l"/>
              </a:tabLst>
            </a:pPr>
            <a:r>
              <a:rPr sz="1600" spc="-135" dirty="0">
                <a:solidFill>
                  <a:srgbClr val="002D43"/>
                </a:solidFill>
                <a:latin typeface="Century Gothic"/>
                <a:cs typeface="Century Gothic"/>
              </a:rPr>
              <a:t>Create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cross-regions </a:t>
            </a:r>
            <a:r>
              <a:rPr sz="1600" spc="-155" dirty="0">
                <a:solidFill>
                  <a:srgbClr val="002D43"/>
                </a:solidFill>
                <a:latin typeface="Century Gothic"/>
                <a:cs typeface="Century Gothic"/>
              </a:rPr>
              <a:t>Read</a:t>
            </a:r>
            <a:r>
              <a:rPr sz="1600" spc="-1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80" dirty="0">
                <a:solidFill>
                  <a:srgbClr val="002D43"/>
                </a:solidFill>
                <a:latin typeface="Century Gothic"/>
                <a:cs typeface="Century Gothic"/>
              </a:rPr>
              <a:t>Replicas</a:t>
            </a:r>
            <a:endParaRPr sz="1600">
              <a:latin typeface="Century Gothic"/>
              <a:cs typeface="Century Gothic"/>
            </a:endParaRPr>
          </a:p>
          <a:p>
            <a:pPr marL="266065" indent="-17462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66065" algn="l"/>
              </a:tabLst>
            </a:pPr>
            <a:r>
              <a:rPr sz="1600" b="1" spc="-85" dirty="0">
                <a:solidFill>
                  <a:srgbClr val="002D43"/>
                </a:solidFill>
                <a:latin typeface="Tahoma"/>
                <a:cs typeface="Tahoma"/>
              </a:rPr>
              <a:t>Run </a:t>
            </a:r>
            <a:r>
              <a:rPr sz="1600" b="1" spc="-55" dirty="0">
                <a:solidFill>
                  <a:srgbClr val="002D43"/>
                </a:solidFill>
                <a:latin typeface="Tahoma"/>
                <a:cs typeface="Tahoma"/>
              </a:rPr>
              <a:t>your analytics </a:t>
            </a:r>
            <a:r>
              <a:rPr sz="1600" b="1" spc="-30" dirty="0">
                <a:solidFill>
                  <a:srgbClr val="002D43"/>
                </a:solidFill>
                <a:latin typeface="Tahoma"/>
                <a:cs typeface="Tahoma"/>
              </a:rPr>
              <a:t>in </a:t>
            </a:r>
            <a:r>
              <a:rPr sz="1600" b="1" spc="-60" dirty="0">
                <a:solidFill>
                  <a:srgbClr val="002D43"/>
                </a:solidFill>
                <a:latin typeface="Tahoma"/>
                <a:cs typeface="Tahoma"/>
              </a:rPr>
              <a:t>the</a:t>
            </a:r>
            <a:r>
              <a:rPr sz="1600" b="1" spc="-40" dirty="0">
                <a:solidFill>
                  <a:srgbClr val="002D43"/>
                </a:solidFill>
                <a:latin typeface="Tahoma"/>
                <a:cs typeface="Tahoma"/>
              </a:rPr>
              <a:t> cloud</a:t>
            </a:r>
            <a:endParaRPr sz="1600">
              <a:latin typeface="Tahoma"/>
              <a:cs typeface="Tahoma"/>
            </a:endParaRPr>
          </a:p>
          <a:p>
            <a:pPr marL="266065" marR="139700" indent="-174625">
              <a:lnSpc>
                <a:spcPts val="2900"/>
              </a:lnSpc>
              <a:spcBef>
                <a:spcPts val="240"/>
              </a:spcBef>
              <a:buFont typeface="Arial"/>
              <a:buChar char="•"/>
              <a:tabLst>
                <a:tab pos="266065" algn="l"/>
              </a:tabLst>
            </a:pPr>
            <a:r>
              <a:rPr sz="1600" spc="-125" dirty="0">
                <a:solidFill>
                  <a:srgbClr val="002D43"/>
                </a:solidFill>
                <a:latin typeface="Century Gothic"/>
                <a:cs typeface="Century Gothic"/>
              </a:rPr>
              <a:t>Keep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1600" spc="-45" dirty="0">
                <a:solidFill>
                  <a:srgbClr val="002D43"/>
                </a:solidFill>
                <a:latin typeface="Century Gothic"/>
                <a:cs typeface="Century Gothic"/>
              </a:rPr>
              <a:t>dev/test </a:t>
            </a:r>
            <a:r>
              <a:rPr sz="1600" spc="-15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600" spc="-65" dirty="0">
                <a:solidFill>
                  <a:srgbClr val="002D43"/>
                </a:solidFill>
                <a:latin typeface="Century Gothic"/>
                <a:cs typeface="Century Gothic"/>
              </a:rPr>
              <a:t>production  </a:t>
            </a:r>
            <a:r>
              <a:rPr sz="1600" spc="-50" dirty="0">
                <a:solidFill>
                  <a:srgbClr val="002D43"/>
                </a:solidFill>
                <a:latin typeface="Century Gothic"/>
                <a:cs typeface="Century Gothic"/>
              </a:rPr>
              <a:t>environment</a:t>
            </a:r>
            <a:r>
              <a:rPr sz="1600" spc="-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85" dirty="0">
                <a:solidFill>
                  <a:srgbClr val="002D43"/>
                </a:solidFill>
                <a:latin typeface="Century Gothic"/>
                <a:cs typeface="Century Gothic"/>
              </a:rPr>
              <a:t>sync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22579" y="3703828"/>
            <a:ext cx="3020695" cy="11049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600" spc="-60" dirty="0">
                <a:solidFill>
                  <a:srgbClr val="002D43"/>
                </a:solidFill>
                <a:latin typeface="Century Gothic"/>
                <a:cs typeface="Century Gothic"/>
              </a:rPr>
              <a:t>Modernize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1600" spc="-145" dirty="0">
                <a:solidFill>
                  <a:srgbClr val="002D43"/>
                </a:solidFill>
                <a:latin typeface="Century Gothic"/>
                <a:cs typeface="Century Gothic"/>
              </a:rPr>
              <a:t>database </a:t>
            </a:r>
            <a:r>
              <a:rPr sz="1600" spc="15" dirty="0">
                <a:solidFill>
                  <a:srgbClr val="002D43"/>
                </a:solidFill>
                <a:latin typeface="Century Gothic"/>
                <a:cs typeface="Century Gothic"/>
              </a:rPr>
              <a:t>tier</a:t>
            </a:r>
            <a:r>
              <a:rPr sz="1600" spc="-1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02D43"/>
                </a:solidFill>
                <a:latin typeface="Century Gothic"/>
                <a:cs typeface="Century Gothic"/>
              </a:rPr>
              <a:t>–</a:t>
            </a:r>
            <a:endParaRPr sz="1600">
              <a:latin typeface="Century Gothic"/>
              <a:cs typeface="Century Gothic"/>
            </a:endParaRPr>
          </a:p>
          <a:p>
            <a:pPr marL="177800" indent="-1651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177800" algn="l"/>
              </a:tabLst>
            </a:pPr>
            <a:r>
              <a:rPr sz="1600" spc="-105" dirty="0">
                <a:solidFill>
                  <a:srgbClr val="002D43"/>
                </a:solidFill>
                <a:latin typeface="Century Gothic"/>
                <a:cs typeface="Century Gothic"/>
              </a:rPr>
              <a:t>Commercial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1600" spc="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85" dirty="0">
                <a:solidFill>
                  <a:srgbClr val="002D43"/>
                </a:solidFill>
                <a:latin typeface="Century Gothic"/>
                <a:cs typeface="Century Gothic"/>
              </a:rPr>
              <a:t>open-source</a:t>
            </a:r>
            <a:endParaRPr sz="1600">
              <a:latin typeface="Century Gothic"/>
              <a:cs typeface="Century Gothic"/>
            </a:endParaRPr>
          </a:p>
          <a:p>
            <a:pPr marL="177800" indent="-1651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77800" algn="l"/>
              </a:tabLst>
            </a:pPr>
            <a:r>
              <a:rPr sz="1600" spc="-105" dirty="0">
                <a:solidFill>
                  <a:srgbClr val="002D43"/>
                </a:solidFill>
                <a:latin typeface="Century Gothic"/>
                <a:cs typeface="Century Gothic"/>
              </a:rPr>
              <a:t>Commercial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600" spc="-10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600" spc="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60" dirty="0">
                <a:solidFill>
                  <a:srgbClr val="002D43"/>
                </a:solidFill>
                <a:latin typeface="Century Gothic"/>
                <a:cs typeface="Century Gothic"/>
              </a:rPr>
              <a:t>Aurora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2579" y="5151628"/>
            <a:ext cx="3186430" cy="76327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60" dirty="0">
                <a:solidFill>
                  <a:srgbClr val="002D43"/>
                </a:solidFill>
                <a:latin typeface="Century Gothic"/>
                <a:cs typeface="Century Gothic"/>
              </a:rPr>
              <a:t>Modernize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1600" spc="-13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600" spc="-85" dirty="0">
                <a:solidFill>
                  <a:srgbClr val="002D43"/>
                </a:solidFill>
                <a:latin typeface="Century Gothic"/>
                <a:cs typeface="Century Gothic"/>
              </a:rPr>
              <a:t>Warehouse</a:t>
            </a:r>
            <a:r>
              <a:rPr sz="1600" spc="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02D43"/>
                </a:solidFill>
                <a:latin typeface="Century Gothic"/>
                <a:cs typeface="Century Gothic"/>
              </a:rPr>
              <a:t>–</a:t>
            </a:r>
            <a:endParaRPr sz="1600">
              <a:latin typeface="Century Gothic"/>
              <a:cs typeface="Century Gothic"/>
            </a:endParaRPr>
          </a:p>
          <a:p>
            <a:pPr marL="187325" indent="-17462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87325" algn="l"/>
              </a:tabLst>
            </a:pPr>
            <a:r>
              <a:rPr sz="1600" spc="-105" dirty="0">
                <a:solidFill>
                  <a:srgbClr val="002D43"/>
                </a:solidFill>
                <a:latin typeface="Century Gothic"/>
                <a:cs typeface="Century Gothic"/>
              </a:rPr>
              <a:t>Commercial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1600" spc="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02D43"/>
                </a:solidFill>
                <a:latin typeface="Century Gothic"/>
                <a:cs typeface="Century Gothic"/>
              </a:rPr>
              <a:t>Redshift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76394" y="3621532"/>
            <a:ext cx="3597910" cy="14732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87325" algn="l"/>
              </a:tabLst>
            </a:pP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Migrate </a:t>
            </a:r>
            <a:r>
              <a:rPr sz="1600" spc="-25" dirty="0">
                <a:solidFill>
                  <a:srgbClr val="002D43"/>
                </a:solidFill>
                <a:latin typeface="Century Gothic"/>
                <a:cs typeface="Century Gothic"/>
              </a:rPr>
              <a:t>business-critical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applications</a:t>
            </a:r>
            <a:endParaRPr sz="1600">
              <a:latin typeface="Century Gothic"/>
              <a:cs typeface="Century Gothic"/>
            </a:endParaRPr>
          </a:p>
          <a:p>
            <a:pPr marL="187325" indent="-174625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187325" algn="l"/>
              </a:tabLst>
            </a:pP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Migrate </a:t>
            </a:r>
            <a:r>
              <a:rPr sz="1600" dirty="0">
                <a:solidFill>
                  <a:srgbClr val="002D43"/>
                </a:solidFill>
                <a:latin typeface="Century Gothic"/>
                <a:cs typeface="Century Gothic"/>
              </a:rPr>
              <a:t>from </a:t>
            </a:r>
            <a:r>
              <a:rPr sz="1600" spc="-80" dirty="0">
                <a:solidFill>
                  <a:srgbClr val="002D43"/>
                </a:solidFill>
                <a:latin typeface="Century Gothic"/>
                <a:cs typeface="Century Gothic"/>
              </a:rPr>
              <a:t>Classic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1600" spc="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140" dirty="0">
                <a:solidFill>
                  <a:srgbClr val="002D43"/>
                </a:solidFill>
                <a:latin typeface="Century Gothic"/>
                <a:cs typeface="Century Gothic"/>
              </a:rPr>
              <a:t>VPC</a:t>
            </a:r>
            <a:endParaRPr sz="1600">
              <a:latin typeface="Century Gothic"/>
              <a:cs typeface="Century Gothic"/>
            </a:endParaRPr>
          </a:p>
          <a:p>
            <a:pPr marL="187325" indent="-17462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7325" algn="l"/>
              </a:tabLst>
            </a:pP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Migrate </a:t>
            </a:r>
            <a:r>
              <a:rPr sz="16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600" spc="-90" dirty="0">
                <a:solidFill>
                  <a:srgbClr val="002D43"/>
                </a:solidFill>
                <a:latin typeface="Century Gothic"/>
                <a:cs typeface="Century Gothic"/>
              </a:rPr>
              <a:t>warehouse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16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02D43"/>
                </a:solidFill>
                <a:latin typeface="Century Gothic"/>
                <a:cs typeface="Century Gothic"/>
              </a:rPr>
              <a:t>Redshift</a:t>
            </a:r>
            <a:endParaRPr sz="1600">
              <a:latin typeface="Century Gothic"/>
              <a:cs typeface="Century Gothic"/>
            </a:endParaRPr>
          </a:p>
          <a:p>
            <a:pPr marL="187325" indent="-17462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187325" algn="l"/>
              </a:tabLst>
            </a:pPr>
            <a:r>
              <a:rPr sz="1600" spc="-105" dirty="0">
                <a:solidFill>
                  <a:srgbClr val="002D43"/>
                </a:solidFill>
                <a:latin typeface="Century Gothic"/>
                <a:cs typeface="Century Gothic"/>
              </a:rPr>
              <a:t>Upgrade </a:t>
            </a:r>
            <a:r>
              <a:rPr sz="1600" spc="-2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600" spc="-250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1600" spc="-10" dirty="0">
                <a:solidFill>
                  <a:srgbClr val="002D43"/>
                </a:solidFill>
                <a:latin typeface="Century Gothic"/>
                <a:cs typeface="Century Gothic"/>
              </a:rPr>
              <a:t>minor</a:t>
            </a:r>
            <a:r>
              <a:rPr sz="1600" spc="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25" dirty="0">
                <a:solidFill>
                  <a:srgbClr val="002D43"/>
                </a:solidFill>
                <a:latin typeface="Century Gothic"/>
                <a:cs typeface="Century Gothic"/>
              </a:rPr>
              <a:t>version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51593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When</a:t>
            </a:r>
            <a:r>
              <a:rPr sz="3200" spc="-18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4D4D4C"/>
                </a:solidFill>
                <a:latin typeface="Trebuchet MS"/>
                <a:cs typeface="Trebuchet MS"/>
              </a:rPr>
              <a:t>to</a:t>
            </a:r>
            <a:r>
              <a:rPr sz="3200" spc="-18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4D4D4C"/>
                </a:solidFill>
                <a:latin typeface="Trebuchet MS"/>
                <a:cs typeface="Trebuchet MS"/>
              </a:rPr>
              <a:t>use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60" dirty="0">
                <a:solidFill>
                  <a:srgbClr val="4D4D4C"/>
                </a:solidFill>
                <a:latin typeface="Trebuchet MS"/>
                <a:cs typeface="Trebuchet MS"/>
              </a:rPr>
              <a:t>DMS</a:t>
            </a:r>
            <a:r>
              <a:rPr sz="3200" spc="-18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4D4D4C"/>
                </a:solidFill>
                <a:latin typeface="Trebuchet MS"/>
                <a:cs typeface="Trebuchet MS"/>
              </a:rPr>
              <a:t>and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rgbClr val="4D4D4C"/>
                </a:solidFill>
                <a:latin typeface="Trebuchet MS"/>
                <a:cs typeface="Trebuchet MS"/>
              </a:rPr>
              <a:t>SCT?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432" y="28956"/>
            <a:ext cx="3668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75" dirty="0">
                <a:solidFill>
                  <a:srgbClr val="4D4D4C"/>
                </a:solidFill>
                <a:latin typeface="Trebuchet MS"/>
                <a:cs typeface="Trebuchet MS"/>
              </a:rPr>
              <a:t>DMS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58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4D4D4C"/>
                </a:solidFill>
                <a:latin typeface="Trebuchet MS"/>
                <a:cs typeface="Trebuchet MS"/>
              </a:rPr>
              <a:t>Deployment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04704" y="1308723"/>
            <a:ext cx="1889760" cy="1591945"/>
            <a:chOff x="704704" y="1308723"/>
            <a:chExt cx="1889760" cy="1591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704" y="1514044"/>
              <a:ext cx="1386417" cy="13864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119" y="1308723"/>
              <a:ext cx="503344" cy="4082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118" y="1798981"/>
              <a:ext cx="503344" cy="4082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118" y="2349721"/>
              <a:ext cx="503344" cy="40827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04702" y="3105782"/>
            <a:ext cx="1889760" cy="1386840"/>
            <a:chOff x="704702" y="3105782"/>
            <a:chExt cx="1889760" cy="13868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702" y="3105782"/>
              <a:ext cx="1386416" cy="13864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117" y="3505391"/>
              <a:ext cx="503344" cy="40827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04703" y="4800611"/>
            <a:ext cx="1889760" cy="1386840"/>
            <a:chOff x="704703" y="4800611"/>
            <a:chExt cx="1889760" cy="138684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703" y="4800611"/>
              <a:ext cx="1386417" cy="13864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118" y="4983656"/>
              <a:ext cx="503344" cy="4082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117" y="5496204"/>
              <a:ext cx="503344" cy="40827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856051" y="4141723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6918" y="850742"/>
            <a:ext cx="776939" cy="48141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4054815" y="1503329"/>
            <a:ext cx="4421505" cy="4410710"/>
            <a:chOff x="4054815" y="1503329"/>
            <a:chExt cx="4421505" cy="4410710"/>
          </a:xfrm>
        </p:grpSpPr>
        <p:sp>
          <p:nvSpPr>
            <p:cNvPr id="18" name="object 18"/>
            <p:cNvSpPr/>
            <p:nvPr/>
          </p:nvSpPr>
          <p:spPr>
            <a:xfrm>
              <a:off x="4064340" y="1512854"/>
              <a:ext cx="1945639" cy="4391660"/>
            </a:xfrm>
            <a:custGeom>
              <a:avLst/>
              <a:gdLst/>
              <a:ahLst/>
              <a:cxnLst/>
              <a:rect l="l" t="t" r="r" b="b"/>
              <a:pathLst>
                <a:path w="1945639" h="4391660">
                  <a:moveTo>
                    <a:pt x="0" y="190971"/>
                  </a:moveTo>
                  <a:lnTo>
                    <a:pt x="5043" y="147183"/>
                  </a:lnTo>
                  <a:lnTo>
                    <a:pt x="19410" y="106986"/>
                  </a:lnTo>
                  <a:lnTo>
                    <a:pt x="41954" y="71528"/>
                  </a:lnTo>
                  <a:lnTo>
                    <a:pt x="71528" y="41954"/>
                  </a:lnTo>
                  <a:lnTo>
                    <a:pt x="106986" y="19410"/>
                  </a:lnTo>
                  <a:lnTo>
                    <a:pt x="147183" y="5043"/>
                  </a:lnTo>
                  <a:lnTo>
                    <a:pt x="190971" y="0"/>
                  </a:lnTo>
                  <a:lnTo>
                    <a:pt x="1754141" y="0"/>
                  </a:lnTo>
                  <a:lnTo>
                    <a:pt x="1797928" y="5043"/>
                  </a:lnTo>
                  <a:lnTo>
                    <a:pt x="1838125" y="19410"/>
                  </a:lnTo>
                  <a:lnTo>
                    <a:pt x="1873583" y="41954"/>
                  </a:lnTo>
                  <a:lnTo>
                    <a:pt x="1903157" y="71528"/>
                  </a:lnTo>
                  <a:lnTo>
                    <a:pt x="1925701" y="106986"/>
                  </a:lnTo>
                  <a:lnTo>
                    <a:pt x="1940068" y="147183"/>
                  </a:lnTo>
                  <a:lnTo>
                    <a:pt x="1945112" y="190971"/>
                  </a:lnTo>
                  <a:lnTo>
                    <a:pt x="1945112" y="4200646"/>
                  </a:lnTo>
                  <a:lnTo>
                    <a:pt x="1940068" y="4244433"/>
                  </a:lnTo>
                  <a:lnTo>
                    <a:pt x="1925701" y="4284630"/>
                  </a:lnTo>
                  <a:lnTo>
                    <a:pt x="1903157" y="4320088"/>
                  </a:lnTo>
                  <a:lnTo>
                    <a:pt x="1873583" y="4349662"/>
                  </a:lnTo>
                  <a:lnTo>
                    <a:pt x="1838125" y="4372206"/>
                  </a:lnTo>
                  <a:lnTo>
                    <a:pt x="1797928" y="4386573"/>
                  </a:lnTo>
                  <a:lnTo>
                    <a:pt x="1754141" y="4391617"/>
                  </a:lnTo>
                  <a:lnTo>
                    <a:pt x="190971" y="4391617"/>
                  </a:lnTo>
                  <a:lnTo>
                    <a:pt x="147183" y="4386573"/>
                  </a:lnTo>
                  <a:lnTo>
                    <a:pt x="106986" y="4372206"/>
                  </a:lnTo>
                  <a:lnTo>
                    <a:pt x="71528" y="4349662"/>
                  </a:lnTo>
                  <a:lnTo>
                    <a:pt x="41954" y="4320088"/>
                  </a:lnTo>
                  <a:lnTo>
                    <a:pt x="19410" y="4284630"/>
                  </a:lnTo>
                  <a:lnTo>
                    <a:pt x="5043" y="4244433"/>
                  </a:lnTo>
                  <a:lnTo>
                    <a:pt x="0" y="4200646"/>
                  </a:lnTo>
                  <a:lnTo>
                    <a:pt x="0" y="190971"/>
                  </a:lnTo>
                  <a:close/>
                </a:path>
              </a:pathLst>
            </a:custGeom>
            <a:ln w="19050">
              <a:solidFill>
                <a:srgbClr val="F798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80413" y="1512854"/>
              <a:ext cx="2085975" cy="4391660"/>
            </a:xfrm>
            <a:custGeom>
              <a:avLst/>
              <a:gdLst/>
              <a:ahLst/>
              <a:cxnLst/>
              <a:rect l="l" t="t" r="r" b="b"/>
              <a:pathLst>
                <a:path w="2085975" h="4391660">
                  <a:moveTo>
                    <a:pt x="0" y="204788"/>
                  </a:moveTo>
                  <a:lnTo>
                    <a:pt x="5408" y="157832"/>
                  </a:lnTo>
                  <a:lnTo>
                    <a:pt x="20814" y="114727"/>
                  </a:lnTo>
                  <a:lnTo>
                    <a:pt x="44989" y="76703"/>
                  </a:lnTo>
                  <a:lnTo>
                    <a:pt x="76703" y="44989"/>
                  </a:lnTo>
                  <a:lnTo>
                    <a:pt x="114727" y="20814"/>
                  </a:lnTo>
                  <a:lnTo>
                    <a:pt x="157832" y="5408"/>
                  </a:lnTo>
                  <a:lnTo>
                    <a:pt x="204788" y="0"/>
                  </a:lnTo>
                  <a:lnTo>
                    <a:pt x="1881084" y="0"/>
                  </a:lnTo>
                  <a:lnTo>
                    <a:pt x="1928040" y="5408"/>
                  </a:lnTo>
                  <a:lnTo>
                    <a:pt x="1971145" y="20814"/>
                  </a:lnTo>
                  <a:lnTo>
                    <a:pt x="2009169" y="44989"/>
                  </a:lnTo>
                  <a:lnTo>
                    <a:pt x="2040883" y="76703"/>
                  </a:lnTo>
                  <a:lnTo>
                    <a:pt x="2065058" y="114727"/>
                  </a:lnTo>
                  <a:lnTo>
                    <a:pt x="2080464" y="157832"/>
                  </a:lnTo>
                  <a:lnTo>
                    <a:pt x="2085873" y="204788"/>
                  </a:lnTo>
                  <a:lnTo>
                    <a:pt x="2085873" y="4186828"/>
                  </a:lnTo>
                  <a:lnTo>
                    <a:pt x="2080464" y="4233784"/>
                  </a:lnTo>
                  <a:lnTo>
                    <a:pt x="2065058" y="4276889"/>
                  </a:lnTo>
                  <a:lnTo>
                    <a:pt x="2040883" y="4314913"/>
                  </a:lnTo>
                  <a:lnTo>
                    <a:pt x="2009169" y="4346627"/>
                  </a:lnTo>
                  <a:lnTo>
                    <a:pt x="1971145" y="4370802"/>
                  </a:lnTo>
                  <a:lnTo>
                    <a:pt x="1928040" y="4386208"/>
                  </a:lnTo>
                  <a:lnTo>
                    <a:pt x="1881084" y="4391617"/>
                  </a:lnTo>
                  <a:lnTo>
                    <a:pt x="204788" y="4391617"/>
                  </a:lnTo>
                  <a:lnTo>
                    <a:pt x="157832" y="4386208"/>
                  </a:lnTo>
                  <a:lnTo>
                    <a:pt x="114727" y="4370802"/>
                  </a:lnTo>
                  <a:lnTo>
                    <a:pt x="76703" y="4346627"/>
                  </a:lnTo>
                  <a:lnTo>
                    <a:pt x="44989" y="4314913"/>
                  </a:lnTo>
                  <a:lnTo>
                    <a:pt x="20814" y="4276889"/>
                  </a:lnTo>
                  <a:lnTo>
                    <a:pt x="5408" y="4233784"/>
                  </a:lnTo>
                  <a:lnTo>
                    <a:pt x="0" y="4186828"/>
                  </a:lnTo>
                  <a:lnTo>
                    <a:pt x="0" y="204788"/>
                  </a:lnTo>
                  <a:close/>
                </a:path>
              </a:pathLst>
            </a:custGeom>
            <a:ln w="19050">
              <a:solidFill>
                <a:srgbClr val="F798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566980" y="5606288"/>
            <a:ext cx="933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F7981F"/>
                </a:solidFill>
                <a:latin typeface="Tahoma"/>
                <a:cs typeface="Tahoma"/>
              </a:rPr>
              <a:t>Availability</a:t>
            </a:r>
            <a:r>
              <a:rPr sz="900" b="1" spc="-55" dirty="0">
                <a:solidFill>
                  <a:srgbClr val="F7981F"/>
                </a:solidFill>
                <a:latin typeface="Tahoma"/>
                <a:cs typeface="Tahoma"/>
              </a:rPr>
              <a:t> </a:t>
            </a:r>
            <a:r>
              <a:rPr sz="900" b="1" spc="-35" dirty="0">
                <a:solidFill>
                  <a:srgbClr val="F7981F"/>
                </a:solidFill>
                <a:latin typeface="Tahoma"/>
                <a:cs typeface="Tahoma"/>
              </a:rPr>
              <a:t>Zone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0862" y="5606288"/>
            <a:ext cx="933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F7981F"/>
                </a:solidFill>
                <a:latin typeface="Tahoma"/>
                <a:cs typeface="Tahoma"/>
              </a:rPr>
              <a:t>Availability</a:t>
            </a:r>
            <a:r>
              <a:rPr sz="900" b="1" spc="-55" dirty="0">
                <a:solidFill>
                  <a:srgbClr val="F7981F"/>
                </a:solidFill>
                <a:latin typeface="Tahoma"/>
                <a:cs typeface="Tahoma"/>
              </a:rPr>
              <a:t> </a:t>
            </a:r>
            <a:r>
              <a:rPr sz="900" b="1" spc="-35" dirty="0">
                <a:solidFill>
                  <a:srgbClr val="F7981F"/>
                </a:solidFill>
                <a:latin typeface="Tahoma"/>
                <a:cs typeface="Tahoma"/>
              </a:rPr>
              <a:t>Zone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13823" y="5228335"/>
            <a:ext cx="6388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30" dirty="0">
                <a:solidFill>
                  <a:srgbClr val="002D43"/>
                </a:solidFill>
                <a:latin typeface="Tahoma"/>
                <a:cs typeface="Tahoma"/>
              </a:rPr>
              <a:t>VPC</a:t>
            </a:r>
            <a:r>
              <a:rPr sz="900" b="1" spc="-9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900" b="1" spc="-40" dirty="0">
                <a:solidFill>
                  <a:srgbClr val="002D43"/>
                </a:solidFill>
                <a:latin typeface="Tahoma"/>
                <a:cs typeface="Tahoma"/>
              </a:rPr>
              <a:t>subnet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38614" y="1452754"/>
            <a:ext cx="3781425" cy="2588895"/>
            <a:chOff x="4338614" y="1452754"/>
            <a:chExt cx="3781425" cy="258889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8614" y="1452754"/>
              <a:ext cx="215907" cy="2413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4518" y="2752516"/>
              <a:ext cx="970205" cy="10061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9643" y="1484859"/>
              <a:ext cx="215908" cy="2413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5547" y="2771711"/>
              <a:ext cx="970205" cy="100614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679523" y="3196666"/>
              <a:ext cx="1098550" cy="76200"/>
            </a:xfrm>
            <a:custGeom>
              <a:avLst/>
              <a:gdLst/>
              <a:ahLst/>
              <a:cxnLst/>
              <a:rect l="l" t="t" r="r" b="b"/>
              <a:pathLst>
                <a:path w="1098550" h="76200">
                  <a:moveTo>
                    <a:pt x="38100" y="31751"/>
                  </a:moveTo>
                  <a:lnTo>
                    <a:pt x="0" y="31751"/>
                  </a:lnTo>
                  <a:lnTo>
                    <a:pt x="0" y="44451"/>
                  </a:lnTo>
                  <a:lnTo>
                    <a:pt x="38100" y="44451"/>
                  </a:lnTo>
                  <a:lnTo>
                    <a:pt x="38100" y="31751"/>
                  </a:lnTo>
                  <a:close/>
                </a:path>
                <a:path w="1098550" h="76200">
                  <a:moveTo>
                    <a:pt x="88900" y="31751"/>
                  </a:moveTo>
                  <a:lnTo>
                    <a:pt x="50800" y="31751"/>
                  </a:lnTo>
                  <a:lnTo>
                    <a:pt x="50800" y="44451"/>
                  </a:lnTo>
                  <a:lnTo>
                    <a:pt x="88900" y="44451"/>
                  </a:lnTo>
                  <a:lnTo>
                    <a:pt x="88900" y="31751"/>
                  </a:lnTo>
                  <a:close/>
                </a:path>
                <a:path w="1098550" h="76200">
                  <a:moveTo>
                    <a:pt x="139700" y="31750"/>
                  </a:moveTo>
                  <a:lnTo>
                    <a:pt x="101600" y="31751"/>
                  </a:lnTo>
                  <a:lnTo>
                    <a:pt x="101600" y="44451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098550" h="76200">
                  <a:moveTo>
                    <a:pt x="1905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90500" y="44450"/>
                  </a:lnTo>
                  <a:lnTo>
                    <a:pt x="190500" y="31750"/>
                  </a:lnTo>
                  <a:close/>
                </a:path>
                <a:path w="1098550" h="76200">
                  <a:moveTo>
                    <a:pt x="2413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41300" y="44450"/>
                  </a:lnTo>
                  <a:lnTo>
                    <a:pt x="241300" y="31750"/>
                  </a:lnTo>
                  <a:close/>
                </a:path>
                <a:path w="1098550" h="76200">
                  <a:moveTo>
                    <a:pt x="2921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1098550" h="76200">
                  <a:moveTo>
                    <a:pt x="3429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42900" y="44450"/>
                  </a:lnTo>
                  <a:lnTo>
                    <a:pt x="342900" y="31750"/>
                  </a:lnTo>
                  <a:close/>
                </a:path>
                <a:path w="1098550" h="76200">
                  <a:moveTo>
                    <a:pt x="3937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w="1098550" h="76200">
                  <a:moveTo>
                    <a:pt x="444500" y="31750"/>
                  </a:moveTo>
                  <a:lnTo>
                    <a:pt x="406400" y="31750"/>
                  </a:lnTo>
                  <a:lnTo>
                    <a:pt x="4064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1098550" h="76200">
                  <a:moveTo>
                    <a:pt x="495300" y="31750"/>
                  </a:moveTo>
                  <a:lnTo>
                    <a:pt x="457200" y="31750"/>
                  </a:lnTo>
                  <a:lnTo>
                    <a:pt x="4572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098550" h="76200">
                  <a:moveTo>
                    <a:pt x="5461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46100" y="44450"/>
                  </a:lnTo>
                  <a:lnTo>
                    <a:pt x="546100" y="31750"/>
                  </a:lnTo>
                  <a:close/>
                </a:path>
                <a:path w="1098550" h="76200">
                  <a:moveTo>
                    <a:pt x="596900" y="31750"/>
                  </a:moveTo>
                  <a:lnTo>
                    <a:pt x="558800" y="31750"/>
                  </a:lnTo>
                  <a:lnTo>
                    <a:pt x="558800" y="44450"/>
                  </a:lnTo>
                  <a:lnTo>
                    <a:pt x="596900" y="44450"/>
                  </a:lnTo>
                  <a:lnTo>
                    <a:pt x="596900" y="31750"/>
                  </a:lnTo>
                  <a:close/>
                </a:path>
                <a:path w="1098550" h="76200">
                  <a:moveTo>
                    <a:pt x="647700" y="31750"/>
                  </a:moveTo>
                  <a:lnTo>
                    <a:pt x="609600" y="31750"/>
                  </a:lnTo>
                  <a:lnTo>
                    <a:pt x="6096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1098550" h="76200">
                  <a:moveTo>
                    <a:pt x="6985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698500" y="44450"/>
                  </a:lnTo>
                  <a:lnTo>
                    <a:pt x="698500" y="31750"/>
                  </a:lnTo>
                  <a:close/>
                </a:path>
                <a:path w="1098550" h="76200">
                  <a:moveTo>
                    <a:pt x="7493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w="1098550" h="76200">
                  <a:moveTo>
                    <a:pt x="8001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1098550" h="76200">
                  <a:moveTo>
                    <a:pt x="850900" y="31750"/>
                  </a:moveTo>
                  <a:lnTo>
                    <a:pt x="812800" y="31750"/>
                  </a:lnTo>
                  <a:lnTo>
                    <a:pt x="8128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098550" h="76200">
                  <a:moveTo>
                    <a:pt x="9017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01700" y="44450"/>
                  </a:lnTo>
                  <a:lnTo>
                    <a:pt x="901700" y="31750"/>
                  </a:lnTo>
                  <a:close/>
                </a:path>
                <a:path w="1098550" h="76200">
                  <a:moveTo>
                    <a:pt x="952500" y="31750"/>
                  </a:moveTo>
                  <a:lnTo>
                    <a:pt x="914400" y="31750"/>
                  </a:lnTo>
                  <a:lnTo>
                    <a:pt x="9144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1098550" h="76200">
                  <a:moveTo>
                    <a:pt x="1003300" y="31750"/>
                  </a:moveTo>
                  <a:lnTo>
                    <a:pt x="965200" y="31750"/>
                  </a:lnTo>
                  <a:lnTo>
                    <a:pt x="9652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1098550" h="76200">
                  <a:moveTo>
                    <a:pt x="1021873" y="0"/>
                  </a:moveTo>
                  <a:lnTo>
                    <a:pt x="1021873" y="76200"/>
                  </a:lnTo>
                  <a:lnTo>
                    <a:pt x="1085373" y="44450"/>
                  </a:lnTo>
                  <a:lnTo>
                    <a:pt x="1034573" y="44450"/>
                  </a:lnTo>
                  <a:lnTo>
                    <a:pt x="1034573" y="31750"/>
                  </a:lnTo>
                  <a:lnTo>
                    <a:pt x="1085373" y="31750"/>
                  </a:lnTo>
                  <a:lnTo>
                    <a:pt x="1021873" y="0"/>
                  </a:lnTo>
                  <a:close/>
                </a:path>
                <a:path w="1098550" h="76200">
                  <a:moveTo>
                    <a:pt x="1021873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21873" y="44450"/>
                  </a:lnTo>
                  <a:lnTo>
                    <a:pt x="1021873" y="31750"/>
                  </a:lnTo>
                  <a:close/>
                </a:path>
                <a:path w="1098550" h="76200">
                  <a:moveTo>
                    <a:pt x="1085373" y="31750"/>
                  </a:moveTo>
                  <a:lnTo>
                    <a:pt x="1034573" y="31750"/>
                  </a:lnTo>
                  <a:lnTo>
                    <a:pt x="1034573" y="44450"/>
                  </a:lnTo>
                  <a:lnTo>
                    <a:pt x="1085373" y="44450"/>
                  </a:lnTo>
                  <a:lnTo>
                    <a:pt x="1098073" y="38100"/>
                  </a:lnTo>
                  <a:lnTo>
                    <a:pt x="1085373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3592" y="3230880"/>
              <a:ext cx="716279" cy="7132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7279" y="3328415"/>
              <a:ext cx="713231" cy="71323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044852" y="5261864"/>
            <a:ext cx="6388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30" dirty="0">
                <a:solidFill>
                  <a:srgbClr val="002D43"/>
                </a:solidFill>
                <a:latin typeface="Tahoma"/>
                <a:cs typeface="Tahoma"/>
              </a:rPr>
              <a:t>VPC</a:t>
            </a:r>
            <a:r>
              <a:rPr sz="900" b="1" spc="-9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900" b="1" spc="-40" dirty="0">
                <a:solidFill>
                  <a:srgbClr val="002D43"/>
                </a:solidFill>
                <a:latin typeface="Tahoma"/>
                <a:cs typeface="Tahoma"/>
              </a:rPr>
              <a:t>subnet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71925" y="4089907"/>
            <a:ext cx="118427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76225" marR="5080" indent="-263525">
              <a:lnSpc>
                <a:spcPts val="2110"/>
              </a:lnSpc>
              <a:spcBef>
                <a:spcPts val="210"/>
              </a:spcBef>
            </a:pP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Re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p</a:t>
            </a:r>
            <a:r>
              <a:rPr sz="1800" spc="-5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800" spc="9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800" spc="-345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-28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800" spc="7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800" spc="9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n 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Master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02954" y="4089907"/>
            <a:ext cx="118427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1790" marR="5080" indent="-339725">
              <a:lnSpc>
                <a:spcPts val="2110"/>
              </a:lnSpc>
              <a:spcBef>
                <a:spcPts val="210"/>
              </a:spcBef>
            </a:pP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Re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p</a:t>
            </a:r>
            <a:r>
              <a:rPr sz="1800" spc="-5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800" spc="9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800" spc="-345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800" spc="-28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800" spc="7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800" spc="9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n 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Slave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75267" y="1532788"/>
            <a:ext cx="870585" cy="1505585"/>
          </a:xfrm>
          <a:custGeom>
            <a:avLst/>
            <a:gdLst/>
            <a:ahLst/>
            <a:cxnLst/>
            <a:rect l="l" t="t" r="r" b="b"/>
            <a:pathLst>
              <a:path w="870585" h="1505585">
                <a:moveTo>
                  <a:pt x="845019" y="1505559"/>
                </a:moveTo>
                <a:lnTo>
                  <a:pt x="829398" y="1480832"/>
                </a:lnTo>
                <a:lnTo>
                  <a:pt x="793813" y="1424533"/>
                </a:lnTo>
                <a:lnTo>
                  <a:pt x="779030" y="1448993"/>
                </a:lnTo>
                <a:lnTo>
                  <a:pt x="36423" y="1000226"/>
                </a:lnTo>
                <a:lnTo>
                  <a:pt x="21640" y="1024686"/>
                </a:lnTo>
                <a:lnTo>
                  <a:pt x="764260" y="1473454"/>
                </a:lnTo>
                <a:lnTo>
                  <a:pt x="749477" y="1497901"/>
                </a:lnTo>
                <a:lnTo>
                  <a:pt x="845019" y="1505559"/>
                </a:lnTo>
                <a:close/>
              </a:path>
              <a:path w="870585" h="1505585">
                <a:moveTo>
                  <a:pt x="870292" y="1047216"/>
                </a:moveTo>
                <a:lnTo>
                  <a:pt x="854430" y="1019365"/>
                </a:lnTo>
                <a:lnTo>
                  <a:pt x="822871" y="963930"/>
                </a:lnTo>
                <a:lnTo>
                  <a:pt x="806983" y="987679"/>
                </a:lnTo>
                <a:lnTo>
                  <a:pt x="15887" y="458457"/>
                </a:lnTo>
                <a:lnTo>
                  <a:pt x="0" y="482206"/>
                </a:lnTo>
                <a:lnTo>
                  <a:pt x="791095" y="1011428"/>
                </a:lnTo>
                <a:lnTo>
                  <a:pt x="775208" y="1035177"/>
                </a:lnTo>
                <a:lnTo>
                  <a:pt x="870292" y="1047216"/>
                </a:lnTo>
                <a:close/>
              </a:path>
              <a:path w="870585" h="1505585">
                <a:moveTo>
                  <a:pt x="870292" y="554113"/>
                </a:moveTo>
                <a:lnTo>
                  <a:pt x="854481" y="527329"/>
                </a:lnTo>
                <a:lnTo>
                  <a:pt x="821575" y="471576"/>
                </a:lnTo>
                <a:lnTo>
                  <a:pt x="806056" y="495579"/>
                </a:lnTo>
                <a:lnTo>
                  <a:pt x="39509" y="0"/>
                </a:lnTo>
                <a:lnTo>
                  <a:pt x="24003" y="23990"/>
                </a:lnTo>
                <a:lnTo>
                  <a:pt x="790536" y="519569"/>
                </a:lnTo>
                <a:lnTo>
                  <a:pt x="775030" y="543572"/>
                </a:lnTo>
                <a:lnTo>
                  <a:pt x="870292" y="55411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58615" y="3655467"/>
            <a:ext cx="819150" cy="85725"/>
          </a:xfrm>
          <a:custGeom>
            <a:avLst/>
            <a:gdLst/>
            <a:ahLst/>
            <a:cxnLst/>
            <a:rect l="l" t="t" r="r" b="b"/>
            <a:pathLst>
              <a:path w="819150" h="85725">
                <a:moveTo>
                  <a:pt x="790343" y="28575"/>
                </a:moveTo>
                <a:lnTo>
                  <a:pt x="747481" y="28575"/>
                </a:lnTo>
                <a:lnTo>
                  <a:pt x="747481" y="57150"/>
                </a:lnTo>
                <a:lnTo>
                  <a:pt x="733193" y="57150"/>
                </a:lnTo>
                <a:lnTo>
                  <a:pt x="733193" y="85725"/>
                </a:lnTo>
                <a:lnTo>
                  <a:pt x="818918" y="42862"/>
                </a:lnTo>
                <a:lnTo>
                  <a:pt x="790343" y="28575"/>
                </a:lnTo>
                <a:close/>
              </a:path>
              <a:path w="819150" h="85725">
                <a:moveTo>
                  <a:pt x="733193" y="28575"/>
                </a:moveTo>
                <a:lnTo>
                  <a:pt x="0" y="28576"/>
                </a:lnTo>
                <a:lnTo>
                  <a:pt x="0" y="57151"/>
                </a:lnTo>
                <a:lnTo>
                  <a:pt x="733193" y="57150"/>
                </a:lnTo>
                <a:lnTo>
                  <a:pt x="733193" y="28575"/>
                </a:lnTo>
                <a:close/>
              </a:path>
              <a:path w="819150" h="85725">
                <a:moveTo>
                  <a:pt x="747481" y="28575"/>
                </a:moveTo>
                <a:lnTo>
                  <a:pt x="733193" y="28575"/>
                </a:lnTo>
                <a:lnTo>
                  <a:pt x="733193" y="57150"/>
                </a:lnTo>
                <a:lnTo>
                  <a:pt x="747481" y="57150"/>
                </a:lnTo>
                <a:lnTo>
                  <a:pt x="747481" y="28575"/>
                </a:lnTo>
                <a:close/>
              </a:path>
              <a:path w="819150" h="85725">
                <a:moveTo>
                  <a:pt x="733193" y="0"/>
                </a:moveTo>
                <a:lnTo>
                  <a:pt x="733193" y="28575"/>
                </a:lnTo>
                <a:lnTo>
                  <a:pt x="790343" y="28575"/>
                </a:lnTo>
                <a:lnTo>
                  <a:pt x="733193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14726" y="4798240"/>
            <a:ext cx="831215" cy="402590"/>
          </a:xfrm>
          <a:custGeom>
            <a:avLst/>
            <a:gdLst/>
            <a:ahLst/>
            <a:cxnLst/>
            <a:rect l="l" t="t" r="r" b="b"/>
            <a:pathLst>
              <a:path w="831214" h="402589">
                <a:moveTo>
                  <a:pt x="747165" y="25866"/>
                </a:moveTo>
                <a:lnTo>
                  <a:pt x="0" y="376618"/>
                </a:lnTo>
                <a:lnTo>
                  <a:pt x="12142" y="402484"/>
                </a:lnTo>
                <a:lnTo>
                  <a:pt x="759308" y="51733"/>
                </a:lnTo>
                <a:lnTo>
                  <a:pt x="747165" y="25866"/>
                </a:lnTo>
                <a:close/>
              </a:path>
              <a:path w="831214" h="402589">
                <a:moveTo>
                  <a:pt x="817082" y="19795"/>
                </a:moveTo>
                <a:lnTo>
                  <a:pt x="760098" y="19795"/>
                </a:lnTo>
                <a:lnTo>
                  <a:pt x="772242" y="45661"/>
                </a:lnTo>
                <a:lnTo>
                  <a:pt x="759308" y="51733"/>
                </a:lnTo>
                <a:lnTo>
                  <a:pt x="771451" y="77599"/>
                </a:lnTo>
                <a:lnTo>
                  <a:pt x="817082" y="19795"/>
                </a:lnTo>
                <a:close/>
              </a:path>
              <a:path w="831214" h="402589">
                <a:moveTo>
                  <a:pt x="760098" y="19795"/>
                </a:moveTo>
                <a:lnTo>
                  <a:pt x="747165" y="25866"/>
                </a:lnTo>
                <a:lnTo>
                  <a:pt x="759308" y="51733"/>
                </a:lnTo>
                <a:lnTo>
                  <a:pt x="772242" y="45661"/>
                </a:lnTo>
                <a:lnTo>
                  <a:pt x="760098" y="19795"/>
                </a:lnTo>
                <a:close/>
              </a:path>
              <a:path w="831214" h="402589">
                <a:moveTo>
                  <a:pt x="735022" y="0"/>
                </a:moveTo>
                <a:lnTo>
                  <a:pt x="747165" y="25866"/>
                </a:lnTo>
                <a:lnTo>
                  <a:pt x="760098" y="19795"/>
                </a:lnTo>
                <a:lnTo>
                  <a:pt x="817082" y="19795"/>
                </a:lnTo>
                <a:lnTo>
                  <a:pt x="830837" y="2371"/>
                </a:lnTo>
                <a:lnTo>
                  <a:pt x="735022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98717" y="5275602"/>
            <a:ext cx="831215" cy="402590"/>
          </a:xfrm>
          <a:custGeom>
            <a:avLst/>
            <a:gdLst/>
            <a:ahLst/>
            <a:cxnLst/>
            <a:rect l="l" t="t" r="r" b="b"/>
            <a:pathLst>
              <a:path w="831214" h="402589">
                <a:moveTo>
                  <a:pt x="747165" y="25866"/>
                </a:moveTo>
                <a:lnTo>
                  <a:pt x="0" y="376618"/>
                </a:lnTo>
                <a:lnTo>
                  <a:pt x="12142" y="402485"/>
                </a:lnTo>
                <a:lnTo>
                  <a:pt x="759308" y="51734"/>
                </a:lnTo>
                <a:lnTo>
                  <a:pt x="747165" y="25866"/>
                </a:lnTo>
                <a:close/>
              </a:path>
              <a:path w="831214" h="402589">
                <a:moveTo>
                  <a:pt x="817082" y="19795"/>
                </a:moveTo>
                <a:lnTo>
                  <a:pt x="760098" y="19795"/>
                </a:lnTo>
                <a:lnTo>
                  <a:pt x="772241" y="45662"/>
                </a:lnTo>
                <a:lnTo>
                  <a:pt x="759308" y="51734"/>
                </a:lnTo>
                <a:lnTo>
                  <a:pt x="771451" y="77600"/>
                </a:lnTo>
                <a:lnTo>
                  <a:pt x="817082" y="19795"/>
                </a:lnTo>
                <a:close/>
              </a:path>
              <a:path w="831214" h="402589">
                <a:moveTo>
                  <a:pt x="760098" y="19795"/>
                </a:moveTo>
                <a:lnTo>
                  <a:pt x="747165" y="25866"/>
                </a:lnTo>
                <a:lnTo>
                  <a:pt x="759308" y="51734"/>
                </a:lnTo>
                <a:lnTo>
                  <a:pt x="772241" y="45662"/>
                </a:lnTo>
                <a:lnTo>
                  <a:pt x="760098" y="19795"/>
                </a:lnTo>
                <a:close/>
              </a:path>
              <a:path w="831214" h="402589">
                <a:moveTo>
                  <a:pt x="735022" y="0"/>
                </a:moveTo>
                <a:lnTo>
                  <a:pt x="747165" y="25866"/>
                </a:lnTo>
                <a:lnTo>
                  <a:pt x="760098" y="19795"/>
                </a:lnTo>
                <a:lnTo>
                  <a:pt x="817082" y="19795"/>
                </a:lnTo>
                <a:lnTo>
                  <a:pt x="830836" y="2372"/>
                </a:lnTo>
                <a:lnTo>
                  <a:pt x="735022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8861574" y="2618232"/>
            <a:ext cx="2230120" cy="1399540"/>
            <a:chOff x="8861574" y="2618232"/>
            <a:chExt cx="2230120" cy="1399540"/>
          </a:xfrm>
        </p:grpSpPr>
        <p:sp>
          <p:nvSpPr>
            <p:cNvPr id="39" name="object 39"/>
            <p:cNvSpPr/>
            <p:nvPr/>
          </p:nvSpPr>
          <p:spPr>
            <a:xfrm>
              <a:off x="8861574" y="3441707"/>
              <a:ext cx="819150" cy="85725"/>
            </a:xfrm>
            <a:custGeom>
              <a:avLst/>
              <a:gdLst/>
              <a:ahLst/>
              <a:cxnLst/>
              <a:rect l="l" t="t" r="r" b="b"/>
              <a:pathLst>
                <a:path w="819150" h="85725">
                  <a:moveTo>
                    <a:pt x="790342" y="28575"/>
                  </a:moveTo>
                  <a:lnTo>
                    <a:pt x="747480" y="28575"/>
                  </a:lnTo>
                  <a:lnTo>
                    <a:pt x="747480" y="57150"/>
                  </a:lnTo>
                  <a:lnTo>
                    <a:pt x="733192" y="57150"/>
                  </a:lnTo>
                  <a:lnTo>
                    <a:pt x="733192" y="85725"/>
                  </a:lnTo>
                  <a:lnTo>
                    <a:pt x="818917" y="42862"/>
                  </a:lnTo>
                  <a:lnTo>
                    <a:pt x="790342" y="28575"/>
                  </a:lnTo>
                  <a:close/>
                </a:path>
                <a:path w="819150" h="85725">
                  <a:moveTo>
                    <a:pt x="733192" y="28575"/>
                  </a:moveTo>
                  <a:lnTo>
                    <a:pt x="0" y="28576"/>
                  </a:lnTo>
                  <a:lnTo>
                    <a:pt x="0" y="57151"/>
                  </a:lnTo>
                  <a:lnTo>
                    <a:pt x="733192" y="57150"/>
                  </a:lnTo>
                  <a:lnTo>
                    <a:pt x="733192" y="28575"/>
                  </a:lnTo>
                  <a:close/>
                </a:path>
                <a:path w="819150" h="85725">
                  <a:moveTo>
                    <a:pt x="747480" y="28575"/>
                  </a:moveTo>
                  <a:lnTo>
                    <a:pt x="733192" y="28575"/>
                  </a:lnTo>
                  <a:lnTo>
                    <a:pt x="733192" y="57150"/>
                  </a:lnTo>
                  <a:lnTo>
                    <a:pt x="747480" y="57150"/>
                  </a:lnTo>
                  <a:lnTo>
                    <a:pt x="747480" y="28575"/>
                  </a:lnTo>
                  <a:close/>
                </a:path>
                <a:path w="819150" h="85725">
                  <a:moveTo>
                    <a:pt x="733192" y="0"/>
                  </a:moveTo>
                  <a:lnTo>
                    <a:pt x="733192" y="28575"/>
                  </a:lnTo>
                  <a:lnTo>
                    <a:pt x="790342" y="28575"/>
                  </a:lnTo>
                  <a:lnTo>
                    <a:pt x="733192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92639" y="2618232"/>
              <a:ext cx="1399031" cy="1399032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270043" y="1803908"/>
            <a:ext cx="4182110" cy="335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BF7300"/>
                </a:solidFill>
                <a:latin typeface="Tahoma"/>
                <a:cs typeface="Tahoma"/>
              </a:rPr>
              <a:t>Bulk </a:t>
            </a:r>
            <a:r>
              <a:rPr sz="2400" b="1" spc="-70" dirty="0">
                <a:solidFill>
                  <a:srgbClr val="BF7300"/>
                </a:solidFill>
                <a:latin typeface="Tahoma"/>
                <a:cs typeface="Tahoma"/>
              </a:rPr>
              <a:t>dump</a:t>
            </a:r>
            <a:r>
              <a:rPr sz="2400" b="1" spc="-114" dirty="0">
                <a:solidFill>
                  <a:srgbClr val="BF7300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BF7300"/>
                </a:solidFill>
                <a:latin typeface="Tahoma"/>
                <a:cs typeface="Tahoma"/>
              </a:rPr>
              <a:t>File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ts val="1900"/>
              </a:lnSpc>
              <a:spcBef>
                <a:spcPts val="2005"/>
              </a:spcBef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s3://mybucket/schemaName/tableName  s3://mybucket/hr/employee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/schemaName/tableName/LOAD001.csv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/schemaName/tableName/LOAD002.csv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95"/>
              </a:lnSpc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/schemaName/tableName/LOAD003.csv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...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ct val="100400"/>
              </a:lnSpc>
              <a:spcBef>
                <a:spcPts val="280"/>
              </a:spcBef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101,Smith,Bob,4-Jun-14,New York  102,Smith,Bob,8-Oct-15,Los</a:t>
            </a:r>
            <a:r>
              <a:rPr sz="1600" b="1" spc="-95" dirty="0">
                <a:solidFill>
                  <a:srgbClr val="0E2735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Angeles  103,Smith,Bob,13-Mar-17,Dallas  104,Smith,Bob,13-Mar-17,Dallas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52005" y="1803908"/>
            <a:ext cx="418211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BF7300"/>
                </a:solidFill>
                <a:latin typeface="Tahoma"/>
                <a:cs typeface="Tahoma"/>
              </a:rPr>
              <a:t>Ongoing </a:t>
            </a:r>
            <a:r>
              <a:rPr sz="2400" b="1" spc="-125" dirty="0">
                <a:solidFill>
                  <a:srgbClr val="BF7300"/>
                </a:solidFill>
                <a:latin typeface="Tahoma"/>
                <a:cs typeface="Tahoma"/>
              </a:rPr>
              <a:t>CDC</a:t>
            </a:r>
            <a:r>
              <a:rPr sz="2400" b="1" spc="-130" dirty="0">
                <a:solidFill>
                  <a:srgbClr val="BF7300"/>
                </a:solidFill>
                <a:latin typeface="Tahoma"/>
                <a:cs typeface="Tahoma"/>
              </a:rPr>
              <a:t> </a:t>
            </a:r>
            <a:r>
              <a:rPr sz="2400" b="1" spc="-75" dirty="0">
                <a:solidFill>
                  <a:srgbClr val="BF7300"/>
                </a:solidFill>
                <a:latin typeface="Tahoma"/>
                <a:cs typeface="Tahoma"/>
              </a:rPr>
              <a:t>Files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s3://mybucket/schemaName/tableName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2005" y="2908300"/>
            <a:ext cx="1981835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&lt;time-stamp&gt;.csv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&lt;time-stamp&gt;.csv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&lt;time-stamp&gt;.csv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...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2007" y="4154932"/>
            <a:ext cx="4425950" cy="1003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I,101,Smith,Bob,4-Jun-14,New York  U,101,Smith,Bob,8-Oct-15,Los</a:t>
            </a:r>
            <a:r>
              <a:rPr sz="1600" b="1" spc="-95" dirty="0">
                <a:solidFill>
                  <a:srgbClr val="0E2735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0E2735"/>
                </a:solidFill>
                <a:latin typeface="Courier New"/>
                <a:cs typeface="Courier New"/>
              </a:rPr>
              <a:t>Angeles  U,101,Smith,Bob,13-Mar-17,Dallas  D,101,Smith,Bob,13-Mar-17,Dallas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39471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4" dirty="0">
                <a:solidFill>
                  <a:srgbClr val="4D4D4C"/>
                </a:solidFill>
                <a:latin typeface="Trebuchet MS"/>
                <a:cs typeface="Trebuchet MS"/>
              </a:rPr>
              <a:t>DMS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4D4D4C"/>
                </a:solidFill>
                <a:latin typeface="Trebuchet MS"/>
                <a:cs typeface="Trebuchet MS"/>
              </a:rPr>
              <a:t>S3</a:t>
            </a:r>
            <a:r>
              <a:rPr sz="3200" spc="-18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4D4D4C"/>
                </a:solidFill>
                <a:latin typeface="Trebuchet MS"/>
                <a:cs typeface="Trebuchet MS"/>
              </a:rPr>
              <a:t>as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a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D4D4C"/>
                </a:solidFill>
                <a:latin typeface="Trebuchet MS"/>
                <a:cs typeface="Trebuchet MS"/>
              </a:rPr>
              <a:t>Target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62077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Sources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80" dirty="0">
                <a:solidFill>
                  <a:srgbClr val="4D4D4C"/>
                </a:solidFill>
                <a:latin typeface="Trebuchet MS"/>
                <a:cs typeface="Trebuchet MS"/>
              </a:rPr>
              <a:t>Files,</a:t>
            </a:r>
            <a:r>
              <a:rPr sz="3200" spc="-15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4D4D4C"/>
                </a:solidFill>
                <a:latin typeface="Trebuchet MS"/>
                <a:cs typeface="Trebuchet MS"/>
              </a:rPr>
              <a:t>S3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4D4D4C"/>
                </a:solidFill>
                <a:latin typeface="Trebuchet MS"/>
                <a:cs typeface="Trebuchet MS"/>
              </a:rPr>
              <a:t>as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rgbClr val="4D4D4C"/>
                </a:solidFill>
                <a:latin typeface="Trebuchet MS"/>
                <a:cs typeface="Trebuchet MS"/>
              </a:rPr>
              <a:t>target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8394" y="2425534"/>
            <a:ext cx="1606819" cy="16068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09616" y="4052316"/>
            <a:ext cx="1291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8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34987" y="3153089"/>
            <a:ext cx="1899920" cy="151765"/>
            <a:chOff x="5234987" y="3153089"/>
            <a:chExt cx="1899920" cy="151765"/>
          </a:xfrm>
        </p:grpSpPr>
        <p:sp>
          <p:nvSpPr>
            <p:cNvPr id="6" name="object 6"/>
            <p:cNvSpPr/>
            <p:nvPr/>
          </p:nvSpPr>
          <p:spPr>
            <a:xfrm>
              <a:off x="5247687" y="3165789"/>
              <a:ext cx="1874520" cy="126364"/>
            </a:xfrm>
            <a:custGeom>
              <a:avLst/>
              <a:gdLst/>
              <a:ahLst/>
              <a:cxnLst/>
              <a:rect l="l" t="t" r="r" b="b"/>
              <a:pathLst>
                <a:path w="1874520" h="126364">
                  <a:moveTo>
                    <a:pt x="1811365" y="0"/>
                  </a:moveTo>
                  <a:lnTo>
                    <a:pt x="1811365" y="31578"/>
                  </a:lnTo>
                  <a:lnTo>
                    <a:pt x="0" y="31578"/>
                  </a:lnTo>
                  <a:lnTo>
                    <a:pt x="0" y="94733"/>
                  </a:lnTo>
                  <a:lnTo>
                    <a:pt x="1811365" y="94733"/>
                  </a:lnTo>
                  <a:lnTo>
                    <a:pt x="1811365" y="126310"/>
                  </a:lnTo>
                  <a:lnTo>
                    <a:pt x="1874520" y="63154"/>
                  </a:lnTo>
                  <a:lnTo>
                    <a:pt x="181136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47687" y="3165789"/>
              <a:ext cx="1874520" cy="126364"/>
            </a:xfrm>
            <a:custGeom>
              <a:avLst/>
              <a:gdLst/>
              <a:ahLst/>
              <a:cxnLst/>
              <a:rect l="l" t="t" r="r" b="b"/>
              <a:pathLst>
                <a:path w="1874520" h="126364">
                  <a:moveTo>
                    <a:pt x="0" y="31578"/>
                  </a:moveTo>
                  <a:lnTo>
                    <a:pt x="1811366" y="31578"/>
                  </a:lnTo>
                  <a:lnTo>
                    <a:pt x="1811366" y="0"/>
                  </a:lnTo>
                  <a:lnTo>
                    <a:pt x="1874520" y="63155"/>
                  </a:lnTo>
                  <a:lnTo>
                    <a:pt x="1811366" y="126310"/>
                  </a:lnTo>
                  <a:lnTo>
                    <a:pt x="1811366" y="94733"/>
                  </a:lnTo>
                  <a:lnTo>
                    <a:pt x="0" y="94733"/>
                  </a:lnTo>
                  <a:lnTo>
                    <a:pt x="0" y="31578"/>
                  </a:lnTo>
                  <a:close/>
                </a:path>
              </a:pathLst>
            </a:custGeom>
            <a:ln w="25400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14974" y="4052316"/>
            <a:ext cx="541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solidFill>
                  <a:srgbClr val="002D43"/>
                </a:solidFill>
                <a:latin typeface="Century Gothic"/>
                <a:cs typeface="Century Gothic"/>
              </a:rPr>
              <a:t>Fi</a:t>
            </a:r>
            <a:r>
              <a:rPr sz="2000" spc="85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2000" spc="-245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2000" spc="8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4071" y="2590800"/>
            <a:ext cx="1402079" cy="14020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36563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solidFill>
                  <a:srgbClr val="4D4D4C"/>
                </a:solidFill>
                <a:latin typeface="Trebuchet MS"/>
                <a:cs typeface="Trebuchet MS"/>
              </a:rPr>
              <a:t>Transfer </a:t>
            </a:r>
            <a:r>
              <a:rPr sz="3200" spc="-40" dirty="0">
                <a:solidFill>
                  <a:srgbClr val="4D4D4C"/>
                </a:solidFill>
                <a:latin typeface="Trebuchet MS"/>
                <a:cs typeface="Trebuchet MS"/>
              </a:rPr>
              <a:t>Files </a:t>
            </a:r>
            <a:r>
              <a:rPr sz="3200" spc="30" dirty="0">
                <a:solidFill>
                  <a:srgbClr val="4D4D4C"/>
                </a:solidFill>
                <a:latin typeface="Trebuchet MS"/>
                <a:cs typeface="Trebuchet MS"/>
              </a:rPr>
              <a:t>to</a:t>
            </a:r>
            <a:r>
              <a:rPr sz="3200" spc="-459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4D4D4C"/>
                </a:solidFill>
                <a:latin typeface="Trebuchet MS"/>
                <a:cs typeface="Trebuchet MS"/>
              </a:rPr>
              <a:t>S3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7"/>
            <a:ext cx="1606820" cy="16068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54168" y="1660652"/>
            <a:ext cx="3183890" cy="223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002D43"/>
                </a:solidFill>
                <a:latin typeface="Tahoma"/>
                <a:cs typeface="Tahoma"/>
              </a:rPr>
              <a:t>Optimizing</a:t>
            </a:r>
            <a:r>
              <a:rPr sz="2400" b="1" spc="-10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002D43"/>
                </a:solidFill>
                <a:latin typeface="Tahoma"/>
                <a:cs typeface="Tahoma"/>
              </a:rPr>
              <a:t>Transfers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100" dirty="0">
                <a:solidFill>
                  <a:srgbClr val="002D43"/>
                </a:solidFill>
                <a:latin typeface="Century Gothic"/>
                <a:cs typeface="Century Gothic"/>
              </a:rPr>
              <a:t>S3 </a:t>
            </a:r>
            <a:r>
              <a:rPr sz="2000" spc="15" dirty="0">
                <a:solidFill>
                  <a:srgbClr val="002D43"/>
                </a:solidFill>
                <a:latin typeface="Century Gothic"/>
                <a:cs typeface="Century Gothic"/>
              </a:rPr>
              <a:t>Multi-Part</a:t>
            </a:r>
            <a:r>
              <a:rPr sz="2000" spc="-1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95" dirty="0">
                <a:solidFill>
                  <a:srgbClr val="002D43"/>
                </a:solidFill>
                <a:latin typeface="Century Gothic"/>
                <a:cs typeface="Century Gothic"/>
              </a:rPr>
              <a:t>Upload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100" dirty="0">
                <a:solidFill>
                  <a:srgbClr val="002D43"/>
                </a:solidFill>
                <a:latin typeface="Century Gothic"/>
                <a:cs typeface="Century Gothic"/>
              </a:rPr>
              <a:t>S3 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Transfer</a:t>
            </a:r>
            <a:r>
              <a:rPr sz="2000" spc="-2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Acceleration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2000" spc="-65" dirty="0">
                <a:solidFill>
                  <a:srgbClr val="002D43"/>
                </a:solidFill>
                <a:latin typeface="Century Gothic"/>
                <a:cs typeface="Century Gothic"/>
              </a:rPr>
              <a:t>Direct</a:t>
            </a:r>
            <a:r>
              <a:rPr sz="20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70" dirty="0">
                <a:solidFill>
                  <a:srgbClr val="002D43"/>
                </a:solidFill>
                <a:latin typeface="Century Gothic"/>
                <a:cs typeface="Century Gothic"/>
              </a:rPr>
              <a:t>Connect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18168" y="1660652"/>
            <a:ext cx="3601720" cy="223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002D43"/>
                </a:solidFill>
                <a:latin typeface="Tahoma"/>
                <a:cs typeface="Tahoma"/>
              </a:rPr>
              <a:t>Available</a:t>
            </a:r>
            <a:r>
              <a:rPr sz="2400" b="1" spc="-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2400" b="1" spc="-110" dirty="0">
                <a:solidFill>
                  <a:srgbClr val="002D43"/>
                </a:solidFill>
                <a:latin typeface="Tahoma"/>
                <a:cs typeface="Tahoma"/>
              </a:rPr>
              <a:t>Services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2000" spc="-130" dirty="0">
                <a:solidFill>
                  <a:srgbClr val="002D43"/>
                </a:solidFill>
                <a:latin typeface="Century Gothic"/>
                <a:cs typeface="Century Gothic"/>
              </a:rPr>
              <a:t>DataSync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Transfer </a:t>
            </a:r>
            <a:r>
              <a:rPr sz="2000" dirty="0">
                <a:solidFill>
                  <a:srgbClr val="002D43"/>
                </a:solidFill>
                <a:latin typeface="Century Gothic"/>
                <a:cs typeface="Century Gothic"/>
              </a:rPr>
              <a:t>–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130" dirty="0">
                <a:solidFill>
                  <a:srgbClr val="002D43"/>
                </a:solidFill>
                <a:latin typeface="Century Gothic"/>
                <a:cs typeface="Century Gothic"/>
              </a:rPr>
              <a:t>SFTP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Snowball/Snowmobile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8445" y="1540209"/>
            <a:ext cx="3923354" cy="4347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4721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0" dirty="0">
                <a:solidFill>
                  <a:srgbClr val="4D4D4C"/>
                </a:solidFill>
                <a:latin typeface="Trebuchet MS"/>
                <a:cs typeface="Trebuchet MS"/>
              </a:rPr>
              <a:t>Uploading </a:t>
            </a:r>
            <a:r>
              <a:rPr sz="3200" spc="30" dirty="0">
                <a:solidFill>
                  <a:srgbClr val="4D4D4C"/>
                </a:solidFill>
                <a:latin typeface="Trebuchet MS"/>
                <a:cs typeface="Trebuchet MS"/>
              </a:rPr>
              <a:t>to </a:t>
            </a:r>
            <a:r>
              <a:rPr sz="3200" spc="35" dirty="0">
                <a:solidFill>
                  <a:srgbClr val="4D4D4C"/>
                </a:solidFill>
                <a:latin typeface="Trebuchet MS"/>
                <a:cs typeface="Trebuchet MS"/>
              </a:rPr>
              <a:t>Amazon</a:t>
            </a:r>
            <a:r>
              <a:rPr sz="3200" spc="-64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4D4D4C"/>
                </a:solidFill>
                <a:latin typeface="Trebuchet MS"/>
                <a:cs typeface="Trebuchet MS"/>
              </a:rPr>
              <a:t>S3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4900" y="1712467"/>
            <a:ext cx="5040630" cy="35890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674370" indent="-285750">
              <a:lnSpc>
                <a:spcPts val="2090"/>
              </a:lnSpc>
              <a:spcBef>
                <a:spcPts val="2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supports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both </a:t>
            </a:r>
            <a:r>
              <a:rPr sz="1800" spc="-28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single-part 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upload </a:t>
            </a:r>
            <a:r>
              <a:rPr sz="1800" spc="-16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800" spc="-28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multi-part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upload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API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2D43"/>
              </a:buClr>
              <a:buFont typeface="Arial"/>
              <a:buChar char="•"/>
            </a:pPr>
            <a:endParaRPr sz="1850">
              <a:latin typeface="Century Gothic"/>
              <a:cs typeface="Century Gothic"/>
            </a:endParaRPr>
          </a:p>
          <a:p>
            <a:pPr marL="298450" marR="5080" indent="-285750">
              <a:lnSpc>
                <a:spcPts val="211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single-part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upload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supports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objects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up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to  </a:t>
            </a: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5 </a:t>
            </a:r>
            <a:r>
              <a:rPr sz="1800" spc="-130" dirty="0">
                <a:solidFill>
                  <a:srgbClr val="002D43"/>
                </a:solidFill>
                <a:latin typeface="Century Gothic"/>
                <a:cs typeface="Century Gothic"/>
              </a:rPr>
              <a:t>GB </a:t>
            </a:r>
            <a:r>
              <a:rPr sz="1800" spc="25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size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D43"/>
              </a:buClr>
              <a:buFont typeface="Arial"/>
              <a:buChar char="•"/>
            </a:pPr>
            <a:endParaRPr sz="1650">
              <a:latin typeface="Century Gothic"/>
              <a:cs typeface="Century Gothic"/>
            </a:endParaRPr>
          </a:p>
          <a:p>
            <a:pPr marL="298450" marR="51435" indent="-285750">
              <a:lnSpc>
                <a:spcPct val="1022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The multi-part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upload 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supports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objects </a:t>
            </a:r>
            <a:r>
              <a:rPr sz="1800" b="1" spc="-55" dirty="0">
                <a:solidFill>
                  <a:srgbClr val="002D43"/>
                </a:solidFill>
                <a:latin typeface="Tahoma"/>
                <a:cs typeface="Tahoma"/>
              </a:rPr>
              <a:t>up </a:t>
            </a:r>
            <a:r>
              <a:rPr sz="1800" b="1" spc="-45" dirty="0">
                <a:solidFill>
                  <a:srgbClr val="002D43"/>
                </a:solidFill>
                <a:latin typeface="Tahoma"/>
                <a:cs typeface="Tahoma"/>
              </a:rPr>
              <a:t>to  </a:t>
            </a:r>
            <a:r>
              <a:rPr sz="1800" b="1" spc="-95" dirty="0">
                <a:solidFill>
                  <a:srgbClr val="002D43"/>
                </a:solidFill>
                <a:latin typeface="Tahoma"/>
                <a:cs typeface="Tahoma"/>
              </a:rPr>
              <a:t>5 </a:t>
            </a:r>
            <a:r>
              <a:rPr sz="1800" b="1" spc="-65" dirty="0">
                <a:solidFill>
                  <a:srgbClr val="002D43"/>
                </a:solidFill>
                <a:latin typeface="Tahoma"/>
                <a:cs typeface="Tahoma"/>
              </a:rPr>
              <a:t>TB </a:t>
            </a:r>
            <a:r>
              <a:rPr sz="1800" spc="25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800" spc="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size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002D43"/>
              </a:buClr>
              <a:buFont typeface="Arial"/>
              <a:buChar char="•"/>
            </a:pPr>
            <a:endParaRPr sz="1750">
              <a:latin typeface="Century Gothic"/>
              <a:cs typeface="Century Gothic"/>
            </a:endParaRPr>
          </a:p>
          <a:p>
            <a:pPr marL="298450" marR="197485" indent="-285750">
              <a:lnSpc>
                <a:spcPct val="994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The multi-part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upload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also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enables 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you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to 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maximize 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throughput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by </a:t>
            </a:r>
            <a:r>
              <a:rPr sz="1800" spc="-20" dirty="0">
                <a:solidFill>
                  <a:srgbClr val="002D43"/>
                </a:solidFill>
                <a:latin typeface="Century Gothic"/>
                <a:cs typeface="Century Gothic"/>
              </a:rPr>
              <a:t>using 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parallel 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threads</a:t>
            </a:r>
            <a:endParaRPr sz="18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(!) </a:t>
            </a:r>
            <a:r>
              <a:rPr sz="1800" spc="-145" dirty="0">
                <a:solidFill>
                  <a:srgbClr val="002D43"/>
                </a:solidFill>
                <a:latin typeface="Century Gothic"/>
                <a:cs typeface="Century Gothic"/>
              </a:rPr>
              <a:t>Cleanup </a:t>
            </a:r>
            <a:r>
              <a:rPr sz="1800" spc="-135" dirty="0">
                <a:solidFill>
                  <a:srgbClr val="002D43"/>
                </a:solidFill>
                <a:latin typeface="Century Gothic"/>
                <a:cs typeface="Century Gothic"/>
              </a:rPr>
              <a:t>uploaded </a:t>
            </a:r>
            <a:r>
              <a:rPr sz="1800" dirty="0">
                <a:solidFill>
                  <a:srgbClr val="002D43"/>
                </a:solidFill>
                <a:latin typeface="Century Gothic"/>
                <a:cs typeface="Century Gothic"/>
              </a:rPr>
              <a:t>multi-part 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chunks </a:t>
            </a:r>
            <a:r>
              <a:rPr sz="1800" spc="25" dirty="0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sz="1800" spc="2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7670" y="1583202"/>
            <a:ext cx="6153785" cy="2701290"/>
            <a:chOff x="1297670" y="1583202"/>
            <a:chExt cx="6153785" cy="2701290"/>
          </a:xfrm>
        </p:grpSpPr>
        <p:sp>
          <p:nvSpPr>
            <p:cNvPr id="3" name="object 3"/>
            <p:cNvSpPr/>
            <p:nvPr/>
          </p:nvSpPr>
          <p:spPr>
            <a:xfrm>
              <a:off x="5821178" y="1710202"/>
              <a:ext cx="20320" cy="1677035"/>
            </a:xfrm>
            <a:custGeom>
              <a:avLst/>
              <a:gdLst/>
              <a:ahLst/>
              <a:cxnLst/>
              <a:rect l="l" t="t" r="r" b="b"/>
              <a:pathLst>
                <a:path w="20320" h="1677035">
                  <a:moveTo>
                    <a:pt x="0" y="0"/>
                  </a:moveTo>
                  <a:lnTo>
                    <a:pt x="19908" y="1676679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88353" y="3296678"/>
              <a:ext cx="1845310" cy="860425"/>
            </a:xfrm>
            <a:custGeom>
              <a:avLst/>
              <a:gdLst/>
              <a:ahLst/>
              <a:cxnLst/>
              <a:rect l="l" t="t" r="r" b="b"/>
              <a:pathLst>
                <a:path w="1845310" h="860425">
                  <a:moveTo>
                    <a:pt x="0" y="860284"/>
                  </a:moveTo>
                  <a:lnTo>
                    <a:pt x="1845211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9305" y="3398190"/>
              <a:ext cx="0" cy="190500"/>
            </a:xfrm>
            <a:custGeom>
              <a:avLst/>
              <a:gdLst/>
              <a:ahLst/>
              <a:cxnLst/>
              <a:rect l="l" t="t" r="r" b="b"/>
              <a:pathLst>
                <a:path h="190500">
                  <a:moveTo>
                    <a:pt x="0" y="190145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4111" y="3306098"/>
              <a:ext cx="1850389" cy="800735"/>
            </a:xfrm>
            <a:custGeom>
              <a:avLst/>
              <a:gdLst/>
              <a:ahLst/>
              <a:cxnLst/>
              <a:rect l="l" t="t" r="r" b="b"/>
              <a:pathLst>
                <a:path w="1850390" h="800735">
                  <a:moveTo>
                    <a:pt x="1850300" y="800431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8945" y="2173935"/>
              <a:ext cx="2193925" cy="610235"/>
            </a:xfrm>
            <a:custGeom>
              <a:avLst/>
              <a:gdLst/>
              <a:ahLst/>
              <a:cxnLst/>
              <a:rect l="l" t="t" r="r" b="b"/>
              <a:pathLst>
                <a:path w="2193925" h="610235">
                  <a:moveTo>
                    <a:pt x="2193671" y="2"/>
                  </a:moveTo>
                  <a:lnTo>
                    <a:pt x="2193670" y="81068"/>
                  </a:lnTo>
                  <a:lnTo>
                    <a:pt x="2193670" y="153913"/>
                  </a:lnTo>
                  <a:lnTo>
                    <a:pt x="2193669" y="215629"/>
                  </a:lnTo>
                  <a:lnTo>
                    <a:pt x="2193667" y="263311"/>
                  </a:lnTo>
                  <a:lnTo>
                    <a:pt x="2193664" y="304945"/>
                  </a:lnTo>
                  <a:lnTo>
                    <a:pt x="1058014" y="304943"/>
                  </a:lnTo>
                  <a:lnTo>
                    <a:pt x="1058012" y="315836"/>
                  </a:lnTo>
                  <a:lnTo>
                    <a:pt x="1058009" y="394258"/>
                  </a:lnTo>
                  <a:lnTo>
                    <a:pt x="1058007" y="455975"/>
                  </a:lnTo>
                  <a:lnTo>
                    <a:pt x="1058007" y="528820"/>
                  </a:lnTo>
                  <a:lnTo>
                    <a:pt x="1058007" y="609886"/>
                  </a:lnTo>
                  <a:lnTo>
                    <a:pt x="1058006" y="528820"/>
                  </a:lnTo>
                  <a:lnTo>
                    <a:pt x="1058006" y="455975"/>
                  </a:lnTo>
                  <a:lnTo>
                    <a:pt x="1058005" y="394258"/>
                  </a:lnTo>
                  <a:lnTo>
                    <a:pt x="1058003" y="346576"/>
                  </a:lnTo>
                  <a:lnTo>
                    <a:pt x="1058000" y="304943"/>
                  </a:lnTo>
                  <a:lnTo>
                    <a:pt x="7" y="304943"/>
                  </a:lnTo>
                  <a:lnTo>
                    <a:pt x="5" y="294050"/>
                  </a:lnTo>
                  <a:lnTo>
                    <a:pt x="3" y="263309"/>
                  </a:lnTo>
                  <a:lnTo>
                    <a:pt x="2" y="215627"/>
                  </a:lnTo>
                  <a:lnTo>
                    <a:pt x="0" y="153910"/>
                  </a:lnTo>
                  <a:lnTo>
                    <a:pt x="0" y="81065"/>
                  </a:lnTo>
                  <a:lnTo>
                    <a:pt x="0" y="0"/>
                  </a:lnTo>
                </a:path>
              </a:pathLst>
            </a:custGeom>
            <a:ln w="8255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6954" y="2783820"/>
              <a:ext cx="2444750" cy="0"/>
            </a:xfrm>
            <a:custGeom>
              <a:avLst/>
              <a:gdLst/>
              <a:ahLst/>
              <a:cxnLst/>
              <a:rect l="l" t="t" r="r" b="b"/>
              <a:pathLst>
                <a:path w="2444750">
                  <a:moveTo>
                    <a:pt x="0" y="0"/>
                  </a:moveTo>
                  <a:lnTo>
                    <a:pt x="2444257" y="1"/>
                  </a:lnTo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3639" y="220980"/>
            <a:ext cx="82073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Trebuchet MS"/>
                <a:cs typeface="Trebuchet MS"/>
              </a:rPr>
              <a:t>Session’s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40" dirty="0">
                <a:latin typeface="Trebuchet MS"/>
                <a:cs typeface="Trebuchet MS"/>
              </a:rPr>
              <a:t>Focus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425" dirty="0">
                <a:latin typeface="Trebuchet MS"/>
                <a:cs typeface="Trebuchet MS"/>
              </a:rPr>
              <a:t>–</a:t>
            </a:r>
            <a:r>
              <a:rPr sz="3200" spc="-155" dirty="0">
                <a:latin typeface="Trebuchet MS"/>
                <a:cs typeface="Trebuchet MS"/>
              </a:rPr>
              <a:t> </a:t>
            </a:r>
            <a:r>
              <a:rPr sz="3200" spc="80" dirty="0">
                <a:latin typeface="Trebuchet MS"/>
                <a:cs typeface="Trebuchet MS"/>
              </a:rPr>
              <a:t>Working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90" dirty="0">
                <a:latin typeface="Trebuchet MS"/>
                <a:cs typeface="Trebuchet MS"/>
              </a:rPr>
              <a:t>In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50" dirty="0">
                <a:latin typeface="Trebuchet MS"/>
                <a:cs typeface="Trebuchet MS"/>
              </a:rPr>
              <a:t>The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55" dirty="0">
                <a:latin typeface="Trebuchet MS"/>
                <a:cs typeface="Trebuchet MS"/>
              </a:rPr>
              <a:t>Data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5" dirty="0">
                <a:latin typeface="Trebuchet MS"/>
                <a:cs typeface="Trebuchet MS"/>
              </a:rPr>
              <a:t>Lake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9911" y="2102611"/>
            <a:ext cx="180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232F3E"/>
                </a:solidFill>
                <a:latin typeface="Century Gothic"/>
                <a:cs typeface="Century Gothic"/>
              </a:rPr>
              <a:t>Catalog </a:t>
            </a:r>
            <a:r>
              <a:rPr sz="1800" spc="-4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800" spc="5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110" dirty="0">
                <a:solidFill>
                  <a:srgbClr val="232F3E"/>
                </a:solidFill>
                <a:latin typeface="Century Gothic"/>
                <a:cs typeface="Century Gothic"/>
              </a:rPr>
              <a:t>Search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11328" y="2181569"/>
            <a:ext cx="2716530" cy="602615"/>
          </a:xfrm>
          <a:custGeom>
            <a:avLst/>
            <a:gdLst/>
            <a:ahLst/>
            <a:cxnLst/>
            <a:rect l="l" t="t" r="r" b="b"/>
            <a:pathLst>
              <a:path w="2716529" h="602614">
                <a:moveTo>
                  <a:pt x="2716475" y="3"/>
                </a:moveTo>
                <a:lnTo>
                  <a:pt x="2716474" y="80053"/>
                </a:lnTo>
                <a:lnTo>
                  <a:pt x="2716474" y="151986"/>
                </a:lnTo>
                <a:lnTo>
                  <a:pt x="2716473" y="212930"/>
                </a:lnTo>
                <a:lnTo>
                  <a:pt x="2716471" y="260015"/>
                </a:lnTo>
                <a:lnTo>
                  <a:pt x="2716469" y="301128"/>
                </a:lnTo>
                <a:lnTo>
                  <a:pt x="1310161" y="301125"/>
                </a:lnTo>
                <a:lnTo>
                  <a:pt x="1310159" y="311881"/>
                </a:lnTo>
                <a:lnTo>
                  <a:pt x="1310157" y="389322"/>
                </a:lnTo>
                <a:lnTo>
                  <a:pt x="1310156" y="450266"/>
                </a:lnTo>
                <a:lnTo>
                  <a:pt x="1310156" y="522199"/>
                </a:lnTo>
                <a:lnTo>
                  <a:pt x="1310156" y="602250"/>
                </a:lnTo>
                <a:lnTo>
                  <a:pt x="1310155" y="522199"/>
                </a:lnTo>
                <a:lnTo>
                  <a:pt x="1310155" y="450266"/>
                </a:lnTo>
                <a:lnTo>
                  <a:pt x="1310154" y="389322"/>
                </a:lnTo>
                <a:lnTo>
                  <a:pt x="1310152" y="342237"/>
                </a:lnTo>
                <a:lnTo>
                  <a:pt x="1310150" y="301125"/>
                </a:lnTo>
                <a:lnTo>
                  <a:pt x="5" y="301125"/>
                </a:lnTo>
                <a:lnTo>
                  <a:pt x="4" y="290368"/>
                </a:lnTo>
                <a:lnTo>
                  <a:pt x="2" y="260012"/>
                </a:lnTo>
                <a:lnTo>
                  <a:pt x="1" y="212927"/>
                </a:lnTo>
                <a:lnTo>
                  <a:pt x="0" y="151983"/>
                </a:lnTo>
                <a:lnTo>
                  <a:pt x="0" y="80050"/>
                </a:lnTo>
                <a:lnTo>
                  <a:pt x="0" y="0"/>
                </a:lnTo>
              </a:path>
            </a:pathLst>
          </a:custGeom>
          <a:ln w="825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00173" y="2078228"/>
            <a:ext cx="2537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232F3E"/>
                </a:solidFill>
                <a:latin typeface="Century Gothic"/>
                <a:cs typeface="Century Gothic"/>
              </a:rPr>
              <a:t>Access </a:t>
            </a:r>
            <a:r>
              <a:rPr sz="1800" spc="-45" dirty="0">
                <a:solidFill>
                  <a:srgbClr val="232F3E"/>
                </a:solidFill>
                <a:latin typeface="Century Gothic"/>
                <a:cs typeface="Century Gothic"/>
              </a:rPr>
              <a:t>&amp; </a:t>
            </a:r>
            <a:r>
              <a:rPr sz="1800" spc="15" dirty="0">
                <a:solidFill>
                  <a:srgbClr val="232F3E"/>
                </a:solidFill>
                <a:latin typeface="Century Gothic"/>
                <a:cs typeface="Century Gothic"/>
              </a:rPr>
              <a:t>User</a:t>
            </a:r>
            <a:r>
              <a:rPr sz="1800" spc="9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65" dirty="0">
                <a:solidFill>
                  <a:srgbClr val="232F3E"/>
                </a:solidFill>
                <a:latin typeface="Century Gothic"/>
                <a:cs typeface="Century Gothic"/>
              </a:rPr>
              <a:t>Interfaces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2723" y="2734200"/>
            <a:ext cx="11826240" cy="3082290"/>
            <a:chOff x="112723" y="2734200"/>
            <a:chExt cx="11826240" cy="3082290"/>
          </a:xfrm>
        </p:grpSpPr>
        <p:sp>
          <p:nvSpPr>
            <p:cNvPr id="14" name="object 14"/>
            <p:cNvSpPr/>
            <p:nvPr/>
          </p:nvSpPr>
          <p:spPr>
            <a:xfrm>
              <a:off x="6862768" y="2778650"/>
              <a:ext cx="1459230" cy="5715"/>
            </a:xfrm>
            <a:custGeom>
              <a:avLst/>
              <a:gdLst/>
              <a:ahLst/>
              <a:cxnLst/>
              <a:rect l="l" t="t" r="r" b="b"/>
              <a:pathLst>
                <a:path w="1459229" h="5714">
                  <a:moveTo>
                    <a:pt x="1458716" y="5168"/>
                  </a:moveTo>
                  <a:lnTo>
                    <a:pt x="0" y="0"/>
                  </a:lnTo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712" y="3231794"/>
              <a:ext cx="5269230" cy="2585085"/>
            </a:xfrm>
            <a:custGeom>
              <a:avLst/>
              <a:gdLst/>
              <a:ahLst/>
              <a:cxnLst/>
              <a:rect l="l" t="t" r="r" b="b"/>
              <a:pathLst>
                <a:path w="5269230" h="2585085">
                  <a:moveTo>
                    <a:pt x="38100" y="2413050"/>
                  </a:moveTo>
                  <a:lnTo>
                    <a:pt x="36601" y="2405634"/>
                  </a:lnTo>
                  <a:lnTo>
                    <a:pt x="32524" y="2399588"/>
                  </a:lnTo>
                  <a:lnTo>
                    <a:pt x="26466" y="2395499"/>
                  </a:lnTo>
                  <a:lnTo>
                    <a:pt x="19050" y="2394000"/>
                  </a:lnTo>
                  <a:lnTo>
                    <a:pt x="11633" y="2395499"/>
                  </a:lnTo>
                  <a:lnTo>
                    <a:pt x="5588" y="2399588"/>
                  </a:lnTo>
                  <a:lnTo>
                    <a:pt x="1498" y="2405634"/>
                  </a:lnTo>
                  <a:lnTo>
                    <a:pt x="0" y="2413050"/>
                  </a:lnTo>
                  <a:lnTo>
                    <a:pt x="0" y="2527350"/>
                  </a:lnTo>
                  <a:lnTo>
                    <a:pt x="1498" y="2534767"/>
                  </a:lnTo>
                  <a:lnTo>
                    <a:pt x="5588" y="2540825"/>
                  </a:lnTo>
                  <a:lnTo>
                    <a:pt x="11633" y="2544902"/>
                  </a:lnTo>
                  <a:lnTo>
                    <a:pt x="19050" y="2546400"/>
                  </a:lnTo>
                  <a:lnTo>
                    <a:pt x="26466" y="2544902"/>
                  </a:lnTo>
                  <a:lnTo>
                    <a:pt x="32524" y="2540825"/>
                  </a:lnTo>
                  <a:lnTo>
                    <a:pt x="36601" y="2534767"/>
                  </a:lnTo>
                  <a:lnTo>
                    <a:pt x="38100" y="2527350"/>
                  </a:lnTo>
                  <a:lnTo>
                    <a:pt x="38100" y="2413050"/>
                  </a:lnTo>
                  <a:close/>
                </a:path>
                <a:path w="5269230" h="2585085">
                  <a:moveTo>
                    <a:pt x="38100" y="2146350"/>
                  </a:moveTo>
                  <a:lnTo>
                    <a:pt x="36601" y="2138934"/>
                  </a:lnTo>
                  <a:lnTo>
                    <a:pt x="32524" y="2132888"/>
                  </a:lnTo>
                  <a:lnTo>
                    <a:pt x="26466" y="2128799"/>
                  </a:lnTo>
                  <a:lnTo>
                    <a:pt x="19050" y="2127300"/>
                  </a:lnTo>
                  <a:lnTo>
                    <a:pt x="11633" y="2128799"/>
                  </a:lnTo>
                  <a:lnTo>
                    <a:pt x="5588" y="2132888"/>
                  </a:lnTo>
                  <a:lnTo>
                    <a:pt x="1498" y="2138934"/>
                  </a:lnTo>
                  <a:lnTo>
                    <a:pt x="0" y="2146350"/>
                  </a:lnTo>
                  <a:lnTo>
                    <a:pt x="0" y="2260650"/>
                  </a:lnTo>
                  <a:lnTo>
                    <a:pt x="1498" y="2268067"/>
                  </a:lnTo>
                  <a:lnTo>
                    <a:pt x="5588" y="2274125"/>
                  </a:lnTo>
                  <a:lnTo>
                    <a:pt x="11633" y="2278202"/>
                  </a:lnTo>
                  <a:lnTo>
                    <a:pt x="19050" y="2279700"/>
                  </a:lnTo>
                  <a:lnTo>
                    <a:pt x="26466" y="2278202"/>
                  </a:lnTo>
                  <a:lnTo>
                    <a:pt x="32524" y="2274125"/>
                  </a:lnTo>
                  <a:lnTo>
                    <a:pt x="36601" y="2268067"/>
                  </a:lnTo>
                  <a:lnTo>
                    <a:pt x="38100" y="2260650"/>
                  </a:lnTo>
                  <a:lnTo>
                    <a:pt x="38100" y="2146350"/>
                  </a:lnTo>
                  <a:close/>
                </a:path>
                <a:path w="5269230" h="2585085">
                  <a:moveTo>
                    <a:pt x="38100" y="1879650"/>
                  </a:moveTo>
                  <a:lnTo>
                    <a:pt x="36601" y="1872234"/>
                  </a:lnTo>
                  <a:lnTo>
                    <a:pt x="32524" y="1866188"/>
                  </a:lnTo>
                  <a:lnTo>
                    <a:pt x="26466" y="1862099"/>
                  </a:lnTo>
                  <a:lnTo>
                    <a:pt x="19050" y="1860600"/>
                  </a:lnTo>
                  <a:lnTo>
                    <a:pt x="11633" y="1862099"/>
                  </a:lnTo>
                  <a:lnTo>
                    <a:pt x="5588" y="1866188"/>
                  </a:lnTo>
                  <a:lnTo>
                    <a:pt x="1498" y="1872234"/>
                  </a:lnTo>
                  <a:lnTo>
                    <a:pt x="0" y="1879650"/>
                  </a:lnTo>
                  <a:lnTo>
                    <a:pt x="0" y="1993950"/>
                  </a:lnTo>
                  <a:lnTo>
                    <a:pt x="1498" y="2001367"/>
                  </a:lnTo>
                  <a:lnTo>
                    <a:pt x="5588" y="2007425"/>
                  </a:lnTo>
                  <a:lnTo>
                    <a:pt x="11633" y="2011502"/>
                  </a:lnTo>
                  <a:lnTo>
                    <a:pt x="19050" y="2013000"/>
                  </a:lnTo>
                  <a:lnTo>
                    <a:pt x="26466" y="2011502"/>
                  </a:lnTo>
                  <a:lnTo>
                    <a:pt x="32524" y="2007425"/>
                  </a:lnTo>
                  <a:lnTo>
                    <a:pt x="36601" y="2001367"/>
                  </a:lnTo>
                  <a:lnTo>
                    <a:pt x="38100" y="1993950"/>
                  </a:lnTo>
                  <a:lnTo>
                    <a:pt x="38100" y="1879650"/>
                  </a:lnTo>
                  <a:close/>
                </a:path>
                <a:path w="5269230" h="2585085">
                  <a:moveTo>
                    <a:pt x="38100" y="1612950"/>
                  </a:moveTo>
                  <a:lnTo>
                    <a:pt x="36601" y="1605534"/>
                  </a:lnTo>
                  <a:lnTo>
                    <a:pt x="32524" y="1599488"/>
                  </a:lnTo>
                  <a:lnTo>
                    <a:pt x="26466" y="1595399"/>
                  </a:lnTo>
                  <a:lnTo>
                    <a:pt x="19050" y="1593900"/>
                  </a:lnTo>
                  <a:lnTo>
                    <a:pt x="11633" y="1595399"/>
                  </a:lnTo>
                  <a:lnTo>
                    <a:pt x="5588" y="1599488"/>
                  </a:lnTo>
                  <a:lnTo>
                    <a:pt x="1498" y="1605534"/>
                  </a:lnTo>
                  <a:lnTo>
                    <a:pt x="0" y="1612950"/>
                  </a:lnTo>
                  <a:lnTo>
                    <a:pt x="0" y="1727250"/>
                  </a:lnTo>
                  <a:lnTo>
                    <a:pt x="1498" y="1734667"/>
                  </a:lnTo>
                  <a:lnTo>
                    <a:pt x="5588" y="1740725"/>
                  </a:lnTo>
                  <a:lnTo>
                    <a:pt x="11633" y="1744802"/>
                  </a:lnTo>
                  <a:lnTo>
                    <a:pt x="19050" y="1746300"/>
                  </a:lnTo>
                  <a:lnTo>
                    <a:pt x="26466" y="1744802"/>
                  </a:lnTo>
                  <a:lnTo>
                    <a:pt x="32524" y="1740725"/>
                  </a:lnTo>
                  <a:lnTo>
                    <a:pt x="36601" y="1734667"/>
                  </a:lnTo>
                  <a:lnTo>
                    <a:pt x="38100" y="1727250"/>
                  </a:lnTo>
                  <a:lnTo>
                    <a:pt x="38100" y="1612950"/>
                  </a:lnTo>
                  <a:close/>
                </a:path>
                <a:path w="5269230" h="2585085">
                  <a:moveTo>
                    <a:pt x="38100" y="1346250"/>
                  </a:moveTo>
                  <a:lnTo>
                    <a:pt x="36601" y="1338834"/>
                  </a:lnTo>
                  <a:lnTo>
                    <a:pt x="32524" y="1332788"/>
                  </a:lnTo>
                  <a:lnTo>
                    <a:pt x="26466" y="1328699"/>
                  </a:lnTo>
                  <a:lnTo>
                    <a:pt x="19050" y="1327200"/>
                  </a:lnTo>
                  <a:lnTo>
                    <a:pt x="11633" y="1328699"/>
                  </a:lnTo>
                  <a:lnTo>
                    <a:pt x="5588" y="1332788"/>
                  </a:lnTo>
                  <a:lnTo>
                    <a:pt x="1498" y="1338834"/>
                  </a:lnTo>
                  <a:lnTo>
                    <a:pt x="0" y="1346250"/>
                  </a:lnTo>
                  <a:lnTo>
                    <a:pt x="0" y="1460550"/>
                  </a:lnTo>
                  <a:lnTo>
                    <a:pt x="1498" y="1467967"/>
                  </a:lnTo>
                  <a:lnTo>
                    <a:pt x="5588" y="1474025"/>
                  </a:lnTo>
                  <a:lnTo>
                    <a:pt x="11633" y="1478102"/>
                  </a:lnTo>
                  <a:lnTo>
                    <a:pt x="19050" y="1479600"/>
                  </a:lnTo>
                  <a:lnTo>
                    <a:pt x="26466" y="1478102"/>
                  </a:lnTo>
                  <a:lnTo>
                    <a:pt x="32524" y="1474025"/>
                  </a:lnTo>
                  <a:lnTo>
                    <a:pt x="36601" y="1467967"/>
                  </a:lnTo>
                  <a:lnTo>
                    <a:pt x="38100" y="1460550"/>
                  </a:lnTo>
                  <a:lnTo>
                    <a:pt x="38100" y="1346250"/>
                  </a:lnTo>
                  <a:close/>
                </a:path>
                <a:path w="5269230" h="2585085">
                  <a:moveTo>
                    <a:pt x="38100" y="1079550"/>
                  </a:moveTo>
                  <a:lnTo>
                    <a:pt x="36601" y="1072134"/>
                  </a:lnTo>
                  <a:lnTo>
                    <a:pt x="32524" y="1066088"/>
                  </a:lnTo>
                  <a:lnTo>
                    <a:pt x="26466" y="1061999"/>
                  </a:lnTo>
                  <a:lnTo>
                    <a:pt x="19050" y="1060500"/>
                  </a:lnTo>
                  <a:lnTo>
                    <a:pt x="11633" y="1061999"/>
                  </a:lnTo>
                  <a:lnTo>
                    <a:pt x="5588" y="1066088"/>
                  </a:lnTo>
                  <a:lnTo>
                    <a:pt x="1498" y="1072134"/>
                  </a:lnTo>
                  <a:lnTo>
                    <a:pt x="0" y="1079550"/>
                  </a:lnTo>
                  <a:lnTo>
                    <a:pt x="0" y="1193850"/>
                  </a:lnTo>
                  <a:lnTo>
                    <a:pt x="1498" y="1201267"/>
                  </a:lnTo>
                  <a:lnTo>
                    <a:pt x="5588" y="1207325"/>
                  </a:lnTo>
                  <a:lnTo>
                    <a:pt x="11633" y="1211402"/>
                  </a:lnTo>
                  <a:lnTo>
                    <a:pt x="19050" y="1212900"/>
                  </a:lnTo>
                  <a:lnTo>
                    <a:pt x="26466" y="1211402"/>
                  </a:lnTo>
                  <a:lnTo>
                    <a:pt x="32524" y="1207325"/>
                  </a:lnTo>
                  <a:lnTo>
                    <a:pt x="36601" y="1201267"/>
                  </a:lnTo>
                  <a:lnTo>
                    <a:pt x="38100" y="1193850"/>
                  </a:lnTo>
                  <a:lnTo>
                    <a:pt x="38100" y="1079550"/>
                  </a:lnTo>
                  <a:close/>
                </a:path>
                <a:path w="5269230" h="2585085">
                  <a:moveTo>
                    <a:pt x="38100" y="812850"/>
                  </a:moveTo>
                  <a:lnTo>
                    <a:pt x="36601" y="805434"/>
                  </a:lnTo>
                  <a:lnTo>
                    <a:pt x="32524" y="799388"/>
                  </a:lnTo>
                  <a:lnTo>
                    <a:pt x="26466" y="795299"/>
                  </a:lnTo>
                  <a:lnTo>
                    <a:pt x="19050" y="793800"/>
                  </a:lnTo>
                  <a:lnTo>
                    <a:pt x="11633" y="795299"/>
                  </a:lnTo>
                  <a:lnTo>
                    <a:pt x="5588" y="799388"/>
                  </a:lnTo>
                  <a:lnTo>
                    <a:pt x="1498" y="805434"/>
                  </a:lnTo>
                  <a:lnTo>
                    <a:pt x="0" y="812850"/>
                  </a:lnTo>
                  <a:lnTo>
                    <a:pt x="0" y="927150"/>
                  </a:lnTo>
                  <a:lnTo>
                    <a:pt x="1498" y="934567"/>
                  </a:lnTo>
                  <a:lnTo>
                    <a:pt x="5588" y="940625"/>
                  </a:lnTo>
                  <a:lnTo>
                    <a:pt x="11633" y="944702"/>
                  </a:lnTo>
                  <a:lnTo>
                    <a:pt x="19050" y="946200"/>
                  </a:lnTo>
                  <a:lnTo>
                    <a:pt x="26466" y="944702"/>
                  </a:lnTo>
                  <a:lnTo>
                    <a:pt x="32524" y="940625"/>
                  </a:lnTo>
                  <a:lnTo>
                    <a:pt x="36601" y="934567"/>
                  </a:lnTo>
                  <a:lnTo>
                    <a:pt x="38100" y="927150"/>
                  </a:lnTo>
                  <a:lnTo>
                    <a:pt x="38100" y="812850"/>
                  </a:lnTo>
                  <a:close/>
                </a:path>
                <a:path w="5269230" h="2585085">
                  <a:moveTo>
                    <a:pt x="38100" y="546150"/>
                  </a:moveTo>
                  <a:lnTo>
                    <a:pt x="36601" y="538734"/>
                  </a:lnTo>
                  <a:lnTo>
                    <a:pt x="32524" y="532688"/>
                  </a:lnTo>
                  <a:lnTo>
                    <a:pt x="26466" y="528599"/>
                  </a:lnTo>
                  <a:lnTo>
                    <a:pt x="19050" y="527100"/>
                  </a:lnTo>
                  <a:lnTo>
                    <a:pt x="11633" y="528599"/>
                  </a:lnTo>
                  <a:lnTo>
                    <a:pt x="5588" y="532688"/>
                  </a:lnTo>
                  <a:lnTo>
                    <a:pt x="1498" y="538734"/>
                  </a:lnTo>
                  <a:lnTo>
                    <a:pt x="0" y="546150"/>
                  </a:lnTo>
                  <a:lnTo>
                    <a:pt x="0" y="660450"/>
                  </a:lnTo>
                  <a:lnTo>
                    <a:pt x="1498" y="667867"/>
                  </a:lnTo>
                  <a:lnTo>
                    <a:pt x="5588" y="673925"/>
                  </a:lnTo>
                  <a:lnTo>
                    <a:pt x="11633" y="678002"/>
                  </a:lnTo>
                  <a:lnTo>
                    <a:pt x="19050" y="679500"/>
                  </a:lnTo>
                  <a:lnTo>
                    <a:pt x="26466" y="678002"/>
                  </a:lnTo>
                  <a:lnTo>
                    <a:pt x="32524" y="673925"/>
                  </a:lnTo>
                  <a:lnTo>
                    <a:pt x="36601" y="667867"/>
                  </a:lnTo>
                  <a:lnTo>
                    <a:pt x="38100" y="660450"/>
                  </a:lnTo>
                  <a:lnTo>
                    <a:pt x="38100" y="546150"/>
                  </a:lnTo>
                  <a:close/>
                </a:path>
                <a:path w="5269230" h="2585085">
                  <a:moveTo>
                    <a:pt x="38100" y="279450"/>
                  </a:moveTo>
                  <a:lnTo>
                    <a:pt x="36601" y="272034"/>
                  </a:lnTo>
                  <a:lnTo>
                    <a:pt x="32524" y="265988"/>
                  </a:lnTo>
                  <a:lnTo>
                    <a:pt x="26466" y="261899"/>
                  </a:lnTo>
                  <a:lnTo>
                    <a:pt x="19050" y="260400"/>
                  </a:lnTo>
                  <a:lnTo>
                    <a:pt x="11633" y="261899"/>
                  </a:lnTo>
                  <a:lnTo>
                    <a:pt x="5588" y="265988"/>
                  </a:lnTo>
                  <a:lnTo>
                    <a:pt x="1498" y="272034"/>
                  </a:lnTo>
                  <a:lnTo>
                    <a:pt x="0" y="279450"/>
                  </a:lnTo>
                  <a:lnTo>
                    <a:pt x="0" y="393750"/>
                  </a:lnTo>
                  <a:lnTo>
                    <a:pt x="1498" y="401167"/>
                  </a:lnTo>
                  <a:lnTo>
                    <a:pt x="5588" y="407225"/>
                  </a:lnTo>
                  <a:lnTo>
                    <a:pt x="11633" y="411302"/>
                  </a:lnTo>
                  <a:lnTo>
                    <a:pt x="19050" y="412800"/>
                  </a:lnTo>
                  <a:lnTo>
                    <a:pt x="26466" y="411302"/>
                  </a:lnTo>
                  <a:lnTo>
                    <a:pt x="32524" y="407225"/>
                  </a:lnTo>
                  <a:lnTo>
                    <a:pt x="36601" y="401167"/>
                  </a:lnTo>
                  <a:lnTo>
                    <a:pt x="38100" y="393750"/>
                  </a:lnTo>
                  <a:lnTo>
                    <a:pt x="38100" y="279450"/>
                  </a:lnTo>
                  <a:close/>
                </a:path>
                <a:path w="5269230" h="2585085">
                  <a:moveTo>
                    <a:pt x="44399" y="19050"/>
                  </a:moveTo>
                  <a:lnTo>
                    <a:pt x="42900" y="11633"/>
                  </a:lnTo>
                  <a:lnTo>
                    <a:pt x="38811" y="5575"/>
                  </a:lnTo>
                  <a:lnTo>
                    <a:pt x="32753" y="1485"/>
                  </a:lnTo>
                  <a:lnTo>
                    <a:pt x="25349" y="0"/>
                  </a:lnTo>
                  <a:lnTo>
                    <a:pt x="0" y="0"/>
                  </a:lnTo>
                  <a:lnTo>
                    <a:pt x="0" y="127050"/>
                  </a:lnTo>
                  <a:lnTo>
                    <a:pt x="1498" y="134467"/>
                  </a:lnTo>
                  <a:lnTo>
                    <a:pt x="5588" y="140525"/>
                  </a:lnTo>
                  <a:lnTo>
                    <a:pt x="11633" y="144602"/>
                  </a:lnTo>
                  <a:lnTo>
                    <a:pt x="19050" y="146100"/>
                  </a:lnTo>
                  <a:lnTo>
                    <a:pt x="26466" y="144602"/>
                  </a:lnTo>
                  <a:lnTo>
                    <a:pt x="32524" y="140525"/>
                  </a:lnTo>
                  <a:lnTo>
                    <a:pt x="36601" y="134467"/>
                  </a:lnTo>
                  <a:lnTo>
                    <a:pt x="38100" y="127050"/>
                  </a:lnTo>
                  <a:lnTo>
                    <a:pt x="38100" y="38100"/>
                  </a:lnTo>
                  <a:lnTo>
                    <a:pt x="38100" y="32994"/>
                  </a:lnTo>
                  <a:lnTo>
                    <a:pt x="38811" y="32512"/>
                  </a:lnTo>
                  <a:lnTo>
                    <a:pt x="42900" y="26454"/>
                  </a:lnTo>
                  <a:lnTo>
                    <a:pt x="44399" y="19050"/>
                  </a:lnTo>
                  <a:close/>
                </a:path>
                <a:path w="5269230" h="2585085">
                  <a:moveTo>
                    <a:pt x="228168" y="2565450"/>
                  </a:moveTo>
                  <a:lnTo>
                    <a:pt x="226682" y="2558034"/>
                  </a:lnTo>
                  <a:lnTo>
                    <a:pt x="222592" y="2551988"/>
                  </a:lnTo>
                  <a:lnTo>
                    <a:pt x="216535" y="2547899"/>
                  </a:lnTo>
                  <a:lnTo>
                    <a:pt x="209118" y="2546400"/>
                  </a:lnTo>
                  <a:lnTo>
                    <a:pt x="94818" y="2546400"/>
                  </a:lnTo>
                  <a:lnTo>
                    <a:pt x="87414" y="2547899"/>
                  </a:lnTo>
                  <a:lnTo>
                    <a:pt x="81356" y="2551988"/>
                  </a:lnTo>
                  <a:lnTo>
                    <a:pt x="77266" y="2558034"/>
                  </a:lnTo>
                  <a:lnTo>
                    <a:pt x="75768" y="2565450"/>
                  </a:lnTo>
                  <a:lnTo>
                    <a:pt x="77266" y="2572867"/>
                  </a:lnTo>
                  <a:lnTo>
                    <a:pt x="81356" y="2578925"/>
                  </a:lnTo>
                  <a:lnTo>
                    <a:pt x="87414" y="2583002"/>
                  </a:lnTo>
                  <a:lnTo>
                    <a:pt x="94818" y="2584500"/>
                  </a:lnTo>
                  <a:lnTo>
                    <a:pt x="209118" y="2584500"/>
                  </a:lnTo>
                  <a:lnTo>
                    <a:pt x="216535" y="2583002"/>
                  </a:lnTo>
                  <a:lnTo>
                    <a:pt x="222592" y="2578925"/>
                  </a:lnTo>
                  <a:lnTo>
                    <a:pt x="226682" y="2572867"/>
                  </a:lnTo>
                  <a:lnTo>
                    <a:pt x="228168" y="2565450"/>
                  </a:lnTo>
                  <a:close/>
                </a:path>
                <a:path w="5269230" h="2585085">
                  <a:moveTo>
                    <a:pt x="311099" y="19050"/>
                  </a:moveTo>
                  <a:lnTo>
                    <a:pt x="309600" y="11633"/>
                  </a:lnTo>
                  <a:lnTo>
                    <a:pt x="305511" y="5575"/>
                  </a:lnTo>
                  <a:lnTo>
                    <a:pt x="299453" y="1485"/>
                  </a:lnTo>
                  <a:lnTo>
                    <a:pt x="292049" y="0"/>
                  </a:lnTo>
                  <a:lnTo>
                    <a:pt x="177749" y="0"/>
                  </a:lnTo>
                  <a:lnTo>
                    <a:pt x="170332" y="1485"/>
                  </a:lnTo>
                  <a:lnTo>
                    <a:pt x="164274" y="5575"/>
                  </a:lnTo>
                  <a:lnTo>
                    <a:pt x="160185" y="11633"/>
                  </a:lnTo>
                  <a:lnTo>
                    <a:pt x="158699" y="19050"/>
                  </a:lnTo>
                  <a:lnTo>
                    <a:pt x="160185" y="26454"/>
                  </a:lnTo>
                  <a:lnTo>
                    <a:pt x="164274" y="32512"/>
                  </a:lnTo>
                  <a:lnTo>
                    <a:pt x="170332" y="36601"/>
                  </a:lnTo>
                  <a:lnTo>
                    <a:pt x="177749" y="38100"/>
                  </a:lnTo>
                  <a:lnTo>
                    <a:pt x="292049" y="38100"/>
                  </a:lnTo>
                  <a:lnTo>
                    <a:pt x="299453" y="36601"/>
                  </a:lnTo>
                  <a:lnTo>
                    <a:pt x="305511" y="32512"/>
                  </a:lnTo>
                  <a:lnTo>
                    <a:pt x="309600" y="26454"/>
                  </a:lnTo>
                  <a:lnTo>
                    <a:pt x="311099" y="19050"/>
                  </a:lnTo>
                  <a:close/>
                </a:path>
                <a:path w="5269230" h="2585085">
                  <a:moveTo>
                    <a:pt x="494868" y="2565450"/>
                  </a:moveTo>
                  <a:lnTo>
                    <a:pt x="493382" y="2558034"/>
                  </a:lnTo>
                  <a:lnTo>
                    <a:pt x="489292" y="2551988"/>
                  </a:lnTo>
                  <a:lnTo>
                    <a:pt x="483235" y="2547899"/>
                  </a:lnTo>
                  <a:lnTo>
                    <a:pt x="475818" y="2546400"/>
                  </a:lnTo>
                  <a:lnTo>
                    <a:pt x="361518" y="2546400"/>
                  </a:lnTo>
                  <a:lnTo>
                    <a:pt x="354114" y="2547899"/>
                  </a:lnTo>
                  <a:lnTo>
                    <a:pt x="348056" y="2551988"/>
                  </a:lnTo>
                  <a:lnTo>
                    <a:pt x="343966" y="2558034"/>
                  </a:lnTo>
                  <a:lnTo>
                    <a:pt x="342468" y="2565450"/>
                  </a:lnTo>
                  <a:lnTo>
                    <a:pt x="343966" y="2572867"/>
                  </a:lnTo>
                  <a:lnTo>
                    <a:pt x="348056" y="2578925"/>
                  </a:lnTo>
                  <a:lnTo>
                    <a:pt x="354114" y="2583002"/>
                  </a:lnTo>
                  <a:lnTo>
                    <a:pt x="361518" y="2584500"/>
                  </a:lnTo>
                  <a:lnTo>
                    <a:pt x="475818" y="2584500"/>
                  </a:lnTo>
                  <a:lnTo>
                    <a:pt x="483235" y="2583002"/>
                  </a:lnTo>
                  <a:lnTo>
                    <a:pt x="489292" y="2578925"/>
                  </a:lnTo>
                  <a:lnTo>
                    <a:pt x="493382" y="2572867"/>
                  </a:lnTo>
                  <a:lnTo>
                    <a:pt x="494868" y="2565450"/>
                  </a:lnTo>
                  <a:close/>
                </a:path>
                <a:path w="5269230" h="2585085">
                  <a:moveTo>
                    <a:pt x="577799" y="19050"/>
                  </a:moveTo>
                  <a:lnTo>
                    <a:pt x="576300" y="11633"/>
                  </a:lnTo>
                  <a:lnTo>
                    <a:pt x="572211" y="5575"/>
                  </a:lnTo>
                  <a:lnTo>
                    <a:pt x="566153" y="1485"/>
                  </a:lnTo>
                  <a:lnTo>
                    <a:pt x="558749" y="0"/>
                  </a:lnTo>
                  <a:lnTo>
                    <a:pt x="444449" y="0"/>
                  </a:lnTo>
                  <a:lnTo>
                    <a:pt x="437032" y="1485"/>
                  </a:lnTo>
                  <a:lnTo>
                    <a:pt x="430974" y="5575"/>
                  </a:lnTo>
                  <a:lnTo>
                    <a:pt x="426885" y="11633"/>
                  </a:lnTo>
                  <a:lnTo>
                    <a:pt x="425399" y="19050"/>
                  </a:lnTo>
                  <a:lnTo>
                    <a:pt x="426885" y="26454"/>
                  </a:lnTo>
                  <a:lnTo>
                    <a:pt x="430974" y="32512"/>
                  </a:lnTo>
                  <a:lnTo>
                    <a:pt x="437032" y="36601"/>
                  </a:lnTo>
                  <a:lnTo>
                    <a:pt x="444449" y="38100"/>
                  </a:lnTo>
                  <a:lnTo>
                    <a:pt x="558749" y="38100"/>
                  </a:lnTo>
                  <a:lnTo>
                    <a:pt x="566153" y="36601"/>
                  </a:lnTo>
                  <a:lnTo>
                    <a:pt x="572211" y="32512"/>
                  </a:lnTo>
                  <a:lnTo>
                    <a:pt x="576300" y="26454"/>
                  </a:lnTo>
                  <a:lnTo>
                    <a:pt x="577799" y="19050"/>
                  </a:lnTo>
                  <a:close/>
                </a:path>
                <a:path w="5269230" h="2585085">
                  <a:moveTo>
                    <a:pt x="761568" y="2565450"/>
                  </a:moveTo>
                  <a:lnTo>
                    <a:pt x="760082" y="2558034"/>
                  </a:lnTo>
                  <a:lnTo>
                    <a:pt x="755992" y="2551988"/>
                  </a:lnTo>
                  <a:lnTo>
                    <a:pt x="749935" y="2547899"/>
                  </a:lnTo>
                  <a:lnTo>
                    <a:pt x="742518" y="2546400"/>
                  </a:lnTo>
                  <a:lnTo>
                    <a:pt x="628218" y="2546400"/>
                  </a:lnTo>
                  <a:lnTo>
                    <a:pt x="620814" y="2547899"/>
                  </a:lnTo>
                  <a:lnTo>
                    <a:pt x="614756" y="2551988"/>
                  </a:lnTo>
                  <a:lnTo>
                    <a:pt x="610666" y="2558034"/>
                  </a:lnTo>
                  <a:lnTo>
                    <a:pt x="609168" y="2565450"/>
                  </a:lnTo>
                  <a:lnTo>
                    <a:pt x="610666" y="2572867"/>
                  </a:lnTo>
                  <a:lnTo>
                    <a:pt x="614756" y="2578925"/>
                  </a:lnTo>
                  <a:lnTo>
                    <a:pt x="620814" y="2583002"/>
                  </a:lnTo>
                  <a:lnTo>
                    <a:pt x="628218" y="2584500"/>
                  </a:lnTo>
                  <a:lnTo>
                    <a:pt x="742518" y="2584500"/>
                  </a:lnTo>
                  <a:lnTo>
                    <a:pt x="749935" y="2583002"/>
                  </a:lnTo>
                  <a:lnTo>
                    <a:pt x="755992" y="2578925"/>
                  </a:lnTo>
                  <a:lnTo>
                    <a:pt x="760082" y="2572867"/>
                  </a:lnTo>
                  <a:lnTo>
                    <a:pt x="761568" y="2565450"/>
                  </a:lnTo>
                  <a:close/>
                </a:path>
                <a:path w="5269230" h="2585085">
                  <a:moveTo>
                    <a:pt x="844499" y="19050"/>
                  </a:moveTo>
                  <a:lnTo>
                    <a:pt x="843000" y="11633"/>
                  </a:lnTo>
                  <a:lnTo>
                    <a:pt x="838911" y="5575"/>
                  </a:lnTo>
                  <a:lnTo>
                    <a:pt x="832853" y="1485"/>
                  </a:lnTo>
                  <a:lnTo>
                    <a:pt x="825449" y="0"/>
                  </a:lnTo>
                  <a:lnTo>
                    <a:pt x="711149" y="0"/>
                  </a:lnTo>
                  <a:lnTo>
                    <a:pt x="703732" y="1485"/>
                  </a:lnTo>
                  <a:lnTo>
                    <a:pt x="697674" y="5575"/>
                  </a:lnTo>
                  <a:lnTo>
                    <a:pt x="693585" y="11633"/>
                  </a:lnTo>
                  <a:lnTo>
                    <a:pt x="692099" y="19050"/>
                  </a:lnTo>
                  <a:lnTo>
                    <a:pt x="693585" y="26454"/>
                  </a:lnTo>
                  <a:lnTo>
                    <a:pt x="697674" y="32512"/>
                  </a:lnTo>
                  <a:lnTo>
                    <a:pt x="703732" y="36601"/>
                  </a:lnTo>
                  <a:lnTo>
                    <a:pt x="711149" y="38100"/>
                  </a:lnTo>
                  <a:lnTo>
                    <a:pt x="825449" y="38100"/>
                  </a:lnTo>
                  <a:lnTo>
                    <a:pt x="832853" y="36601"/>
                  </a:lnTo>
                  <a:lnTo>
                    <a:pt x="838911" y="32512"/>
                  </a:lnTo>
                  <a:lnTo>
                    <a:pt x="843000" y="26454"/>
                  </a:lnTo>
                  <a:lnTo>
                    <a:pt x="844499" y="19050"/>
                  </a:lnTo>
                  <a:close/>
                </a:path>
                <a:path w="5269230" h="2585085">
                  <a:moveTo>
                    <a:pt x="1028268" y="2565450"/>
                  </a:moveTo>
                  <a:lnTo>
                    <a:pt x="1026782" y="2558034"/>
                  </a:lnTo>
                  <a:lnTo>
                    <a:pt x="1022692" y="2551988"/>
                  </a:lnTo>
                  <a:lnTo>
                    <a:pt x="1016635" y="2547899"/>
                  </a:lnTo>
                  <a:lnTo>
                    <a:pt x="1009218" y="2546400"/>
                  </a:lnTo>
                  <a:lnTo>
                    <a:pt x="894918" y="2546400"/>
                  </a:lnTo>
                  <a:lnTo>
                    <a:pt x="887514" y="2547899"/>
                  </a:lnTo>
                  <a:lnTo>
                    <a:pt x="881456" y="2551988"/>
                  </a:lnTo>
                  <a:lnTo>
                    <a:pt x="877366" y="2558034"/>
                  </a:lnTo>
                  <a:lnTo>
                    <a:pt x="875868" y="2565450"/>
                  </a:lnTo>
                  <a:lnTo>
                    <a:pt x="877366" y="2572867"/>
                  </a:lnTo>
                  <a:lnTo>
                    <a:pt x="881456" y="2578925"/>
                  </a:lnTo>
                  <a:lnTo>
                    <a:pt x="887514" y="2583002"/>
                  </a:lnTo>
                  <a:lnTo>
                    <a:pt x="894918" y="2584500"/>
                  </a:lnTo>
                  <a:lnTo>
                    <a:pt x="1009218" y="2584500"/>
                  </a:lnTo>
                  <a:lnTo>
                    <a:pt x="1016635" y="2583002"/>
                  </a:lnTo>
                  <a:lnTo>
                    <a:pt x="1022692" y="2578925"/>
                  </a:lnTo>
                  <a:lnTo>
                    <a:pt x="1026782" y="2572867"/>
                  </a:lnTo>
                  <a:lnTo>
                    <a:pt x="1028268" y="2565450"/>
                  </a:lnTo>
                  <a:close/>
                </a:path>
                <a:path w="5269230" h="2585085">
                  <a:moveTo>
                    <a:pt x="1111199" y="19050"/>
                  </a:moveTo>
                  <a:lnTo>
                    <a:pt x="1109700" y="11633"/>
                  </a:lnTo>
                  <a:lnTo>
                    <a:pt x="1105611" y="5575"/>
                  </a:lnTo>
                  <a:lnTo>
                    <a:pt x="1099553" y="1485"/>
                  </a:lnTo>
                  <a:lnTo>
                    <a:pt x="1092149" y="0"/>
                  </a:lnTo>
                  <a:lnTo>
                    <a:pt x="977849" y="0"/>
                  </a:lnTo>
                  <a:lnTo>
                    <a:pt x="970432" y="1485"/>
                  </a:lnTo>
                  <a:lnTo>
                    <a:pt x="964374" y="5575"/>
                  </a:lnTo>
                  <a:lnTo>
                    <a:pt x="960285" y="11633"/>
                  </a:lnTo>
                  <a:lnTo>
                    <a:pt x="958799" y="19050"/>
                  </a:lnTo>
                  <a:lnTo>
                    <a:pt x="960285" y="26454"/>
                  </a:lnTo>
                  <a:lnTo>
                    <a:pt x="964374" y="32512"/>
                  </a:lnTo>
                  <a:lnTo>
                    <a:pt x="970432" y="36601"/>
                  </a:lnTo>
                  <a:lnTo>
                    <a:pt x="977849" y="38100"/>
                  </a:lnTo>
                  <a:lnTo>
                    <a:pt x="1092149" y="38100"/>
                  </a:lnTo>
                  <a:lnTo>
                    <a:pt x="1099553" y="36601"/>
                  </a:lnTo>
                  <a:lnTo>
                    <a:pt x="1105611" y="32512"/>
                  </a:lnTo>
                  <a:lnTo>
                    <a:pt x="1109700" y="26454"/>
                  </a:lnTo>
                  <a:lnTo>
                    <a:pt x="1111199" y="19050"/>
                  </a:lnTo>
                  <a:close/>
                </a:path>
                <a:path w="5269230" h="2585085">
                  <a:moveTo>
                    <a:pt x="1294980" y="2565450"/>
                  </a:moveTo>
                  <a:lnTo>
                    <a:pt x="1293482" y="2558034"/>
                  </a:lnTo>
                  <a:lnTo>
                    <a:pt x="1289392" y="2551988"/>
                  </a:lnTo>
                  <a:lnTo>
                    <a:pt x="1283335" y="2547899"/>
                  </a:lnTo>
                  <a:lnTo>
                    <a:pt x="1275930" y="2546400"/>
                  </a:lnTo>
                  <a:lnTo>
                    <a:pt x="1161630" y="2546400"/>
                  </a:lnTo>
                  <a:lnTo>
                    <a:pt x="1154214" y="2547899"/>
                  </a:lnTo>
                  <a:lnTo>
                    <a:pt x="1148156" y="2551988"/>
                  </a:lnTo>
                  <a:lnTo>
                    <a:pt x="1144066" y="2558034"/>
                  </a:lnTo>
                  <a:lnTo>
                    <a:pt x="1142568" y="2565450"/>
                  </a:lnTo>
                  <a:lnTo>
                    <a:pt x="1144066" y="2572867"/>
                  </a:lnTo>
                  <a:lnTo>
                    <a:pt x="1148156" y="2578925"/>
                  </a:lnTo>
                  <a:lnTo>
                    <a:pt x="1154214" y="2583002"/>
                  </a:lnTo>
                  <a:lnTo>
                    <a:pt x="1161630" y="2584500"/>
                  </a:lnTo>
                  <a:lnTo>
                    <a:pt x="1275930" y="2584500"/>
                  </a:lnTo>
                  <a:lnTo>
                    <a:pt x="1283335" y="2583002"/>
                  </a:lnTo>
                  <a:lnTo>
                    <a:pt x="1289392" y="2578925"/>
                  </a:lnTo>
                  <a:lnTo>
                    <a:pt x="1293482" y="2572867"/>
                  </a:lnTo>
                  <a:lnTo>
                    <a:pt x="1294980" y="2565450"/>
                  </a:lnTo>
                  <a:close/>
                </a:path>
                <a:path w="5269230" h="2585085">
                  <a:moveTo>
                    <a:pt x="1377899" y="19050"/>
                  </a:moveTo>
                  <a:lnTo>
                    <a:pt x="1376400" y="11633"/>
                  </a:lnTo>
                  <a:lnTo>
                    <a:pt x="1372311" y="5575"/>
                  </a:lnTo>
                  <a:lnTo>
                    <a:pt x="1366253" y="1485"/>
                  </a:lnTo>
                  <a:lnTo>
                    <a:pt x="1358849" y="0"/>
                  </a:lnTo>
                  <a:lnTo>
                    <a:pt x="1244549" y="0"/>
                  </a:lnTo>
                  <a:lnTo>
                    <a:pt x="1237132" y="1485"/>
                  </a:lnTo>
                  <a:lnTo>
                    <a:pt x="1231074" y="5575"/>
                  </a:lnTo>
                  <a:lnTo>
                    <a:pt x="1226985" y="11633"/>
                  </a:lnTo>
                  <a:lnTo>
                    <a:pt x="1225499" y="19050"/>
                  </a:lnTo>
                  <a:lnTo>
                    <a:pt x="1226985" y="26454"/>
                  </a:lnTo>
                  <a:lnTo>
                    <a:pt x="1231074" y="32512"/>
                  </a:lnTo>
                  <a:lnTo>
                    <a:pt x="1237132" y="36601"/>
                  </a:lnTo>
                  <a:lnTo>
                    <a:pt x="1244549" y="38100"/>
                  </a:lnTo>
                  <a:lnTo>
                    <a:pt x="1358849" y="38100"/>
                  </a:lnTo>
                  <a:lnTo>
                    <a:pt x="1366253" y="36601"/>
                  </a:lnTo>
                  <a:lnTo>
                    <a:pt x="1372311" y="32512"/>
                  </a:lnTo>
                  <a:lnTo>
                    <a:pt x="1376400" y="26454"/>
                  </a:lnTo>
                  <a:lnTo>
                    <a:pt x="1377899" y="19050"/>
                  </a:lnTo>
                  <a:close/>
                </a:path>
                <a:path w="5269230" h="2585085">
                  <a:moveTo>
                    <a:pt x="1561680" y="2565450"/>
                  </a:moveTo>
                  <a:lnTo>
                    <a:pt x="1560182" y="2558034"/>
                  </a:lnTo>
                  <a:lnTo>
                    <a:pt x="1556092" y="2551988"/>
                  </a:lnTo>
                  <a:lnTo>
                    <a:pt x="1550035" y="2547899"/>
                  </a:lnTo>
                  <a:lnTo>
                    <a:pt x="1542630" y="2546400"/>
                  </a:lnTo>
                  <a:lnTo>
                    <a:pt x="1428330" y="2546400"/>
                  </a:lnTo>
                  <a:lnTo>
                    <a:pt x="1420914" y="2547899"/>
                  </a:lnTo>
                  <a:lnTo>
                    <a:pt x="1414856" y="2551988"/>
                  </a:lnTo>
                  <a:lnTo>
                    <a:pt x="1410766" y="2558034"/>
                  </a:lnTo>
                  <a:lnTo>
                    <a:pt x="1409280" y="2565450"/>
                  </a:lnTo>
                  <a:lnTo>
                    <a:pt x="1410766" y="2572867"/>
                  </a:lnTo>
                  <a:lnTo>
                    <a:pt x="1414856" y="2578925"/>
                  </a:lnTo>
                  <a:lnTo>
                    <a:pt x="1420914" y="2583002"/>
                  </a:lnTo>
                  <a:lnTo>
                    <a:pt x="1428330" y="2584500"/>
                  </a:lnTo>
                  <a:lnTo>
                    <a:pt x="1542630" y="2584500"/>
                  </a:lnTo>
                  <a:lnTo>
                    <a:pt x="1550035" y="2583002"/>
                  </a:lnTo>
                  <a:lnTo>
                    <a:pt x="1556092" y="2578925"/>
                  </a:lnTo>
                  <a:lnTo>
                    <a:pt x="1560182" y="2572867"/>
                  </a:lnTo>
                  <a:lnTo>
                    <a:pt x="1561680" y="2565450"/>
                  </a:lnTo>
                  <a:close/>
                </a:path>
                <a:path w="5269230" h="2585085">
                  <a:moveTo>
                    <a:pt x="1644599" y="19050"/>
                  </a:moveTo>
                  <a:lnTo>
                    <a:pt x="1643100" y="11633"/>
                  </a:lnTo>
                  <a:lnTo>
                    <a:pt x="1639011" y="5575"/>
                  </a:lnTo>
                  <a:lnTo>
                    <a:pt x="1632953" y="1485"/>
                  </a:lnTo>
                  <a:lnTo>
                    <a:pt x="1625549" y="0"/>
                  </a:lnTo>
                  <a:lnTo>
                    <a:pt x="1511249" y="0"/>
                  </a:lnTo>
                  <a:lnTo>
                    <a:pt x="1503832" y="1485"/>
                  </a:lnTo>
                  <a:lnTo>
                    <a:pt x="1497774" y="5575"/>
                  </a:lnTo>
                  <a:lnTo>
                    <a:pt x="1493685" y="11633"/>
                  </a:lnTo>
                  <a:lnTo>
                    <a:pt x="1492199" y="19050"/>
                  </a:lnTo>
                  <a:lnTo>
                    <a:pt x="1493685" y="26454"/>
                  </a:lnTo>
                  <a:lnTo>
                    <a:pt x="1497774" y="32512"/>
                  </a:lnTo>
                  <a:lnTo>
                    <a:pt x="1503832" y="36601"/>
                  </a:lnTo>
                  <a:lnTo>
                    <a:pt x="1511249" y="38100"/>
                  </a:lnTo>
                  <a:lnTo>
                    <a:pt x="1625549" y="38100"/>
                  </a:lnTo>
                  <a:lnTo>
                    <a:pt x="1632953" y="36601"/>
                  </a:lnTo>
                  <a:lnTo>
                    <a:pt x="1639011" y="32512"/>
                  </a:lnTo>
                  <a:lnTo>
                    <a:pt x="1643100" y="26454"/>
                  </a:lnTo>
                  <a:lnTo>
                    <a:pt x="1644599" y="19050"/>
                  </a:lnTo>
                  <a:close/>
                </a:path>
                <a:path w="5269230" h="2585085">
                  <a:moveTo>
                    <a:pt x="1828380" y="2565450"/>
                  </a:moveTo>
                  <a:lnTo>
                    <a:pt x="1826882" y="2558034"/>
                  </a:lnTo>
                  <a:lnTo>
                    <a:pt x="1822792" y="2551988"/>
                  </a:lnTo>
                  <a:lnTo>
                    <a:pt x="1816735" y="2547899"/>
                  </a:lnTo>
                  <a:lnTo>
                    <a:pt x="1809330" y="2546400"/>
                  </a:lnTo>
                  <a:lnTo>
                    <a:pt x="1695030" y="2546400"/>
                  </a:lnTo>
                  <a:lnTo>
                    <a:pt x="1687614" y="2547899"/>
                  </a:lnTo>
                  <a:lnTo>
                    <a:pt x="1681556" y="2551988"/>
                  </a:lnTo>
                  <a:lnTo>
                    <a:pt x="1677466" y="2558034"/>
                  </a:lnTo>
                  <a:lnTo>
                    <a:pt x="1675980" y="2565450"/>
                  </a:lnTo>
                  <a:lnTo>
                    <a:pt x="1677466" y="2572867"/>
                  </a:lnTo>
                  <a:lnTo>
                    <a:pt x="1681556" y="2578925"/>
                  </a:lnTo>
                  <a:lnTo>
                    <a:pt x="1687614" y="2583002"/>
                  </a:lnTo>
                  <a:lnTo>
                    <a:pt x="1695030" y="2584500"/>
                  </a:lnTo>
                  <a:lnTo>
                    <a:pt x="1809330" y="2584500"/>
                  </a:lnTo>
                  <a:lnTo>
                    <a:pt x="1816735" y="2583002"/>
                  </a:lnTo>
                  <a:lnTo>
                    <a:pt x="1822792" y="2578925"/>
                  </a:lnTo>
                  <a:lnTo>
                    <a:pt x="1826882" y="2572867"/>
                  </a:lnTo>
                  <a:lnTo>
                    <a:pt x="1828380" y="2565450"/>
                  </a:lnTo>
                  <a:close/>
                </a:path>
                <a:path w="5269230" h="2585085">
                  <a:moveTo>
                    <a:pt x="1911299" y="19050"/>
                  </a:moveTo>
                  <a:lnTo>
                    <a:pt x="1909800" y="11633"/>
                  </a:lnTo>
                  <a:lnTo>
                    <a:pt x="1905711" y="5575"/>
                  </a:lnTo>
                  <a:lnTo>
                    <a:pt x="1899653" y="1485"/>
                  </a:lnTo>
                  <a:lnTo>
                    <a:pt x="1892249" y="0"/>
                  </a:lnTo>
                  <a:lnTo>
                    <a:pt x="1777949" y="0"/>
                  </a:lnTo>
                  <a:lnTo>
                    <a:pt x="1770532" y="1485"/>
                  </a:lnTo>
                  <a:lnTo>
                    <a:pt x="1764474" y="5575"/>
                  </a:lnTo>
                  <a:lnTo>
                    <a:pt x="1760385" y="11633"/>
                  </a:lnTo>
                  <a:lnTo>
                    <a:pt x="1758899" y="19050"/>
                  </a:lnTo>
                  <a:lnTo>
                    <a:pt x="1760385" y="26454"/>
                  </a:lnTo>
                  <a:lnTo>
                    <a:pt x="1764474" y="32512"/>
                  </a:lnTo>
                  <a:lnTo>
                    <a:pt x="1770532" y="36601"/>
                  </a:lnTo>
                  <a:lnTo>
                    <a:pt x="1777949" y="38100"/>
                  </a:lnTo>
                  <a:lnTo>
                    <a:pt x="1892249" y="38100"/>
                  </a:lnTo>
                  <a:lnTo>
                    <a:pt x="1899653" y="36601"/>
                  </a:lnTo>
                  <a:lnTo>
                    <a:pt x="1905711" y="32512"/>
                  </a:lnTo>
                  <a:lnTo>
                    <a:pt x="1909800" y="26454"/>
                  </a:lnTo>
                  <a:lnTo>
                    <a:pt x="1911299" y="19050"/>
                  </a:lnTo>
                  <a:close/>
                </a:path>
                <a:path w="5269230" h="2585085">
                  <a:moveTo>
                    <a:pt x="2095080" y="2565450"/>
                  </a:moveTo>
                  <a:lnTo>
                    <a:pt x="2093582" y="2558034"/>
                  </a:lnTo>
                  <a:lnTo>
                    <a:pt x="2089492" y="2551988"/>
                  </a:lnTo>
                  <a:lnTo>
                    <a:pt x="2083435" y="2547899"/>
                  </a:lnTo>
                  <a:lnTo>
                    <a:pt x="2076030" y="2546400"/>
                  </a:lnTo>
                  <a:lnTo>
                    <a:pt x="1961730" y="2546400"/>
                  </a:lnTo>
                  <a:lnTo>
                    <a:pt x="1954314" y="2547899"/>
                  </a:lnTo>
                  <a:lnTo>
                    <a:pt x="1948256" y="2551988"/>
                  </a:lnTo>
                  <a:lnTo>
                    <a:pt x="1944166" y="2558034"/>
                  </a:lnTo>
                  <a:lnTo>
                    <a:pt x="1942680" y="2565450"/>
                  </a:lnTo>
                  <a:lnTo>
                    <a:pt x="1944166" y="2572867"/>
                  </a:lnTo>
                  <a:lnTo>
                    <a:pt x="1948256" y="2578925"/>
                  </a:lnTo>
                  <a:lnTo>
                    <a:pt x="1954314" y="2583002"/>
                  </a:lnTo>
                  <a:lnTo>
                    <a:pt x="1961730" y="2584500"/>
                  </a:lnTo>
                  <a:lnTo>
                    <a:pt x="2076030" y="2584500"/>
                  </a:lnTo>
                  <a:lnTo>
                    <a:pt x="2083435" y="2583002"/>
                  </a:lnTo>
                  <a:lnTo>
                    <a:pt x="2089492" y="2578925"/>
                  </a:lnTo>
                  <a:lnTo>
                    <a:pt x="2093582" y="2572867"/>
                  </a:lnTo>
                  <a:lnTo>
                    <a:pt x="2095080" y="2565450"/>
                  </a:lnTo>
                  <a:close/>
                </a:path>
                <a:path w="5269230" h="2585085">
                  <a:moveTo>
                    <a:pt x="2177999" y="19050"/>
                  </a:moveTo>
                  <a:lnTo>
                    <a:pt x="2176500" y="11633"/>
                  </a:lnTo>
                  <a:lnTo>
                    <a:pt x="2172411" y="5575"/>
                  </a:lnTo>
                  <a:lnTo>
                    <a:pt x="2166353" y="1485"/>
                  </a:lnTo>
                  <a:lnTo>
                    <a:pt x="2158949" y="0"/>
                  </a:lnTo>
                  <a:lnTo>
                    <a:pt x="2044649" y="0"/>
                  </a:lnTo>
                  <a:lnTo>
                    <a:pt x="2037232" y="1485"/>
                  </a:lnTo>
                  <a:lnTo>
                    <a:pt x="2031174" y="5575"/>
                  </a:lnTo>
                  <a:lnTo>
                    <a:pt x="2027085" y="11633"/>
                  </a:lnTo>
                  <a:lnTo>
                    <a:pt x="2025599" y="19050"/>
                  </a:lnTo>
                  <a:lnTo>
                    <a:pt x="2027085" y="26454"/>
                  </a:lnTo>
                  <a:lnTo>
                    <a:pt x="2031174" y="32512"/>
                  </a:lnTo>
                  <a:lnTo>
                    <a:pt x="2037232" y="36601"/>
                  </a:lnTo>
                  <a:lnTo>
                    <a:pt x="2044649" y="38100"/>
                  </a:lnTo>
                  <a:lnTo>
                    <a:pt x="2158949" y="38100"/>
                  </a:lnTo>
                  <a:lnTo>
                    <a:pt x="2166353" y="36601"/>
                  </a:lnTo>
                  <a:lnTo>
                    <a:pt x="2172411" y="32512"/>
                  </a:lnTo>
                  <a:lnTo>
                    <a:pt x="2176500" y="26454"/>
                  </a:lnTo>
                  <a:lnTo>
                    <a:pt x="2177999" y="19050"/>
                  </a:lnTo>
                  <a:close/>
                </a:path>
                <a:path w="5269230" h="2585085">
                  <a:moveTo>
                    <a:pt x="2361781" y="2565450"/>
                  </a:moveTo>
                  <a:lnTo>
                    <a:pt x="2360282" y="2558034"/>
                  </a:lnTo>
                  <a:lnTo>
                    <a:pt x="2356193" y="2551988"/>
                  </a:lnTo>
                  <a:lnTo>
                    <a:pt x="2350135" y="2547899"/>
                  </a:lnTo>
                  <a:lnTo>
                    <a:pt x="2342731" y="2546400"/>
                  </a:lnTo>
                  <a:lnTo>
                    <a:pt x="2228431" y="2546400"/>
                  </a:lnTo>
                  <a:lnTo>
                    <a:pt x="2221014" y="2547899"/>
                  </a:lnTo>
                  <a:lnTo>
                    <a:pt x="2214956" y="2551988"/>
                  </a:lnTo>
                  <a:lnTo>
                    <a:pt x="2210866" y="2558034"/>
                  </a:lnTo>
                  <a:lnTo>
                    <a:pt x="2209381" y="2565450"/>
                  </a:lnTo>
                  <a:lnTo>
                    <a:pt x="2210866" y="2572867"/>
                  </a:lnTo>
                  <a:lnTo>
                    <a:pt x="2214956" y="2578925"/>
                  </a:lnTo>
                  <a:lnTo>
                    <a:pt x="2221014" y="2583002"/>
                  </a:lnTo>
                  <a:lnTo>
                    <a:pt x="2228431" y="2584500"/>
                  </a:lnTo>
                  <a:lnTo>
                    <a:pt x="2342731" y="2584500"/>
                  </a:lnTo>
                  <a:lnTo>
                    <a:pt x="2350135" y="2583002"/>
                  </a:lnTo>
                  <a:lnTo>
                    <a:pt x="2356193" y="2578925"/>
                  </a:lnTo>
                  <a:lnTo>
                    <a:pt x="2360282" y="2572867"/>
                  </a:lnTo>
                  <a:lnTo>
                    <a:pt x="2361781" y="2565450"/>
                  </a:lnTo>
                  <a:close/>
                </a:path>
                <a:path w="5269230" h="2585085">
                  <a:moveTo>
                    <a:pt x="2444699" y="19050"/>
                  </a:moveTo>
                  <a:lnTo>
                    <a:pt x="2443200" y="11633"/>
                  </a:lnTo>
                  <a:lnTo>
                    <a:pt x="2439111" y="5575"/>
                  </a:lnTo>
                  <a:lnTo>
                    <a:pt x="2433053" y="1485"/>
                  </a:lnTo>
                  <a:lnTo>
                    <a:pt x="2425649" y="0"/>
                  </a:lnTo>
                  <a:lnTo>
                    <a:pt x="2311349" y="0"/>
                  </a:lnTo>
                  <a:lnTo>
                    <a:pt x="2303932" y="1485"/>
                  </a:lnTo>
                  <a:lnTo>
                    <a:pt x="2297874" y="5575"/>
                  </a:lnTo>
                  <a:lnTo>
                    <a:pt x="2293785" y="11633"/>
                  </a:lnTo>
                  <a:lnTo>
                    <a:pt x="2292299" y="19050"/>
                  </a:lnTo>
                  <a:lnTo>
                    <a:pt x="2293785" y="26454"/>
                  </a:lnTo>
                  <a:lnTo>
                    <a:pt x="2297874" y="32512"/>
                  </a:lnTo>
                  <a:lnTo>
                    <a:pt x="2303932" y="36601"/>
                  </a:lnTo>
                  <a:lnTo>
                    <a:pt x="2311349" y="38100"/>
                  </a:lnTo>
                  <a:lnTo>
                    <a:pt x="2425649" y="38100"/>
                  </a:lnTo>
                  <a:lnTo>
                    <a:pt x="2433053" y="36601"/>
                  </a:lnTo>
                  <a:lnTo>
                    <a:pt x="2439111" y="32512"/>
                  </a:lnTo>
                  <a:lnTo>
                    <a:pt x="2443200" y="26454"/>
                  </a:lnTo>
                  <a:lnTo>
                    <a:pt x="2444699" y="19050"/>
                  </a:lnTo>
                  <a:close/>
                </a:path>
                <a:path w="5269230" h="2585085">
                  <a:moveTo>
                    <a:pt x="2628481" y="2565450"/>
                  </a:moveTo>
                  <a:lnTo>
                    <a:pt x="2626982" y="2558034"/>
                  </a:lnTo>
                  <a:lnTo>
                    <a:pt x="2622893" y="2551988"/>
                  </a:lnTo>
                  <a:lnTo>
                    <a:pt x="2616835" y="2547899"/>
                  </a:lnTo>
                  <a:lnTo>
                    <a:pt x="2609431" y="2546400"/>
                  </a:lnTo>
                  <a:lnTo>
                    <a:pt x="2495131" y="2546400"/>
                  </a:lnTo>
                  <a:lnTo>
                    <a:pt x="2487714" y="2547899"/>
                  </a:lnTo>
                  <a:lnTo>
                    <a:pt x="2481656" y="2551988"/>
                  </a:lnTo>
                  <a:lnTo>
                    <a:pt x="2477566" y="2558034"/>
                  </a:lnTo>
                  <a:lnTo>
                    <a:pt x="2476081" y="2565450"/>
                  </a:lnTo>
                  <a:lnTo>
                    <a:pt x="2477566" y="2572867"/>
                  </a:lnTo>
                  <a:lnTo>
                    <a:pt x="2481656" y="2578925"/>
                  </a:lnTo>
                  <a:lnTo>
                    <a:pt x="2487714" y="2583002"/>
                  </a:lnTo>
                  <a:lnTo>
                    <a:pt x="2495131" y="2584500"/>
                  </a:lnTo>
                  <a:lnTo>
                    <a:pt x="2609431" y="2584500"/>
                  </a:lnTo>
                  <a:lnTo>
                    <a:pt x="2616835" y="2583002"/>
                  </a:lnTo>
                  <a:lnTo>
                    <a:pt x="2622893" y="2578925"/>
                  </a:lnTo>
                  <a:lnTo>
                    <a:pt x="2626982" y="2572867"/>
                  </a:lnTo>
                  <a:lnTo>
                    <a:pt x="2628481" y="2565450"/>
                  </a:lnTo>
                  <a:close/>
                </a:path>
                <a:path w="5269230" h="2585085">
                  <a:moveTo>
                    <a:pt x="2711399" y="19050"/>
                  </a:moveTo>
                  <a:lnTo>
                    <a:pt x="2709900" y="11633"/>
                  </a:lnTo>
                  <a:lnTo>
                    <a:pt x="2705811" y="5575"/>
                  </a:lnTo>
                  <a:lnTo>
                    <a:pt x="2699753" y="1485"/>
                  </a:lnTo>
                  <a:lnTo>
                    <a:pt x="2692349" y="0"/>
                  </a:lnTo>
                  <a:lnTo>
                    <a:pt x="2578049" y="0"/>
                  </a:lnTo>
                  <a:lnTo>
                    <a:pt x="2570632" y="1485"/>
                  </a:lnTo>
                  <a:lnTo>
                    <a:pt x="2564574" y="5575"/>
                  </a:lnTo>
                  <a:lnTo>
                    <a:pt x="2560485" y="11633"/>
                  </a:lnTo>
                  <a:lnTo>
                    <a:pt x="2558999" y="19050"/>
                  </a:lnTo>
                  <a:lnTo>
                    <a:pt x="2560485" y="26454"/>
                  </a:lnTo>
                  <a:lnTo>
                    <a:pt x="2564574" y="32512"/>
                  </a:lnTo>
                  <a:lnTo>
                    <a:pt x="2570632" y="36601"/>
                  </a:lnTo>
                  <a:lnTo>
                    <a:pt x="2578049" y="38100"/>
                  </a:lnTo>
                  <a:lnTo>
                    <a:pt x="2692349" y="38100"/>
                  </a:lnTo>
                  <a:lnTo>
                    <a:pt x="2699753" y="36601"/>
                  </a:lnTo>
                  <a:lnTo>
                    <a:pt x="2705811" y="32512"/>
                  </a:lnTo>
                  <a:lnTo>
                    <a:pt x="2709900" y="26454"/>
                  </a:lnTo>
                  <a:lnTo>
                    <a:pt x="2711399" y="19050"/>
                  </a:lnTo>
                  <a:close/>
                </a:path>
                <a:path w="5269230" h="2585085">
                  <a:moveTo>
                    <a:pt x="2895181" y="2565450"/>
                  </a:moveTo>
                  <a:lnTo>
                    <a:pt x="2893682" y="2558034"/>
                  </a:lnTo>
                  <a:lnTo>
                    <a:pt x="2889593" y="2551988"/>
                  </a:lnTo>
                  <a:lnTo>
                    <a:pt x="2883535" y="2547899"/>
                  </a:lnTo>
                  <a:lnTo>
                    <a:pt x="2876131" y="2546400"/>
                  </a:lnTo>
                  <a:lnTo>
                    <a:pt x="2761831" y="2546400"/>
                  </a:lnTo>
                  <a:lnTo>
                    <a:pt x="2754414" y="2547899"/>
                  </a:lnTo>
                  <a:lnTo>
                    <a:pt x="2748356" y="2551988"/>
                  </a:lnTo>
                  <a:lnTo>
                    <a:pt x="2744266" y="2558034"/>
                  </a:lnTo>
                  <a:lnTo>
                    <a:pt x="2742781" y="2565450"/>
                  </a:lnTo>
                  <a:lnTo>
                    <a:pt x="2744266" y="2572867"/>
                  </a:lnTo>
                  <a:lnTo>
                    <a:pt x="2748356" y="2578925"/>
                  </a:lnTo>
                  <a:lnTo>
                    <a:pt x="2754414" y="2583002"/>
                  </a:lnTo>
                  <a:lnTo>
                    <a:pt x="2761831" y="2584500"/>
                  </a:lnTo>
                  <a:lnTo>
                    <a:pt x="2876131" y="2584500"/>
                  </a:lnTo>
                  <a:lnTo>
                    <a:pt x="2883535" y="2583002"/>
                  </a:lnTo>
                  <a:lnTo>
                    <a:pt x="2889593" y="2578925"/>
                  </a:lnTo>
                  <a:lnTo>
                    <a:pt x="2893682" y="2572867"/>
                  </a:lnTo>
                  <a:lnTo>
                    <a:pt x="2895181" y="2565450"/>
                  </a:lnTo>
                  <a:close/>
                </a:path>
                <a:path w="5269230" h="2585085">
                  <a:moveTo>
                    <a:pt x="2978099" y="19050"/>
                  </a:moveTo>
                  <a:lnTo>
                    <a:pt x="2976600" y="11633"/>
                  </a:lnTo>
                  <a:lnTo>
                    <a:pt x="2972511" y="5575"/>
                  </a:lnTo>
                  <a:lnTo>
                    <a:pt x="2966453" y="1485"/>
                  </a:lnTo>
                  <a:lnTo>
                    <a:pt x="2959049" y="0"/>
                  </a:lnTo>
                  <a:lnTo>
                    <a:pt x="2844749" y="0"/>
                  </a:lnTo>
                  <a:lnTo>
                    <a:pt x="2837332" y="1485"/>
                  </a:lnTo>
                  <a:lnTo>
                    <a:pt x="2831274" y="5575"/>
                  </a:lnTo>
                  <a:lnTo>
                    <a:pt x="2827185" y="11633"/>
                  </a:lnTo>
                  <a:lnTo>
                    <a:pt x="2825699" y="19050"/>
                  </a:lnTo>
                  <a:lnTo>
                    <a:pt x="2827185" y="26454"/>
                  </a:lnTo>
                  <a:lnTo>
                    <a:pt x="2831274" y="32512"/>
                  </a:lnTo>
                  <a:lnTo>
                    <a:pt x="2837332" y="36601"/>
                  </a:lnTo>
                  <a:lnTo>
                    <a:pt x="2844749" y="38100"/>
                  </a:lnTo>
                  <a:lnTo>
                    <a:pt x="2959049" y="38100"/>
                  </a:lnTo>
                  <a:lnTo>
                    <a:pt x="2966453" y="36601"/>
                  </a:lnTo>
                  <a:lnTo>
                    <a:pt x="2972511" y="32512"/>
                  </a:lnTo>
                  <a:lnTo>
                    <a:pt x="2976600" y="26454"/>
                  </a:lnTo>
                  <a:lnTo>
                    <a:pt x="2978099" y="19050"/>
                  </a:lnTo>
                  <a:close/>
                </a:path>
                <a:path w="5269230" h="2585085">
                  <a:moveTo>
                    <a:pt x="3161868" y="2565450"/>
                  </a:moveTo>
                  <a:lnTo>
                    <a:pt x="3160382" y="2558034"/>
                  </a:lnTo>
                  <a:lnTo>
                    <a:pt x="3156293" y="2551988"/>
                  </a:lnTo>
                  <a:lnTo>
                    <a:pt x="3150235" y="2547899"/>
                  </a:lnTo>
                  <a:lnTo>
                    <a:pt x="3142818" y="2546400"/>
                  </a:lnTo>
                  <a:lnTo>
                    <a:pt x="3028531" y="2546400"/>
                  </a:lnTo>
                  <a:lnTo>
                    <a:pt x="3021114" y="2547899"/>
                  </a:lnTo>
                  <a:lnTo>
                    <a:pt x="3015056" y="2551988"/>
                  </a:lnTo>
                  <a:lnTo>
                    <a:pt x="3010966" y="2558034"/>
                  </a:lnTo>
                  <a:lnTo>
                    <a:pt x="3009481" y="2565450"/>
                  </a:lnTo>
                  <a:lnTo>
                    <a:pt x="3010966" y="2572867"/>
                  </a:lnTo>
                  <a:lnTo>
                    <a:pt x="3015056" y="2578925"/>
                  </a:lnTo>
                  <a:lnTo>
                    <a:pt x="3021114" y="2583002"/>
                  </a:lnTo>
                  <a:lnTo>
                    <a:pt x="3028531" y="2584500"/>
                  </a:lnTo>
                  <a:lnTo>
                    <a:pt x="3142818" y="2584500"/>
                  </a:lnTo>
                  <a:lnTo>
                    <a:pt x="3150235" y="2583002"/>
                  </a:lnTo>
                  <a:lnTo>
                    <a:pt x="3156293" y="2578925"/>
                  </a:lnTo>
                  <a:lnTo>
                    <a:pt x="3160382" y="2572867"/>
                  </a:lnTo>
                  <a:lnTo>
                    <a:pt x="3161868" y="2565450"/>
                  </a:lnTo>
                  <a:close/>
                </a:path>
                <a:path w="5269230" h="2585085">
                  <a:moveTo>
                    <a:pt x="3244799" y="19050"/>
                  </a:moveTo>
                  <a:lnTo>
                    <a:pt x="3243300" y="11633"/>
                  </a:lnTo>
                  <a:lnTo>
                    <a:pt x="3239211" y="5575"/>
                  </a:lnTo>
                  <a:lnTo>
                    <a:pt x="3233153" y="1485"/>
                  </a:lnTo>
                  <a:lnTo>
                    <a:pt x="3225749" y="0"/>
                  </a:lnTo>
                  <a:lnTo>
                    <a:pt x="3111449" y="0"/>
                  </a:lnTo>
                  <a:lnTo>
                    <a:pt x="3104032" y="1485"/>
                  </a:lnTo>
                  <a:lnTo>
                    <a:pt x="3097974" y="5575"/>
                  </a:lnTo>
                  <a:lnTo>
                    <a:pt x="3093885" y="11633"/>
                  </a:lnTo>
                  <a:lnTo>
                    <a:pt x="3092399" y="19050"/>
                  </a:lnTo>
                  <a:lnTo>
                    <a:pt x="3093885" y="26454"/>
                  </a:lnTo>
                  <a:lnTo>
                    <a:pt x="3097974" y="32512"/>
                  </a:lnTo>
                  <a:lnTo>
                    <a:pt x="3104032" y="36601"/>
                  </a:lnTo>
                  <a:lnTo>
                    <a:pt x="3111449" y="38100"/>
                  </a:lnTo>
                  <a:lnTo>
                    <a:pt x="3225749" y="38100"/>
                  </a:lnTo>
                  <a:lnTo>
                    <a:pt x="3233153" y="36601"/>
                  </a:lnTo>
                  <a:lnTo>
                    <a:pt x="3239211" y="32512"/>
                  </a:lnTo>
                  <a:lnTo>
                    <a:pt x="3243300" y="26454"/>
                  </a:lnTo>
                  <a:lnTo>
                    <a:pt x="3244799" y="19050"/>
                  </a:lnTo>
                  <a:close/>
                </a:path>
                <a:path w="5269230" h="2585085">
                  <a:moveTo>
                    <a:pt x="3428581" y="2565450"/>
                  </a:moveTo>
                  <a:lnTo>
                    <a:pt x="3427082" y="2558034"/>
                  </a:lnTo>
                  <a:lnTo>
                    <a:pt x="3422993" y="2551988"/>
                  </a:lnTo>
                  <a:lnTo>
                    <a:pt x="3416935" y="2547899"/>
                  </a:lnTo>
                  <a:lnTo>
                    <a:pt x="3409531" y="2546400"/>
                  </a:lnTo>
                  <a:lnTo>
                    <a:pt x="3295231" y="2546400"/>
                  </a:lnTo>
                  <a:lnTo>
                    <a:pt x="3287814" y="2547899"/>
                  </a:lnTo>
                  <a:lnTo>
                    <a:pt x="3281756" y="2551988"/>
                  </a:lnTo>
                  <a:lnTo>
                    <a:pt x="3277666" y="2558034"/>
                  </a:lnTo>
                  <a:lnTo>
                    <a:pt x="3276181" y="2565450"/>
                  </a:lnTo>
                  <a:lnTo>
                    <a:pt x="3277666" y="2572867"/>
                  </a:lnTo>
                  <a:lnTo>
                    <a:pt x="3281756" y="2578925"/>
                  </a:lnTo>
                  <a:lnTo>
                    <a:pt x="3287814" y="2583002"/>
                  </a:lnTo>
                  <a:lnTo>
                    <a:pt x="3295231" y="2584500"/>
                  </a:lnTo>
                  <a:lnTo>
                    <a:pt x="3409531" y="2584500"/>
                  </a:lnTo>
                  <a:lnTo>
                    <a:pt x="3416935" y="2583002"/>
                  </a:lnTo>
                  <a:lnTo>
                    <a:pt x="3422993" y="2578925"/>
                  </a:lnTo>
                  <a:lnTo>
                    <a:pt x="3427082" y="2572867"/>
                  </a:lnTo>
                  <a:lnTo>
                    <a:pt x="3428581" y="2565450"/>
                  </a:lnTo>
                  <a:close/>
                </a:path>
                <a:path w="5269230" h="2585085">
                  <a:moveTo>
                    <a:pt x="3511499" y="19050"/>
                  </a:moveTo>
                  <a:lnTo>
                    <a:pt x="3510000" y="11633"/>
                  </a:lnTo>
                  <a:lnTo>
                    <a:pt x="3505911" y="5575"/>
                  </a:lnTo>
                  <a:lnTo>
                    <a:pt x="3499853" y="1485"/>
                  </a:lnTo>
                  <a:lnTo>
                    <a:pt x="3492449" y="0"/>
                  </a:lnTo>
                  <a:lnTo>
                    <a:pt x="3378149" y="0"/>
                  </a:lnTo>
                  <a:lnTo>
                    <a:pt x="3370732" y="1485"/>
                  </a:lnTo>
                  <a:lnTo>
                    <a:pt x="3364674" y="5575"/>
                  </a:lnTo>
                  <a:lnTo>
                    <a:pt x="3360585" y="11633"/>
                  </a:lnTo>
                  <a:lnTo>
                    <a:pt x="3359099" y="19050"/>
                  </a:lnTo>
                  <a:lnTo>
                    <a:pt x="3360585" y="26454"/>
                  </a:lnTo>
                  <a:lnTo>
                    <a:pt x="3364674" y="32512"/>
                  </a:lnTo>
                  <a:lnTo>
                    <a:pt x="3370732" y="36601"/>
                  </a:lnTo>
                  <a:lnTo>
                    <a:pt x="3378149" y="38100"/>
                  </a:lnTo>
                  <a:lnTo>
                    <a:pt x="3492449" y="38100"/>
                  </a:lnTo>
                  <a:lnTo>
                    <a:pt x="3499853" y="36601"/>
                  </a:lnTo>
                  <a:lnTo>
                    <a:pt x="3505911" y="32512"/>
                  </a:lnTo>
                  <a:lnTo>
                    <a:pt x="3510000" y="26454"/>
                  </a:lnTo>
                  <a:lnTo>
                    <a:pt x="3511499" y="19050"/>
                  </a:lnTo>
                  <a:close/>
                </a:path>
                <a:path w="5269230" h="2585085">
                  <a:moveTo>
                    <a:pt x="3695281" y="2565450"/>
                  </a:moveTo>
                  <a:lnTo>
                    <a:pt x="3693782" y="2558034"/>
                  </a:lnTo>
                  <a:lnTo>
                    <a:pt x="3689693" y="2551988"/>
                  </a:lnTo>
                  <a:lnTo>
                    <a:pt x="3683635" y="2547899"/>
                  </a:lnTo>
                  <a:lnTo>
                    <a:pt x="3676231" y="2546400"/>
                  </a:lnTo>
                  <a:lnTo>
                    <a:pt x="3561931" y="2546400"/>
                  </a:lnTo>
                  <a:lnTo>
                    <a:pt x="3554514" y="2547899"/>
                  </a:lnTo>
                  <a:lnTo>
                    <a:pt x="3548456" y="2551988"/>
                  </a:lnTo>
                  <a:lnTo>
                    <a:pt x="3544366" y="2558034"/>
                  </a:lnTo>
                  <a:lnTo>
                    <a:pt x="3542881" y="2565450"/>
                  </a:lnTo>
                  <a:lnTo>
                    <a:pt x="3544366" y="2572867"/>
                  </a:lnTo>
                  <a:lnTo>
                    <a:pt x="3548456" y="2578925"/>
                  </a:lnTo>
                  <a:lnTo>
                    <a:pt x="3554514" y="2583002"/>
                  </a:lnTo>
                  <a:lnTo>
                    <a:pt x="3561931" y="2584500"/>
                  </a:lnTo>
                  <a:lnTo>
                    <a:pt x="3676231" y="2584500"/>
                  </a:lnTo>
                  <a:lnTo>
                    <a:pt x="3683635" y="2583002"/>
                  </a:lnTo>
                  <a:lnTo>
                    <a:pt x="3689693" y="2578925"/>
                  </a:lnTo>
                  <a:lnTo>
                    <a:pt x="3693782" y="2572867"/>
                  </a:lnTo>
                  <a:lnTo>
                    <a:pt x="3695281" y="2565450"/>
                  </a:lnTo>
                  <a:close/>
                </a:path>
                <a:path w="5269230" h="2585085">
                  <a:moveTo>
                    <a:pt x="3778199" y="19050"/>
                  </a:moveTo>
                  <a:lnTo>
                    <a:pt x="3776700" y="11633"/>
                  </a:lnTo>
                  <a:lnTo>
                    <a:pt x="3772611" y="5575"/>
                  </a:lnTo>
                  <a:lnTo>
                    <a:pt x="3766553" y="1485"/>
                  </a:lnTo>
                  <a:lnTo>
                    <a:pt x="3759149" y="0"/>
                  </a:lnTo>
                  <a:lnTo>
                    <a:pt x="3644849" y="0"/>
                  </a:lnTo>
                  <a:lnTo>
                    <a:pt x="3637432" y="1485"/>
                  </a:lnTo>
                  <a:lnTo>
                    <a:pt x="3631374" y="5575"/>
                  </a:lnTo>
                  <a:lnTo>
                    <a:pt x="3627285" y="11633"/>
                  </a:lnTo>
                  <a:lnTo>
                    <a:pt x="3625799" y="19050"/>
                  </a:lnTo>
                  <a:lnTo>
                    <a:pt x="3627285" y="26454"/>
                  </a:lnTo>
                  <a:lnTo>
                    <a:pt x="3631374" y="32512"/>
                  </a:lnTo>
                  <a:lnTo>
                    <a:pt x="3637432" y="36601"/>
                  </a:lnTo>
                  <a:lnTo>
                    <a:pt x="3644849" y="38100"/>
                  </a:lnTo>
                  <a:lnTo>
                    <a:pt x="3759149" y="38100"/>
                  </a:lnTo>
                  <a:lnTo>
                    <a:pt x="3766553" y="36601"/>
                  </a:lnTo>
                  <a:lnTo>
                    <a:pt x="3772611" y="32512"/>
                  </a:lnTo>
                  <a:lnTo>
                    <a:pt x="3776700" y="26454"/>
                  </a:lnTo>
                  <a:lnTo>
                    <a:pt x="3778199" y="19050"/>
                  </a:lnTo>
                  <a:close/>
                </a:path>
                <a:path w="5269230" h="2585085">
                  <a:moveTo>
                    <a:pt x="3961981" y="2565450"/>
                  </a:moveTo>
                  <a:lnTo>
                    <a:pt x="3960482" y="2558034"/>
                  </a:lnTo>
                  <a:lnTo>
                    <a:pt x="3956393" y="2551988"/>
                  </a:lnTo>
                  <a:lnTo>
                    <a:pt x="3950335" y="2547899"/>
                  </a:lnTo>
                  <a:lnTo>
                    <a:pt x="3942931" y="2546400"/>
                  </a:lnTo>
                  <a:lnTo>
                    <a:pt x="3828631" y="2546400"/>
                  </a:lnTo>
                  <a:lnTo>
                    <a:pt x="3821214" y="2547899"/>
                  </a:lnTo>
                  <a:lnTo>
                    <a:pt x="3815156" y="2551988"/>
                  </a:lnTo>
                  <a:lnTo>
                    <a:pt x="3811066" y="2558034"/>
                  </a:lnTo>
                  <a:lnTo>
                    <a:pt x="3809581" y="2565450"/>
                  </a:lnTo>
                  <a:lnTo>
                    <a:pt x="3811066" y="2572867"/>
                  </a:lnTo>
                  <a:lnTo>
                    <a:pt x="3815156" y="2578925"/>
                  </a:lnTo>
                  <a:lnTo>
                    <a:pt x="3821214" y="2583002"/>
                  </a:lnTo>
                  <a:lnTo>
                    <a:pt x="3828631" y="2584500"/>
                  </a:lnTo>
                  <a:lnTo>
                    <a:pt x="3942931" y="2584500"/>
                  </a:lnTo>
                  <a:lnTo>
                    <a:pt x="3950335" y="2583002"/>
                  </a:lnTo>
                  <a:lnTo>
                    <a:pt x="3956393" y="2578925"/>
                  </a:lnTo>
                  <a:lnTo>
                    <a:pt x="3960482" y="2572867"/>
                  </a:lnTo>
                  <a:lnTo>
                    <a:pt x="3961981" y="2565450"/>
                  </a:lnTo>
                  <a:close/>
                </a:path>
                <a:path w="5269230" h="2585085">
                  <a:moveTo>
                    <a:pt x="4044899" y="19050"/>
                  </a:moveTo>
                  <a:lnTo>
                    <a:pt x="4043400" y="11633"/>
                  </a:lnTo>
                  <a:lnTo>
                    <a:pt x="4039311" y="5575"/>
                  </a:lnTo>
                  <a:lnTo>
                    <a:pt x="4033253" y="1485"/>
                  </a:lnTo>
                  <a:lnTo>
                    <a:pt x="4025849" y="0"/>
                  </a:lnTo>
                  <a:lnTo>
                    <a:pt x="3911549" y="0"/>
                  </a:lnTo>
                  <a:lnTo>
                    <a:pt x="3904132" y="1485"/>
                  </a:lnTo>
                  <a:lnTo>
                    <a:pt x="3898074" y="5575"/>
                  </a:lnTo>
                  <a:lnTo>
                    <a:pt x="3893985" y="11633"/>
                  </a:lnTo>
                  <a:lnTo>
                    <a:pt x="3892499" y="19050"/>
                  </a:lnTo>
                  <a:lnTo>
                    <a:pt x="3893985" y="26454"/>
                  </a:lnTo>
                  <a:lnTo>
                    <a:pt x="3898074" y="32512"/>
                  </a:lnTo>
                  <a:lnTo>
                    <a:pt x="3904132" y="36601"/>
                  </a:lnTo>
                  <a:lnTo>
                    <a:pt x="3911549" y="38100"/>
                  </a:lnTo>
                  <a:lnTo>
                    <a:pt x="4025849" y="38100"/>
                  </a:lnTo>
                  <a:lnTo>
                    <a:pt x="4033253" y="36601"/>
                  </a:lnTo>
                  <a:lnTo>
                    <a:pt x="4039311" y="32512"/>
                  </a:lnTo>
                  <a:lnTo>
                    <a:pt x="4043400" y="26454"/>
                  </a:lnTo>
                  <a:lnTo>
                    <a:pt x="4044899" y="19050"/>
                  </a:lnTo>
                  <a:close/>
                </a:path>
                <a:path w="5269230" h="2585085">
                  <a:moveTo>
                    <a:pt x="4139933" y="2476716"/>
                  </a:moveTo>
                  <a:lnTo>
                    <a:pt x="4138434" y="2469299"/>
                  </a:lnTo>
                  <a:lnTo>
                    <a:pt x="4134345" y="2463241"/>
                  </a:lnTo>
                  <a:lnTo>
                    <a:pt x="4128300" y="2459151"/>
                  </a:lnTo>
                  <a:lnTo>
                    <a:pt x="4120883" y="2457666"/>
                  </a:lnTo>
                  <a:lnTo>
                    <a:pt x="4113466" y="2459151"/>
                  </a:lnTo>
                  <a:lnTo>
                    <a:pt x="4107408" y="2463241"/>
                  </a:lnTo>
                  <a:lnTo>
                    <a:pt x="4103332" y="2469299"/>
                  </a:lnTo>
                  <a:lnTo>
                    <a:pt x="4101833" y="2476716"/>
                  </a:lnTo>
                  <a:lnTo>
                    <a:pt x="4101833" y="2546400"/>
                  </a:lnTo>
                  <a:lnTo>
                    <a:pt x="4095331" y="2546400"/>
                  </a:lnTo>
                  <a:lnTo>
                    <a:pt x="4087914" y="2547899"/>
                  </a:lnTo>
                  <a:lnTo>
                    <a:pt x="4081856" y="2551988"/>
                  </a:lnTo>
                  <a:lnTo>
                    <a:pt x="4077766" y="2558034"/>
                  </a:lnTo>
                  <a:lnTo>
                    <a:pt x="4076281" y="2565450"/>
                  </a:lnTo>
                  <a:lnTo>
                    <a:pt x="4077766" y="2572867"/>
                  </a:lnTo>
                  <a:lnTo>
                    <a:pt x="4081856" y="2578925"/>
                  </a:lnTo>
                  <a:lnTo>
                    <a:pt x="4087914" y="2583002"/>
                  </a:lnTo>
                  <a:lnTo>
                    <a:pt x="4095331" y="2584500"/>
                  </a:lnTo>
                  <a:lnTo>
                    <a:pt x="4139933" y="2584500"/>
                  </a:lnTo>
                  <a:lnTo>
                    <a:pt x="4139933" y="2565450"/>
                  </a:lnTo>
                  <a:lnTo>
                    <a:pt x="4139933" y="2546400"/>
                  </a:lnTo>
                  <a:lnTo>
                    <a:pt x="4139933" y="2476716"/>
                  </a:lnTo>
                  <a:close/>
                </a:path>
                <a:path w="5269230" h="2585085">
                  <a:moveTo>
                    <a:pt x="4139933" y="2210003"/>
                  </a:moveTo>
                  <a:lnTo>
                    <a:pt x="4138434" y="2202599"/>
                  </a:lnTo>
                  <a:lnTo>
                    <a:pt x="4134345" y="2196541"/>
                  </a:lnTo>
                  <a:lnTo>
                    <a:pt x="4128300" y="2192451"/>
                  </a:lnTo>
                  <a:lnTo>
                    <a:pt x="4120883" y="2190953"/>
                  </a:lnTo>
                  <a:lnTo>
                    <a:pt x="4113466" y="2192451"/>
                  </a:lnTo>
                  <a:lnTo>
                    <a:pt x="4107408" y="2196541"/>
                  </a:lnTo>
                  <a:lnTo>
                    <a:pt x="4103332" y="2202599"/>
                  </a:lnTo>
                  <a:lnTo>
                    <a:pt x="4101833" y="2210003"/>
                  </a:lnTo>
                  <a:lnTo>
                    <a:pt x="4101833" y="2324303"/>
                  </a:lnTo>
                  <a:lnTo>
                    <a:pt x="4103332" y="2331720"/>
                  </a:lnTo>
                  <a:lnTo>
                    <a:pt x="4107408" y="2337778"/>
                  </a:lnTo>
                  <a:lnTo>
                    <a:pt x="4113466" y="2341867"/>
                  </a:lnTo>
                  <a:lnTo>
                    <a:pt x="4120883" y="2343353"/>
                  </a:lnTo>
                  <a:lnTo>
                    <a:pt x="4128300" y="2341867"/>
                  </a:lnTo>
                  <a:lnTo>
                    <a:pt x="4134345" y="2337778"/>
                  </a:lnTo>
                  <a:lnTo>
                    <a:pt x="4138434" y="2331720"/>
                  </a:lnTo>
                  <a:lnTo>
                    <a:pt x="4139933" y="2324303"/>
                  </a:lnTo>
                  <a:lnTo>
                    <a:pt x="4139933" y="2210003"/>
                  </a:lnTo>
                  <a:close/>
                </a:path>
                <a:path w="5269230" h="2585085">
                  <a:moveTo>
                    <a:pt x="4139933" y="1943303"/>
                  </a:moveTo>
                  <a:lnTo>
                    <a:pt x="4138434" y="1935899"/>
                  </a:lnTo>
                  <a:lnTo>
                    <a:pt x="4134345" y="1929841"/>
                  </a:lnTo>
                  <a:lnTo>
                    <a:pt x="4128300" y="1925751"/>
                  </a:lnTo>
                  <a:lnTo>
                    <a:pt x="4120883" y="1924253"/>
                  </a:lnTo>
                  <a:lnTo>
                    <a:pt x="4113466" y="1925751"/>
                  </a:lnTo>
                  <a:lnTo>
                    <a:pt x="4107408" y="1929841"/>
                  </a:lnTo>
                  <a:lnTo>
                    <a:pt x="4103332" y="1935899"/>
                  </a:lnTo>
                  <a:lnTo>
                    <a:pt x="4101833" y="1943303"/>
                  </a:lnTo>
                  <a:lnTo>
                    <a:pt x="4101833" y="2057603"/>
                  </a:lnTo>
                  <a:lnTo>
                    <a:pt x="4103332" y="2065020"/>
                  </a:lnTo>
                  <a:lnTo>
                    <a:pt x="4107408" y="2071077"/>
                  </a:lnTo>
                  <a:lnTo>
                    <a:pt x="4113466" y="2075167"/>
                  </a:lnTo>
                  <a:lnTo>
                    <a:pt x="4120883" y="2076653"/>
                  </a:lnTo>
                  <a:lnTo>
                    <a:pt x="4128300" y="2075167"/>
                  </a:lnTo>
                  <a:lnTo>
                    <a:pt x="4134345" y="2071077"/>
                  </a:lnTo>
                  <a:lnTo>
                    <a:pt x="4138434" y="2065020"/>
                  </a:lnTo>
                  <a:lnTo>
                    <a:pt x="4139933" y="2057603"/>
                  </a:lnTo>
                  <a:lnTo>
                    <a:pt x="4139933" y="1943303"/>
                  </a:lnTo>
                  <a:close/>
                </a:path>
                <a:path w="5269230" h="2585085">
                  <a:moveTo>
                    <a:pt x="4139933" y="1676603"/>
                  </a:moveTo>
                  <a:lnTo>
                    <a:pt x="4138434" y="1669199"/>
                  </a:lnTo>
                  <a:lnTo>
                    <a:pt x="4134345" y="1663141"/>
                  </a:lnTo>
                  <a:lnTo>
                    <a:pt x="4128300" y="1659051"/>
                  </a:lnTo>
                  <a:lnTo>
                    <a:pt x="4120883" y="1657553"/>
                  </a:lnTo>
                  <a:lnTo>
                    <a:pt x="4113466" y="1659051"/>
                  </a:lnTo>
                  <a:lnTo>
                    <a:pt x="4107408" y="1663141"/>
                  </a:lnTo>
                  <a:lnTo>
                    <a:pt x="4103332" y="1669199"/>
                  </a:lnTo>
                  <a:lnTo>
                    <a:pt x="4101833" y="1676603"/>
                  </a:lnTo>
                  <a:lnTo>
                    <a:pt x="4101833" y="1790903"/>
                  </a:lnTo>
                  <a:lnTo>
                    <a:pt x="4103332" y="1798320"/>
                  </a:lnTo>
                  <a:lnTo>
                    <a:pt x="4107408" y="1804377"/>
                  </a:lnTo>
                  <a:lnTo>
                    <a:pt x="4113466" y="1808467"/>
                  </a:lnTo>
                  <a:lnTo>
                    <a:pt x="4120883" y="1809953"/>
                  </a:lnTo>
                  <a:lnTo>
                    <a:pt x="4128300" y="1808467"/>
                  </a:lnTo>
                  <a:lnTo>
                    <a:pt x="4134345" y="1804377"/>
                  </a:lnTo>
                  <a:lnTo>
                    <a:pt x="4138434" y="1798320"/>
                  </a:lnTo>
                  <a:lnTo>
                    <a:pt x="4139933" y="1790903"/>
                  </a:lnTo>
                  <a:lnTo>
                    <a:pt x="4139933" y="1676603"/>
                  </a:lnTo>
                  <a:close/>
                </a:path>
                <a:path w="5269230" h="2585085">
                  <a:moveTo>
                    <a:pt x="4139933" y="1409903"/>
                  </a:moveTo>
                  <a:lnTo>
                    <a:pt x="4138434" y="1402499"/>
                  </a:lnTo>
                  <a:lnTo>
                    <a:pt x="4134345" y="1396441"/>
                  </a:lnTo>
                  <a:lnTo>
                    <a:pt x="4128300" y="1392351"/>
                  </a:lnTo>
                  <a:lnTo>
                    <a:pt x="4120883" y="1390853"/>
                  </a:lnTo>
                  <a:lnTo>
                    <a:pt x="4113466" y="1392351"/>
                  </a:lnTo>
                  <a:lnTo>
                    <a:pt x="4107408" y="1396441"/>
                  </a:lnTo>
                  <a:lnTo>
                    <a:pt x="4103332" y="1402499"/>
                  </a:lnTo>
                  <a:lnTo>
                    <a:pt x="4101833" y="1409903"/>
                  </a:lnTo>
                  <a:lnTo>
                    <a:pt x="4101833" y="1524203"/>
                  </a:lnTo>
                  <a:lnTo>
                    <a:pt x="4103332" y="1531620"/>
                  </a:lnTo>
                  <a:lnTo>
                    <a:pt x="4107408" y="1537677"/>
                  </a:lnTo>
                  <a:lnTo>
                    <a:pt x="4113466" y="1541767"/>
                  </a:lnTo>
                  <a:lnTo>
                    <a:pt x="4120883" y="1543253"/>
                  </a:lnTo>
                  <a:lnTo>
                    <a:pt x="4128300" y="1541767"/>
                  </a:lnTo>
                  <a:lnTo>
                    <a:pt x="4134345" y="1537677"/>
                  </a:lnTo>
                  <a:lnTo>
                    <a:pt x="4138434" y="1531620"/>
                  </a:lnTo>
                  <a:lnTo>
                    <a:pt x="4139933" y="1524203"/>
                  </a:lnTo>
                  <a:lnTo>
                    <a:pt x="4139933" y="1409903"/>
                  </a:lnTo>
                  <a:close/>
                </a:path>
                <a:path w="5269230" h="2585085">
                  <a:moveTo>
                    <a:pt x="4139933" y="876503"/>
                  </a:moveTo>
                  <a:lnTo>
                    <a:pt x="4138434" y="869099"/>
                  </a:lnTo>
                  <a:lnTo>
                    <a:pt x="4134345" y="863041"/>
                  </a:lnTo>
                  <a:lnTo>
                    <a:pt x="4128300" y="858951"/>
                  </a:lnTo>
                  <a:lnTo>
                    <a:pt x="4120883" y="857453"/>
                  </a:lnTo>
                  <a:lnTo>
                    <a:pt x="4113466" y="858951"/>
                  </a:lnTo>
                  <a:lnTo>
                    <a:pt x="4107408" y="863041"/>
                  </a:lnTo>
                  <a:lnTo>
                    <a:pt x="4103332" y="869099"/>
                  </a:lnTo>
                  <a:lnTo>
                    <a:pt x="4101833" y="876503"/>
                  </a:lnTo>
                  <a:lnTo>
                    <a:pt x="4101833" y="990803"/>
                  </a:lnTo>
                  <a:lnTo>
                    <a:pt x="4103332" y="998220"/>
                  </a:lnTo>
                  <a:lnTo>
                    <a:pt x="4107408" y="1004277"/>
                  </a:lnTo>
                  <a:lnTo>
                    <a:pt x="4113466" y="1008367"/>
                  </a:lnTo>
                  <a:lnTo>
                    <a:pt x="4120883" y="1009853"/>
                  </a:lnTo>
                  <a:lnTo>
                    <a:pt x="4128300" y="1008367"/>
                  </a:lnTo>
                  <a:lnTo>
                    <a:pt x="4134345" y="1004277"/>
                  </a:lnTo>
                  <a:lnTo>
                    <a:pt x="4138434" y="998220"/>
                  </a:lnTo>
                  <a:lnTo>
                    <a:pt x="4139933" y="990803"/>
                  </a:lnTo>
                  <a:lnTo>
                    <a:pt x="4139933" y="876503"/>
                  </a:lnTo>
                  <a:close/>
                </a:path>
                <a:path w="5269230" h="2585085">
                  <a:moveTo>
                    <a:pt x="4139933" y="609803"/>
                  </a:moveTo>
                  <a:lnTo>
                    <a:pt x="4138434" y="602399"/>
                  </a:lnTo>
                  <a:lnTo>
                    <a:pt x="4134345" y="596341"/>
                  </a:lnTo>
                  <a:lnTo>
                    <a:pt x="4128300" y="592251"/>
                  </a:lnTo>
                  <a:lnTo>
                    <a:pt x="4120883" y="590753"/>
                  </a:lnTo>
                  <a:lnTo>
                    <a:pt x="4113466" y="592251"/>
                  </a:lnTo>
                  <a:lnTo>
                    <a:pt x="4107408" y="596341"/>
                  </a:lnTo>
                  <a:lnTo>
                    <a:pt x="4103332" y="602399"/>
                  </a:lnTo>
                  <a:lnTo>
                    <a:pt x="4101833" y="609803"/>
                  </a:lnTo>
                  <a:lnTo>
                    <a:pt x="4101833" y="724103"/>
                  </a:lnTo>
                  <a:lnTo>
                    <a:pt x="4103332" y="731520"/>
                  </a:lnTo>
                  <a:lnTo>
                    <a:pt x="4107408" y="737577"/>
                  </a:lnTo>
                  <a:lnTo>
                    <a:pt x="4113466" y="741667"/>
                  </a:lnTo>
                  <a:lnTo>
                    <a:pt x="4120883" y="743153"/>
                  </a:lnTo>
                  <a:lnTo>
                    <a:pt x="4128300" y="741667"/>
                  </a:lnTo>
                  <a:lnTo>
                    <a:pt x="4134345" y="737577"/>
                  </a:lnTo>
                  <a:lnTo>
                    <a:pt x="4138434" y="731520"/>
                  </a:lnTo>
                  <a:lnTo>
                    <a:pt x="4139933" y="724103"/>
                  </a:lnTo>
                  <a:lnTo>
                    <a:pt x="4139933" y="609803"/>
                  </a:lnTo>
                  <a:close/>
                </a:path>
                <a:path w="5269230" h="2585085">
                  <a:moveTo>
                    <a:pt x="4139933" y="343103"/>
                  </a:moveTo>
                  <a:lnTo>
                    <a:pt x="4138434" y="335699"/>
                  </a:lnTo>
                  <a:lnTo>
                    <a:pt x="4134345" y="329641"/>
                  </a:lnTo>
                  <a:lnTo>
                    <a:pt x="4128300" y="325551"/>
                  </a:lnTo>
                  <a:lnTo>
                    <a:pt x="4120883" y="324053"/>
                  </a:lnTo>
                  <a:lnTo>
                    <a:pt x="4113466" y="325551"/>
                  </a:lnTo>
                  <a:lnTo>
                    <a:pt x="4107408" y="329641"/>
                  </a:lnTo>
                  <a:lnTo>
                    <a:pt x="4103332" y="335699"/>
                  </a:lnTo>
                  <a:lnTo>
                    <a:pt x="4101833" y="343103"/>
                  </a:lnTo>
                  <a:lnTo>
                    <a:pt x="4101833" y="457403"/>
                  </a:lnTo>
                  <a:lnTo>
                    <a:pt x="4103332" y="464820"/>
                  </a:lnTo>
                  <a:lnTo>
                    <a:pt x="4107408" y="470877"/>
                  </a:lnTo>
                  <a:lnTo>
                    <a:pt x="4113466" y="474967"/>
                  </a:lnTo>
                  <a:lnTo>
                    <a:pt x="4120883" y="476453"/>
                  </a:lnTo>
                  <a:lnTo>
                    <a:pt x="4128300" y="474967"/>
                  </a:lnTo>
                  <a:lnTo>
                    <a:pt x="4134345" y="470877"/>
                  </a:lnTo>
                  <a:lnTo>
                    <a:pt x="4138434" y="464820"/>
                  </a:lnTo>
                  <a:lnTo>
                    <a:pt x="4139933" y="457403"/>
                  </a:lnTo>
                  <a:lnTo>
                    <a:pt x="4139933" y="343103"/>
                  </a:lnTo>
                  <a:close/>
                </a:path>
                <a:path w="5269230" h="2585085">
                  <a:moveTo>
                    <a:pt x="4139933" y="76403"/>
                  </a:moveTo>
                  <a:lnTo>
                    <a:pt x="4138434" y="68999"/>
                  </a:lnTo>
                  <a:lnTo>
                    <a:pt x="4134345" y="62941"/>
                  </a:lnTo>
                  <a:lnTo>
                    <a:pt x="4128300" y="58851"/>
                  </a:lnTo>
                  <a:lnTo>
                    <a:pt x="4120883" y="57353"/>
                  </a:lnTo>
                  <a:lnTo>
                    <a:pt x="4113466" y="58851"/>
                  </a:lnTo>
                  <a:lnTo>
                    <a:pt x="4107408" y="62941"/>
                  </a:lnTo>
                  <a:lnTo>
                    <a:pt x="4103332" y="68999"/>
                  </a:lnTo>
                  <a:lnTo>
                    <a:pt x="4101833" y="76403"/>
                  </a:lnTo>
                  <a:lnTo>
                    <a:pt x="4101833" y="190703"/>
                  </a:lnTo>
                  <a:lnTo>
                    <a:pt x="4103332" y="198120"/>
                  </a:lnTo>
                  <a:lnTo>
                    <a:pt x="4107408" y="204177"/>
                  </a:lnTo>
                  <a:lnTo>
                    <a:pt x="4113466" y="208267"/>
                  </a:lnTo>
                  <a:lnTo>
                    <a:pt x="4120883" y="209753"/>
                  </a:lnTo>
                  <a:lnTo>
                    <a:pt x="4128300" y="208267"/>
                  </a:lnTo>
                  <a:lnTo>
                    <a:pt x="4134345" y="204177"/>
                  </a:lnTo>
                  <a:lnTo>
                    <a:pt x="4138434" y="198120"/>
                  </a:lnTo>
                  <a:lnTo>
                    <a:pt x="4139933" y="190703"/>
                  </a:lnTo>
                  <a:lnTo>
                    <a:pt x="4139933" y="76403"/>
                  </a:lnTo>
                  <a:close/>
                </a:path>
                <a:path w="5269230" h="2585085">
                  <a:moveTo>
                    <a:pt x="4241876" y="1239342"/>
                  </a:moveTo>
                  <a:lnTo>
                    <a:pt x="4239869" y="1232052"/>
                  </a:lnTo>
                  <a:lnTo>
                    <a:pt x="4235183" y="1226108"/>
                  </a:lnTo>
                  <a:lnTo>
                    <a:pt x="4228808" y="1222552"/>
                  </a:lnTo>
                  <a:lnTo>
                    <a:pt x="4221556" y="1221638"/>
                  </a:lnTo>
                  <a:lnTo>
                    <a:pt x="4214266" y="1223657"/>
                  </a:lnTo>
                  <a:lnTo>
                    <a:pt x="4139082" y="1261694"/>
                  </a:lnTo>
                  <a:lnTo>
                    <a:pt x="4139933" y="1257503"/>
                  </a:lnTo>
                  <a:lnTo>
                    <a:pt x="4139933" y="1143203"/>
                  </a:lnTo>
                  <a:lnTo>
                    <a:pt x="4138434" y="1135799"/>
                  </a:lnTo>
                  <a:lnTo>
                    <a:pt x="4134345" y="1129741"/>
                  </a:lnTo>
                  <a:lnTo>
                    <a:pt x="4128300" y="1125651"/>
                  </a:lnTo>
                  <a:lnTo>
                    <a:pt x="4120883" y="1124153"/>
                  </a:lnTo>
                  <a:lnTo>
                    <a:pt x="4113466" y="1125651"/>
                  </a:lnTo>
                  <a:lnTo>
                    <a:pt x="4107408" y="1129741"/>
                  </a:lnTo>
                  <a:lnTo>
                    <a:pt x="4103332" y="1135799"/>
                  </a:lnTo>
                  <a:lnTo>
                    <a:pt x="4101833" y="1143203"/>
                  </a:lnTo>
                  <a:lnTo>
                    <a:pt x="4101833" y="1257503"/>
                  </a:lnTo>
                  <a:lnTo>
                    <a:pt x="4103332" y="1264920"/>
                  </a:lnTo>
                  <a:lnTo>
                    <a:pt x="4107408" y="1270977"/>
                  </a:lnTo>
                  <a:lnTo>
                    <a:pt x="4113111" y="1274838"/>
                  </a:lnTo>
                  <a:lnTo>
                    <a:pt x="4112285" y="1275245"/>
                  </a:lnTo>
                  <a:lnTo>
                    <a:pt x="4106341" y="1279931"/>
                  </a:lnTo>
                  <a:lnTo>
                    <a:pt x="4102773" y="1286306"/>
                  </a:lnTo>
                  <a:lnTo>
                    <a:pt x="4101871" y="1293558"/>
                  </a:lnTo>
                  <a:lnTo>
                    <a:pt x="4103878" y="1300848"/>
                  </a:lnTo>
                  <a:lnTo>
                    <a:pt x="4108564" y="1306791"/>
                  </a:lnTo>
                  <a:lnTo>
                    <a:pt x="4114939" y="1310347"/>
                  </a:lnTo>
                  <a:lnTo>
                    <a:pt x="4122191" y="1311262"/>
                  </a:lnTo>
                  <a:lnTo>
                    <a:pt x="4129481" y="1309243"/>
                  </a:lnTo>
                  <a:lnTo>
                    <a:pt x="4231475" y="1257642"/>
                  </a:lnTo>
                  <a:lnTo>
                    <a:pt x="4237406" y="1252969"/>
                  </a:lnTo>
                  <a:lnTo>
                    <a:pt x="4240974" y="1246593"/>
                  </a:lnTo>
                  <a:lnTo>
                    <a:pt x="4241876" y="1239342"/>
                  </a:lnTo>
                  <a:close/>
                </a:path>
                <a:path w="5269230" h="2585085">
                  <a:moveTo>
                    <a:pt x="4479861" y="1118946"/>
                  </a:moveTo>
                  <a:lnTo>
                    <a:pt x="4477842" y="1111656"/>
                  </a:lnTo>
                  <a:lnTo>
                    <a:pt x="4473156" y="1105712"/>
                  </a:lnTo>
                  <a:lnTo>
                    <a:pt x="4466780" y="1102156"/>
                  </a:lnTo>
                  <a:lnTo>
                    <a:pt x="4459541" y="1101242"/>
                  </a:lnTo>
                  <a:lnTo>
                    <a:pt x="4452251" y="1103249"/>
                  </a:lnTo>
                  <a:lnTo>
                    <a:pt x="4350258" y="1154849"/>
                  </a:lnTo>
                  <a:lnTo>
                    <a:pt x="4344314" y="1159535"/>
                  </a:lnTo>
                  <a:lnTo>
                    <a:pt x="4340758" y="1165910"/>
                  </a:lnTo>
                  <a:lnTo>
                    <a:pt x="4339844" y="1173162"/>
                  </a:lnTo>
                  <a:lnTo>
                    <a:pt x="4341863" y="1180452"/>
                  </a:lnTo>
                  <a:lnTo>
                    <a:pt x="4346537" y="1186395"/>
                  </a:lnTo>
                  <a:lnTo>
                    <a:pt x="4352912" y="1189951"/>
                  </a:lnTo>
                  <a:lnTo>
                    <a:pt x="4360164" y="1190866"/>
                  </a:lnTo>
                  <a:lnTo>
                    <a:pt x="4367454" y="1188847"/>
                  </a:lnTo>
                  <a:lnTo>
                    <a:pt x="4469447" y="1137246"/>
                  </a:lnTo>
                  <a:lnTo>
                    <a:pt x="4475391" y="1132573"/>
                  </a:lnTo>
                  <a:lnTo>
                    <a:pt x="4478947" y="1126197"/>
                  </a:lnTo>
                  <a:lnTo>
                    <a:pt x="4479861" y="1118946"/>
                  </a:lnTo>
                  <a:close/>
                </a:path>
                <a:path w="5269230" h="2585085">
                  <a:moveTo>
                    <a:pt x="4717834" y="998550"/>
                  </a:moveTo>
                  <a:lnTo>
                    <a:pt x="4715827" y="991260"/>
                  </a:lnTo>
                  <a:lnTo>
                    <a:pt x="4711141" y="985316"/>
                  </a:lnTo>
                  <a:lnTo>
                    <a:pt x="4704766" y="981760"/>
                  </a:lnTo>
                  <a:lnTo>
                    <a:pt x="4697514" y="980846"/>
                  </a:lnTo>
                  <a:lnTo>
                    <a:pt x="4690224" y="982853"/>
                  </a:lnTo>
                  <a:lnTo>
                    <a:pt x="4588230" y="1034453"/>
                  </a:lnTo>
                  <a:lnTo>
                    <a:pt x="4582299" y="1039139"/>
                  </a:lnTo>
                  <a:lnTo>
                    <a:pt x="4578731" y="1045514"/>
                  </a:lnTo>
                  <a:lnTo>
                    <a:pt x="4577829" y="1052766"/>
                  </a:lnTo>
                  <a:lnTo>
                    <a:pt x="4579836" y="1060056"/>
                  </a:lnTo>
                  <a:lnTo>
                    <a:pt x="4584522" y="1065999"/>
                  </a:lnTo>
                  <a:lnTo>
                    <a:pt x="4590897" y="1069555"/>
                  </a:lnTo>
                  <a:lnTo>
                    <a:pt x="4598136" y="1070470"/>
                  </a:lnTo>
                  <a:lnTo>
                    <a:pt x="4605439" y="1068451"/>
                  </a:lnTo>
                  <a:lnTo>
                    <a:pt x="4707420" y="1016850"/>
                  </a:lnTo>
                  <a:lnTo>
                    <a:pt x="4713363" y="1012177"/>
                  </a:lnTo>
                  <a:lnTo>
                    <a:pt x="4716919" y="1005789"/>
                  </a:lnTo>
                  <a:lnTo>
                    <a:pt x="4717834" y="998550"/>
                  </a:lnTo>
                  <a:close/>
                </a:path>
                <a:path w="5269230" h="2585085">
                  <a:moveTo>
                    <a:pt x="4955806" y="878154"/>
                  </a:moveTo>
                  <a:lnTo>
                    <a:pt x="4953800" y="870851"/>
                  </a:lnTo>
                  <a:lnTo>
                    <a:pt x="4949114" y="864920"/>
                  </a:lnTo>
                  <a:lnTo>
                    <a:pt x="4942738" y="861352"/>
                  </a:lnTo>
                  <a:lnTo>
                    <a:pt x="4935499" y="860450"/>
                  </a:lnTo>
                  <a:lnTo>
                    <a:pt x="4928197" y="862457"/>
                  </a:lnTo>
                  <a:lnTo>
                    <a:pt x="4826216" y="914057"/>
                  </a:lnTo>
                  <a:lnTo>
                    <a:pt x="4820272" y="918743"/>
                  </a:lnTo>
                  <a:lnTo>
                    <a:pt x="4816716" y="925118"/>
                  </a:lnTo>
                  <a:lnTo>
                    <a:pt x="4815802" y="932370"/>
                  </a:lnTo>
                  <a:lnTo>
                    <a:pt x="4817808" y="939660"/>
                  </a:lnTo>
                  <a:lnTo>
                    <a:pt x="4822495" y="945591"/>
                  </a:lnTo>
                  <a:lnTo>
                    <a:pt x="4828870" y="949159"/>
                  </a:lnTo>
                  <a:lnTo>
                    <a:pt x="4836122" y="950061"/>
                  </a:lnTo>
                  <a:lnTo>
                    <a:pt x="4843411" y="948055"/>
                  </a:lnTo>
                  <a:lnTo>
                    <a:pt x="4945405" y="896454"/>
                  </a:lnTo>
                  <a:lnTo>
                    <a:pt x="4951336" y="891768"/>
                  </a:lnTo>
                  <a:lnTo>
                    <a:pt x="4954905" y="885393"/>
                  </a:lnTo>
                  <a:lnTo>
                    <a:pt x="4955806" y="878154"/>
                  </a:lnTo>
                  <a:close/>
                </a:path>
                <a:path w="5269230" h="2585085">
                  <a:moveTo>
                    <a:pt x="5268658" y="711568"/>
                  </a:moveTo>
                  <a:lnTo>
                    <a:pt x="5123675" y="678167"/>
                  </a:lnTo>
                  <a:lnTo>
                    <a:pt x="5158079" y="746163"/>
                  </a:lnTo>
                  <a:lnTo>
                    <a:pt x="5064188" y="793661"/>
                  </a:lnTo>
                  <a:lnTo>
                    <a:pt x="5058245" y="798347"/>
                  </a:lnTo>
                  <a:lnTo>
                    <a:pt x="5054689" y="804722"/>
                  </a:lnTo>
                  <a:lnTo>
                    <a:pt x="5053774" y="811961"/>
                  </a:lnTo>
                  <a:lnTo>
                    <a:pt x="5055794" y="819264"/>
                  </a:lnTo>
                  <a:lnTo>
                    <a:pt x="5060480" y="825195"/>
                  </a:lnTo>
                  <a:lnTo>
                    <a:pt x="5066855" y="828763"/>
                  </a:lnTo>
                  <a:lnTo>
                    <a:pt x="5074094" y="829665"/>
                  </a:lnTo>
                  <a:lnTo>
                    <a:pt x="5081384" y="827659"/>
                  </a:lnTo>
                  <a:lnTo>
                    <a:pt x="5175275" y="780161"/>
                  </a:lnTo>
                  <a:lnTo>
                    <a:pt x="5209679" y="848156"/>
                  </a:lnTo>
                  <a:lnTo>
                    <a:pt x="5256365" y="740054"/>
                  </a:lnTo>
                  <a:lnTo>
                    <a:pt x="5268658" y="7115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33910" y="2966973"/>
              <a:ext cx="5904865" cy="2341245"/>
            </a:xfrm>
            <a:custGeom>
              <a:avLst/>
              <a:gdLst/>
              <a:ahLst/>
              <a:cxnLst/>
              <a:rect l="l" t="t" r="r" b="b"/>
              <a:pathLst>
                <a:path w="5904865" h="2341245">
                  <a:moveTo>
                    <a:pt x="139801" y="974191"/>
                  </a:moveTo>
                  <a:lnTo>
                    <a:pt x="138303" y="966774"/>
                  </a:lnTo>
                  <a:lnTo>
                    <a:pt x="134213" y="960729"/>
                  </a:lnTo>
                  <a:lnTo>
                    <a:pt x="128168" y="956640"/>
                  </a:lnTo>
                  <a:lnTo>
                    <a:pt x="120751" y="955141"/>
                  </a:lnTo>
                  <a:lnTo>
                    <a:pt x="114300" y="955141"/>
                  </a:lnTo>
                  <a:lnTo>
                    <a:pt x="114300" y="878941"/>
                  </a:lnTo>
                  <a:lnTo>
                    <a:pt x="0" y="974191"/>
                  </a:lnTo>
                  <a:lnTo>
                    <a:pt x="114300" y="1069441"/>
                  </a:lnTo>
                  <a:lnTo>
                    <a:pt x="114300" y="993241"/>
                  </a:lnTo>
                  <a:lnTo>
                    <a:pt x="120751" y="993241"/>
                  </a:lnTo>
                  <a:lnTo>
                    <a:pt x="128168" y="991743"/>
                  </a:lnTo>
                  <a:lnTo>
                    <a:pt x="134213" y="987666"/>
                  </a:lnTo>
                  <a:lnTo>
                    <a:pt x="138303" y="981608"/>
                  </a:lnTo>
                  <a:lnTo>
                    <a:pt x="139801" y="974191"/>
                  </a:lnTo>
                  <a:close/>
                </a:path>
                <a:path w="5904865" h="2341245">
                  <a:moveTo>
                    <a:pt x="406501" y="974191"/>
                  </a:moveTo>
                  <a:lnTo>
                    <a:pt x="405003" y="966774"/>
                  </a:lnTo>
                  <a:lnTo>
                    <a:pt x="400913" y="960729"/>
                  </a:lnTo>
                  <a:lnTo>
                    <a:pt x="394868" y="956640"/>
                  </a:lnTo>
                  <a:lnTo>
                    <a:pt x="387451" y="955141"/>
                  </a:lnTo>
                  <a:lnTo>
                    <a:pt x="273151" y="955141"/>
                  </a:lnTo>
                  <a:lnTo>
                    <a:pt x="265734" y="956640"/>
                  </a:lnTo>
                  <a:lnTo>
                    <a:pt x="259676" y="960729"/>
                  </a:lnTo>
                  <a:lnTo>
                    <a:pt x="255600" y="966774"/>
                  </a:lnTo>
                  <a:lnTo>
                    <a:pt x="254101" y="974191"/>
                  </a:lnTo>
                  <a:lnTo>
                    <a:pt x="255600" y="981608"/>
                  </a:lnTo>
                  <a:lnTo>
                    <a:pt x="259676" y="987666"/>
                  </a:lnTo>
                  <a:lnTo>
                    <a:pt x="265734" y="991743"/>
                  </a:lnTo>
                  <a:lnTo>
                    <a:pt x="273151" y="993241"/>
                  </a:lnTo>
                  <a:lnTo>
                    <a:pt x="387451" y="993241"/>
                  </a:lnTo>
                  <a:lnTo>
                    <a:pt x="394868" y="991743"/>
                  </a:lnTo>
                  <a:lnTo>
                    <a:pt x="400913" y="987666"/>
                  </a:lnTo>
                  <a:lnTo>
                    <a:pt x="405003" y="981608"/>
                  </a:lnTo>
                  <a:lnTo>
                    <a:pt x="406501" y="974191"/>
                  </a:lnTo>
                  <a:close/>
                </a:path>
                <a:path w="5904865" h="2341245">
                  <a:moveTo>
                    <a:pt x="673201" y="974191"/>
                  </a:moveTo>
                  <a:lnTo>
                    <a:pt x="671703" y="966774"/>
                  </a:lnTo>
                  <a:lnTo>
                    <a:pt x="667613" y="960729"/>
                  </a:lnTo>
                  <a:lnTo>
                    <a:pt x="661568" y="956640"/>
                  </a:lnTo>
                  <a:lnTo>
                    <a:pt x="654151" y="955141"/>
                  </a:lnTo>
                  <a:lnTo>
                    <a:pt x="539851" y="955141"/>
                  </a:lnTo>
                  <a:lnTo>
                    <a:pt x="532434" y="956640"/>
                  </a:lnTo>
                  <a:lnTo>
                    <a:pt x="526376" y="960729"/>
                  </a:lnTo>
                  <a:lnTo>
                    <a:pt x="522300" y="966774"/>
                  </a:lnTo>
                  <a:lnTo>
                    <a:pt x="520801" y="974191"/>
                  </a:lnTo>
                  <a:lnTo>
                    <a:pt x="522300" y="981608"/>
                  </a:lnTo>
                  <a:lnTo>
                    <a:pt x="526376" y="987666"/>
                  </a:lnTo>
                  <a:lnTo>
                    <a:pt x="532434" y="991743"/>
                  </a:lnTo>
                  <a:lnTo>
                    <a:pt x="539851" y="993241"/>
                  </a:lnTo>
                  <a:lnTo>
                    <a:pt x="654151" y="993241"/>
                  </a:lnTo>
                  <a:lnTo>
                    <a:pt x="661568" y="991743"/>
                  </a:lnTo>
                  <a:lnTo>
                    <a:pt x="667613" y="987666"/>
                  </a:lnTo>
                  <a:lnTo>
                    <a:pt x="671703" y="981608"/>
                  </a:lnTo>
                  <a:lnTo>
                    <a:pt x="673201" y="974191"/>
                  </a:lnTo>
                  <a:close/>
                </a:path>
                <a:path w="5904865" h="2341245">
                  <a:moveTo>
                    <a:pt x="939901" y="974191"/>
                  </a:moveTo>
                  <a:lnTo>
                    <a:pt x="938403" y="966774"/>
                  </a:lnTo>
                  <a:lnTo>
                    <a:pt x="934313" y="960729"/>
                  </a:lnTo>
                  <a:lnTo>
                    <a:pt x="928268" y="956640"/>
                  </a:lnTo>
                  <a:lnTo>
                    <a:pt x="920851" y="955141"/>
                  </a:lnTo>
                  <a:lnTo>
                    <a:pt x="806551" y="955141"/>
                  </a:lnTo>
                  <a:lnTo>
                    <a:pt x="799134" y="956640"/>
                  </a:lnTo>
                  <a:lnTo>
                    <a:pt x="793076" y="960729"/>
                  </a:lnTo>
                  <a:lnTo>
                    <a:pt x="789000" y="966774"/>
                  </a:lnTo>
                  <a:lnTo>
                    <a:pt x="787501" y="974191"/>
                  </a:lnTo>
                  <a:lnTo>
                    <a:pt x="789000" y="981608"/>
                  </a:lnTo>
                  <a:lnTo>
                    <a:pt x="793076" y="987666"/>
                  </a:lnTo>
                  <a:lnTo>
                    <a:pt x="799134" y="991743"/>
                  </a:lnTo>
                  <a:lnTo>
                    <a:pt x="806551" y="993241"/>
                  </a:lnTo>
                  <a:lnTo>
                    <a:pt x="920851" y="993241"/>
                  </a:lnTo>
                  <a:lnTo>
                    <a:pt x="928268" y="991743"/>
                  </a:lnTo>
                  <a:lnTo>
                    <a:pt x="934313" y="987666"/>
                  </a:lnTo>
                  <a:lnTo>
                    <a:pt x="938403" y="981608"/>
                  </a:lnTo>
                  <a:lnTo>
                    <a:pt x="939901" y="974191"/>
                  </a:lnTo>
                  <a:close/>
                </a:path>
                <a:path w="5904865" h="2341245">
                  <a:moveTo>
                    <a:pt x="1206601" y="974191"/>
                  </a:moveTo>
                  <a:lnTo>
                    <a:pt x="1205103" y="966774"/>
                  </a:lnTo>
                  <a:lnTo>
                    <a:pt x="1201013" y="960729"/>
                  </a:lnTo>
                  <a:lnTo>
                    <a:pt x="1194968" y="956640"/>
                  </a:lnTo>
                  <a:lnTo>
                    <a:pt x="1187551" y="955141"/>
                  </a:lnTo>
                  <a:lnTo>
                    <a:pt x="1073251" y="955141"/>
                  </a:lnTo>
                  <a:lnTo>
                    <a:pt x="1065834" y="956640"/>
                  </a:lnTo>
                  <a:lnTo>
                    <a:pt x="1059776" y="960729"/>
                  </a:lnTo>
                  <a:lnTo>
                    <a:pt x="1055700" y="966774"/>
                  </a:lnTo>
                  <a:lnTo>
                    <a:pt x="1054201" y="974191"/>
                  </a:lnTo>
                  <a:lnTo>
                    <a:pt x="1055700" y="981608"/>
                  </a:lnTo>
                  <a:lnTo>
                    <a:pt x="1059776" y="987666"/>
                  </a:lnTo>
                  <a:lnTo>
                    <a:pt x="1065834" y="991743"/>
                  </a:lnTo>
                  <a:lnTo>
                    <a:pt x="1073251" y="993241"/>
                  </a:lnTo>
                  <a:lnTo>
                    <a:pt x="1187551" y="993241"/>
                  </a:lnTo>
                  <a:lnTo>
                    <a:pt x="1194968" y="991743"/>
                  </a:lnTo>
                  <a:lnTo>
                    <a:pt x="1201013" y="987666"/>
                  </a:lnTo>
                  <a:lnTo>
                    <a:pt x="1205103" y="981608"/>
                  </a:lnTo>
                  <a:lnTo>
                    <a:pt x="1206601" y="974191"/>
                  </a:lnTo>
                  <a:close/>
                </a:path>
                <a:path w="5904865" h="2341245">
                  <a:moveTo>
                    <a:pt x="1473301" y="974191"/>
                  </a:moveTo>
                  <a:lnTo>
                    <a:pt x="1471803" y="966774"/>
                  </a:lnTo>
                  <a:lnTo>
                    <a:pt x="1467713" y="960729"/>
                  </a:lnTo>
                  <a:lnTo>
                    <a:pt x="1461668" y="956640"/>
                  </a:lnTo>
                  <a:lnTo>
                    <a:pt x="1454251" y="955141"/>
                  </a:lnTo>
                  <a:lnTo>
                    <a:pt x="1339951" y="955141"/>
                  </a:lnTo>
                  <a:lnTo>
                    <a:pt x="1332534" y="956640"/>
                  </a:lnTo>
                  <a:lnTo>
                    <a:pt x="1326476" y="960729"/>
                  </a:lnTo>
                  <a:lnTo>
                    <a:pt x="1322400" y="966774"/>
                  </a:lnTo>
                  <a:lnTo>
                    <a:pt x="1320901" y="974191"/>
                  </a:lnTo>
                  <a:lnTo>
                    <a:pt x="1322400" y="981608"/>
                  </a:lnTo>
                  <a:lnTo>
                    <a:pt x="1326476" y="987666"/>
                  </a:lnTo>
                  <a:lnTo>
                    <a:pt x="1332534" y="991743"/>
                  </a:lnTo>
                  <a:lnTo>
                    <a:pt x="1339951" y="993241"/>
                  </a:lnTo>
                  <a:lnTo>
                    <a:pt x="1454251" y="993241"/>
                  </a:lnTo>
                  <a:lnTo>
                    <a:pt x="1461668" y="991743"/>
                  </a:lnTo>
                  <a:lnTo>
                    <a:pt x="1467713" y="987666"/>
                  </a:lnTo>
                  <a:lnTo>
                    <a:pt x="1471803" y="981608"/>
                  </a:lnTo>
                  <a:lnTo>
                    <a:pt x="1473301" y="974191"/>
                  </a:lnTo>
                  <a:close/>
                </a:path>
                <a:path w="5904865" h="2341245">
                  <a:moveTo>
                    <a:pt x="1740001" y="974191"/>
                  </a:moveTo>
                  <a:lnTo>
                    <a:pt x="1738503" y="966774"/>
                  </a:lnTo>
                  <a:lnTo>
                    <a:pt x="1734413" y="960729"/>
                  </a:lnTo>
                  <a:lnTo>
                    <a:pt x="1728368" y="956640"/>
                  </a:lnTo>
                  <a:lnTo>
                    <a:pt x="1720951" y="955141"/>
                  </a:lnTo>
                  <a:lnTo>
                    <a:pt x="1606651" y="955141"/>
                  </a:lnTo>
                  <a:lnTo>
                    <a:pt x="1599234" y="956640"/>
                  </a:lnTo>
                  <a:lnTo>
                    <a:pt x="1593176" y="960729"/>
                  </a:lnTo>
                  <a:lnTo>
                    <a:pt x="1589100" y="966774"/>
                  </a:lnTo>
                  <a:lnTo>
                    <a:pt x="1587601" y="974191"/>
                  </a:lnTo>
                  <a:lnTo>
                    <a:pt x="1589100" y="981608"/>
                  </a:lnTo>
                  <a:lnTo>
                    <a:pt x="1593176" y="987666"/>
                  </a:lnTo>
                  <a:lnTo>
                    <a:pt x="1599234" y="991743"/>
                  </a:lnTo>
                  <a:lnTo>
                    <a:pt x="1606651" y="993241"/>
                  </a:lnTo>
                  <a:lnTo>
                    <a:pt x="1720951" y="993241"/>
                  </a:lnTo>
                  <a:lnTo>
                    <a:pt x="1728368" y="991743"/>
                  </a:lnTo>
                  <a:lnTo>
                    <a:pt x="1734413" y="987666"/>
                  </a:lnTo>
                  <a:lnTo>
                    <a:pt x="1738503" y="981608"/>
                  </a:lnTo>
                  <a:lnTo>
                    <a:pt x="1740001" y="974191"/>
                  </a:lnTo>
                  <a:close/>
                </a:path>
                <a:path w="5904865" h="2341245">
                  <a:moveTo>
                    <a:pt x="1973453" y="2169274"/>
                  </a:moveTo>
                  <a:lnTo>
                    <a:pt x="1971954" y="2161857"/>
                  </a:lnTo>
                  <a:lnTo>
                    <a:pt x="1967877" y="2155812"/>
                  </a:lnTo>
                  <a:lnTo>
                    <a:pt x="1961819" y="2151723"/>
                  </a:lnTo>
                  <a:lnTo>
                    <a:pt x="1954403" y="2150224"/>
                  </a:lnTo>
                  <a:lnTo>
                    <a:pt x="1946986" y="2151723"/>
                  </a:lnTo>
                  <a:lnTo>
                    <a:pt x="1940941" y="2155812"/>
                  </a:lnTo>
                  <a:lnTo>
                    <a:pt x="1936851" y="2161857"/>
                  </a:lnTo>
                  <a:lnTo>
                    <a:pt x="1935353" y="2169274"/>
                  </a:lnTo>
                  <a:lnTo>
                    <a:pt x="1935353" y="2283574"/>
                  </a:lnTo>
                  <a:lnTo>
                    <a:pt x="1936851" y="2290991"/>
                  </a:lnTo>
                  <a:lnTo>
                    <a:pt x="1940941" y="2297049"/>
                  </a:lnTo>
                  <a:lnTo>
                    <a:pt x="1946986" y="2301125"/>
                  </a:lnTo>
                  <a:lnTo>
                    <a:pt x="1954403" y="2302624"/>
                  </a:lnTo>
                  <a:lnTo>
                    <a:pt x="1961819" y="2301125"/>
                  </a:lnTo>
                  <a:lnTo>
                    <a:pt x="1967877" y="2297049"/>
                  </a:lnTo>
                  <a:lnTo>
                    <a:pt x="1971954" y="2290991"/>
                  </a:lnTo>
                  <a:lnTo>
                    <a:pt x="1973453" y="2283574"/>
                  </a:lnTo>
                  <a:lnTo>
                    <a:pt x="1973453" y="2169274"/>
                  </a:lnTo>
                  <a:close/>
                </a:path>
                <a:path w="5904865" h="2341245">
                  <a:moveTo>
                    <a:pt x="1973453" y="1902574"/>
                  </a:moveTo>
                  <a:lnTo>
                    <a:pt x="1971954" y="1895157"/>
                  </a:lnTo>
                  <a:lnTo>
                    <a:pt x="1967877" y="1889112"/>
                  </a:lnTo>
                  <a:lnTo>
                    <a:pt x="1961819" y="1885022"/>
                  </a:lnTo>
                  <a:lnTo>
                    <a:pt x="1954403" y="1883524"/>
                  </a:lnTo>
                  <a:lnTo>
                    <a:pt x="1946986" y="1885022"/>
                  </a:lnTo>
                  <a:lnTo>
                    <a:pt x="1940941" y="1889112"/>
                  </a:lnTo>
                  <a:lnTo>
                    <a:pt x="1936851" y="1895157"/>
                  </a:lnTo>
                  <a:lnTo>
                    <a:pt x="1935353" y="1902574"/>
                  </a:lnTo>
                  <a:lnTo>
                    <a:pt x="1935353" y="2016874"/>
                  </a:lnTo>
                  <a:lnTo>
                    <a:pt x="1936851" y="2024291"/>
                  </a:lnTo>
                  <a:lnTo>
                    <a:pt x="1940941" y="2030349"/>
                  </a:lnTo>
                  <a:lnTo>
                    <a:pt x="1946986" y="2034425"/>
                  </a:lnTo>
                  <a:lnTo>
                    <a:pt x="1954403" y="2035924"/>
                  </a:lnTo>
                  <a:lnTo>
                    <a:pt x="1961819" y="2034425"/>
                  </a:lnTo>
                  <a:lnTo>
                    <a:pt x="1967877" y="2030349"/>
                  </a:lnTo>
                  <a:lnTo>
                    <a:pt x="1971954" y="2024291"/>
                  </a:lnTo>
                  <a:lnTo>
                    <a:pt x="1973453" y="2016874"/>
                  </a:lnTo>
                  <a:lnTo>
                    <a:pt x="1973453" y="1902574"/>
                  </a:lnTo>
                  <a:close/>
                </a:path>
                <a:path w="5904865" h="2341245">
                  <a:moveTo>
                    <a:pt x="1973453" y="1635874"/>
                  </a:moveTo>
                  <a:lnTo>
                    <a:pt x="1971954" y="1628457"/>
                  </a:lnTo>
                  <a:lnTo>
                    <a:pt x="1967877" y="1622412"/>
                  </a:lnTo>
                  <a:lnTo>
                    <a:pt x="1961819" y="1618322"/>
                  </a:lnTo>
                  <a:lnTo>
                    <a:pt x="1954403" y="1616824"/>
                  </a:lnTo>
                  <a:lnTo>
                    <a:pt x="1946986" y="1618322"/>
                  </a:lnTo>
                  <a:lnTo>
                    <a:pt x="1940941" y="1622412"/>
                  </a:lnTo>
                  <a:lnTo>
                    <a:pt x="1936851" y="1628457"/>
                  </a:lnTo>
                  <a:lnTo>
                    <a:pt x="1935353" y="1635874"/>
                  </a:lnTo>
                  <a:lnTo>
                    <a:pt x="1935353" y="1750174"/>
                  </a:lnTo>
                  <a:lnTo>
                    <a:pt x="1936851" y="1757591"/>
                  </a:lnTo>
                  <a:lnTo>
                    <a:pt x="1940941" y="1763649"/>
                  </a:lnTo>
                  <a:lnTo>
                    <a:pt x="1946986" y="1767725"/>
                  </a:lnTo>
                  <a:lnTo>
                    <a:pt x="1954403" y="1769224"/>
                  </a:lnTo>
                  <a:lnTo>
                    <a:pt x="1961819" y="1767725"/>
                  </a:lnTo>
                  <a:lnTo>
                    <a:pt x="1967877" y="1763649"/>
                  </a:lnTo>
                  <a:lnTo>
                    <a:pt x="1971954" y="1757591"/>
                  </a:lnTo>
                  <a:lnTo>
                    <a:pt x="1973453" y="1750174"/>
                  </a:lnTo>
                  <a:lnTo>
                    <a:pt x="1973453" y="1635874"/>
                  </a:lnTo>
                  <a:close/>
                </a:path>
                <a:path w="5904865" h="2341245">
                  <a:moveTo>
                    <a:pt x="1973453" y="1369174"/>
                  </a:moveTo>
                  <a:lnTo>
                    <a:pt x="1971954" y="1361757"/>
                  </a:lnTo>
                  <a:lnTo>
                    <a:pt x="1967877" y="1355712"/>
                  </a:lnTo>
                  <a:lnTo>
                    <a:pt x="1961819" y="1351622"/>
                  </a:lnTo>
                  <a:lnTo>
                    <a:pt x="1954403" y="1350124"/>
                  </a:lnTo>
                  <a:lnTo>
                    <a:pt x="1946986" y="1351622"/>
                  </a:lnTo>
                  <a:lnTo>
                    <a:pt x="1940941" y="1355712"/>
                  </a:lnTo>
                  <a:lnTo>
                    <a:pt x="1936851" y="1361757"/>
                  </a:lnTo>
                  <a:lnTo>
                    <a:pt x="1935353" y="1369174"/>
                  </a:lnTo>
                  <a:lnTo>
                    <a:pt x="1935353" y="1483474"/>
                  </a:lnTo>
                  <a:lnTo>
                    <a:pt x="1936851" y="1490891"/>
                  </a:lnTo>
                  <a:lnTo>
                    <a:pt x="1940941" y="1496949"/>
                  </a:lnTo>
                  <a:lnTo>
                    <a:pt x="1946986" y="1501025"/>
                  </a:lnTo>
                  <a:lnTo>
                    <a:pt x="1954403" y="1502524"/>
                  </a:lnTo>
                  <a:lnTo>
                    <a:pt x="1961819" y="1501025"/>
                  </a:lnTo>
                  <a:lnTo>
                    <a:pt x="1967877" y="1496949"/>
                  </a:lnTo>
                  <a:lnTo>
                    <a:pt x="1971954" y="1490891"/>
                  </a:lnTo>
                  <a:lnTo>
                    <a:pt x="1973453" y="1483474"/>
                  </a:lnTo>
                  <a:lnTo>
                    <a:pt x="1973453" y="1369174"/>
                  </a:lnTo>
                  <a:close/>
                </a:path>
                <a:path w="5904865" h="2341245">
                  <a:moveTo>
                    <a:pt x="1973453" y="1102474"/>
                  </a:moveTo>
                  <a:lnTo>
                    <a:pt x="1971954" y="1095057"/>
                  </a:lnTo>
                  <a:lnTo>
                    <a:pt x="1967877" y="1089012"/>
                  </a:lnTo>
                  <a:lnTo>
                    <a:pt x="1961819" y="1084922"/>
                  </a:lnTo>
                  <a:lnTo>
                    <a:pt x="1954403" y="1083424"/>
                  </a:lnTo>
                  <a:lnTo>
                    <a:pt x="1946986" y="1084922"/>
                  </a:lnTo>
                  <a:lnTo>
                    <a:pt x="1940941" y="1089012"/>
                  </a:lnTo>
                  <a:lnTo>
                    <a:pt x="1936851" y="1095057"/>
                  </a:lnTo>
                  <a:lnTo>
                    <a:pt x="1935353" y="1102474"/>
                  </a:lnTo>
                  <a:lnTo>
                    <a:pt x="1935353" y="1216774"/>
                  </a:lnTo>
                  <a:lnTo>
                    <a:pt x="1936851" y="1224191"/>
                  </a:lnTo>
                  <a:lnTo>
                    <a:pt x="1940941" y="1230249"/>
                  </a:lnTo>
                  <a:lnTo>
                    <a:pt x="1946986" y="1234325"/>
                  </a:lnTo>
                  <a:lnTo>
                    <a:pt x="1954403" y="1235824"/>
                  </a:lnTo>
                  <a:lnTo>
                    <a:pt x="1961819" y="1234325"/>
                  </a:lnTo>
                  <a:lnTo>
                    <a:pt x="1967877" y="1230249"/>
                  </a:lnTo>
                  <a:lnTo>
                    <a:pt x="1971954" y="1224191"/>
                  </a:lnTo>
                  <a:lnTo>
                    <a:pt x="1973453" y="1216774"/>
                  </a:lnTo>
                  <a:lnTo>
                    <a:pt x="1973453" y="1102474"/>
                  </a:lnTo>
                  <a:close/>
                </a:path>
                <a:path w="5904865" h="2341245">
                  <a:moveTo>
                    <a:pt x="1973453" y="569074"/>
                  </a:moveTo>
                  <a:lnTo>
                    <a:pt x="1971954" y="561657"/>
                  </a:lnTo>
                  <a:lnTo>
                    <a:pt x="1967877" y="555612"/>
                  </a:lnTo>
                  <a:lnTo>
                    <a:pt x="1961819" y="551522"/>
                  </a:lnTo>
                  <a:lnTo>
                    <a:pt x="1954403" y="550024"/>
                  </a:lnTo>
                  <a:lnTo>
                    <a:pt x="1946986" y="551522"/>
                  </a:lnTo>
                  <a:lnTo>
                    <a:pt x="1940941" y="555612"/>
                  </a:lnTo>
                  <a:lnTo>
                    <a:pt x="1936851" y="561657"/>
                  </a:lnTo>
                  <a:lnTo>
                    <a:pt x="1935353" y="569074"/>
                  </a:lnTo>
                  <a:lnTo>
                    <a:pt x="1935353" y="683374"/>
                  </a:lnTo>
                  <a:lnTo>
                    <a:pt x="1936851" y="690791"/>
                  </a:lnTo>
                  <a:lnTo>
                    <a:pt x="1940941" y="696849"/>
                  </a:lnTo>
                  <a:lnTo>
                    <a:pt x="1946986" y="700925"/>
                  </a:lnTo>
                  <a:lnTo>
                    <a:pt x="1954403" y="702424"/>
                  </a:lnTo>
                  <a:lnTo>
                    <a:pt x="1961819" y="700925"/>
                  </a:lnTo>
                  <a:lnTo>
                    <a:pt x="1967877" y="696849"/>
                  </a:lnTo>
                  <a:lnTo>
                    <a:pt x="1971954" y="690791"/>
                  </a:lnTo>
                  <a:lnTo>
                    <a:pt x="1973453" y="683374"/>
                  </a:lnTo>
                  <a:lnTo>
                    <a:pt x="1973453" y="569074"/>
                  </a:lnTo>
                  <a:close/>
                </a:path>
                <a:path w="5904865" h="2341245">
                  <a:moveTo>
                    <a:pt x="1973453" y="302374"/>
                  </a:moveTo>
                  <a:lnTo>
                    <a:pt x="1971954" y="294957"/>
                  </a:lnTo>
                  <a:lnTo>
                    <a:pt x="1967877" y="288912"/>
                  </a:lnTo>
                  <a:lnTo>
                    <a:pt x="1961819" y="284822"/>
                  </a:lnTo>
                  <a:lnTo>
                    <a:pt x="1954403" y="283324"/>
                  </a:lnTo>
                  <a:lnTo>
                    <a:pt x="1946986" y="284822"/>
                  </a:lnTo>
                  <a:lnTo>
                    <a:pt x="1940941" y="288912"/>
                  </a:lnTo>
                  <a:lnTo>
                    <a:pt x="1936851" y="294957"/>
                  </a:lnTo>
                  <a:lnTo>
                    <a:pt x="1935353" y="302374"/>
                  </a:lnTo>
                  <a:lnTo>
                    <a:pt x="1935353" y="416674"/>
                  </a:lnTo>
                  <a:lnTo>
                    <a:pt x="1936851" y="424091"/>
                  </a:lnTo>
                  <a:lnTo>
                    <a:pt x="1940941" y="430149"/>
                  </a:lnTo>
                  <a:lnTo>
                    <a:pt x="1946986" y="434225"/>
                  </a:lnTo>
                  <a:lnTo>
                    <a:pt x="1954403" y="435724"/>
                  </a:lnTo>
                  <a:lnTo>
                    <a:pt x="1961819" y="434225"/>
                  </a:lnTo>
                  <a:lnTo>
                    <a:pt x="1967877" y="430149"/>
                  </a:lnTo>
                  <a:lnTo>
                    <a:pt x="1971954" y="424091"/>
                  </a:lnTo>
                  <a:lnTo>
                    <a:pt x="1973453" y="416674"/>
                  </a:lnTo>
                  <a:lnTo>
                    <a:pt x="1973453" y="302374"/>
                  </a:lnTo>
                  <a:close/>
                </a:path>
                <a:path w="5904865" h="2341245">
                  <a:moveTo>
                    <a:pt x="1973453" y="35674"/>
                  </a:moveTo>
                  <a:lnTo>
                    <a:pt x="1971954" y="28257"/>
                  </a:lnTo>
                  <a:lnTo>
                    <a:pt x="1967877" y="22212"/>
                  </a:lnTo>
                  <a:lnTo>
                    <a:pt x="1961819" y="18122"/>
                  </a:lnTo>
                  <a:lnTo>
                    <a:pt x="1954403" y="16624"/>
                  </a:lnTo>
                  <a:lnTo>
                    <a:pt x="1946986" y="18122"/>
                  </a:lnTo>
                  <a:lnTo>
                    <a:pt x="1940941" y="22212"/>
                  </a:lnTo>
                  <a:lnTo>
                    <a:pt x="1936851" y="28257"/>
                  </a:lnTo>
                  <a:lnTo>
                    <a:pt x="1935353" y="35674"/>
                  </a:lnTo>
                  <a:lnTo>
                    <a:pt x="1935353" y="149974"/>
                  </a:lnTo>
                  <a:lnTo>
                    <a:pt x="1936851" y="157391"/>
                  </a:lnTo>
                  <a:lnTo>
                    <a:pt x="1940941" y="163449"/>
                  </a:lnTo>
                  <a:lnTo>
                    <a:pt x="1946986" y="167525"/>
                  </a:lnTo>
                  <a:lnTo>
                    <a:pt x="1954403" y="169024"/>
                  </a:lnTo>
                  <a:lnTo>
                    <a:pt x="1961819" y="167525"/>
                  </a:lnTo>
                  <a:lnTo>
                    <a:pt x="1967877" y="163449"/>
                  </a:lnTo>
                  <a:lnTo>
                    <a:pt x="1971954" y="157391"/>
                  </a:lnTo>
                  <a:lnTo>
                    <a:pt x="1973453" y="149974"/>
                  </a:lnTo>
                  <a:lnTo>
                    <a:pt x="1973453" y="35674"/>
                  </a:lnTo>
                  <a:close/>
                </a:path>
                <a:path w="5904865" h="2341245">
                  <a:moveTo>
                    <a:pt x="2006701" y="974191"/>
                  </a:moveTo>
                  <a:lnTo>
                    <a:pt x="2005203" y="966774"/>
                  </a:lnTo>
                  <a:lnTo>
                    <a:pt x="2001113" y="960729"/>
                  </a:lnTo>
                  <a:lnTo>
                    <a:pt x="1995068" y="956640"/>
                  </a:lnTo>
                  <a:lnTo>
                    <a:pt x="1987651" y="955141"/>
                  </a:lnTo>
                  <a:lnTo>
                    <a:pt x="1972424" y="955141"/>
                  </a:lnTo>
                  <a:lnTo>
                    <a:pt x="1973453" y="950074"/>
                  </a:lnTo>
                  <a:lnTo>
                    <a:pt x="1973453" y="835774"/>
                  </a:lnTo>
                  <a:lnTo>
                    <a:pt x="1971954" y="828357"/>
                  </a:lnTo>
                  <a:lnTo>
                    <a:pt x="1967877" y="822312"/>
                  </a:lnTo>
                  <a:lnTo>
                    <a:pt x="1961819" y="818222"/>
                  </a:lnTo>
                  <a:lnTo>
                    <a:pt x="1954403" y="816724"/>
                  </a:lnTo>
                  <a:lnTo>
                    <a:pt x="1946986" y="818222"/>
                  </a:lnTo>
                  <a:lnTo>
                    <a:pt x="1940941" y="822312"/>
                  </a:lnTo>
                  <a:lnTo>
                    <a:pt x="1936851" y="828357"/>
                  </a:lnTo>
                  <a:lnTo>
                    <a:pt x="1935353" y="835774"/>
                  </a:lnTo>
                  <a:lnTo>
                    <a:pt x="1935353" y="950074"/>
                  </a:lnTo>
                  <a:lnTo>
                    <a:pt x="1936369" y="955141"/>
                  </a:lnTo>
                  <a:lnTo>
                    <a:pt x="1873351" y="955141"/>
                  </a:lnTo>
                  <a:lnTo>
                    <a:pt x="1865934" y="956640"/>
                  </a:lnTo>
                  <a:lnTo>
                    <a:pt x="1859876" y="960729"/>
                  </a:lnTo>
                  <a:lnTo>
                    <a:pt x="1855800" y="966774"/>
                  </a:lnTo>
                  <a:lnTo>
                    <a:pt x="1854301" y="974191"/>
                  </a:lnTo>
                  <a:lnTo>
                    <a:pt x="1855800" y="981608"/>
                  </a:lnTo>
                  <a:lnTo>
                    <a:pt x="1859876" y="987666"/>
                  </a:lnTo>
                  <a:lnTo>
                    <a:pt x="1865934" y="991743"/>
                  </a:lnTo>
                  <a:lnTo>
                    <a:pt x="1873351" y="993241"/>
                  </a:lnTo>
                  <a:lnTo>
                    <a:pt x="1987651" y="993241"/>
                  </a:lnTo>
                  <a:lnTo>
                    <a:pt x="1995068" y="991743"/>
                  </a:lnTo>
                  <a:lnTo>
                    <a:pt x="2001113" y="987666"/>
                  </a:lnTo>
                  <a:lnTo>
                    <a:pt x="2005203" y="981608"/>
                  </a:lnTo>
                  <a:lnTo>
                    <a:pt x="2006701" y="974191"/>
                  </a:lnTo>
                  <a:close/>
                </a:path>
                <a:path w="5904865" h="2341245">
                  <a:moveTo>
                    <a:pt x="2134362" y="2321674"/>
                  </a:moveTo>
                  <a:lnTo>
                    <a:pt x="2132876" y="2314257"/>
                  </a:lnTo>
                  <a:lnTo>
                    <a:pt x="2128786" y="2308212"/>
                  </a:lnTo>
                  <a:lnTo>
                    <a:pt x="2122728" y="2304123"/>
                  </a:lnTo>
                  <a:lnTo>
                    <a:pt x="2115312" y="2302624"/>
                  </a:lnTo>
                  <a:lnTo>
                    <a:pt x="2001012" y="2302624"/>
                  </a:lnTo>
                  <a:lnTo>
                    <a:pt x="1993607" y="2304123"/>
                  </a:lnTo>
                  <a:lnTo>
                    <a:pt x="1987550" y="2308212"/>
                  </a:lnTo>
                  <a:lnTo>
                    <a:pt x="1983460" y="2314257"/>
                  </a:lnTo>
                  <a:lnTo>
                    <a:pt x="1981962" y="2321674"/>
                  </a:lnTo>
                  <a:lnTo>
                    <a:pt x="1983460" y="2329091"/>
                  </a:lnTo>
                  <a:lnTo>
                    <a:pt x="1987550" y="2335149"/>
                  </a:lnTo>
                  <a:lnTo>
                    <a:pt x="1993607" y="2339225"/>
                  </a:lnTo>
                  <a:lnTo>
                    <a:pt x="2001012" y="2340724"/>
                  </a:lnTo>
                  <a:lnTo>
                    <a:pt x="2115312" y="2340724"/>
                  </a:lnTo>
                  <a:lnTo>
                    <a:pt x="2122728" y="2339225"/>
                  </a:lnTo>
                  <a:lnTo>
                    <a:pt x="2128786" y="2335149"/>
                  </a:lnTo>
                  <a:lnTo>
                    <a:pt x="2132876" y="2329091"/>
                  </a:lnTo>
                  <a:lnTo>
                    <a:pt x="2134362" y="2321674"/>
                  </a:lnTo>
                  <a:close/>
                </a:path>
                <a:path w="5904865" h="2341245">
                  <a:moveTo>
                    <a:pt x="2223528" y="19050"/>
                  </a:moveTo>
                  <a:lnTo>
                    <a:pt x="2222030" y="11633"/>
                  </a:lnTo>
                  <a:lnTo>
                    <a:pt x="2217953" y="5575"/>
                  </a:lnTo>
                  <a:lnTo>
                    <a:pt x="2211895" y="1498"/>
                  </a:lnTo>
                  <a:lnTo>
                    <a:pt x="2204478" y="0"/>
                  </a:lnTo>
                  <a:lnTo>
                    <a:pt x="2090178" y="0"/>
                  </a:lnTo>
                  <a:lnTo>
                    <a:pt x="2082761" y="1498"/>
                  </a:lnTo>
                  <a:lnTo>
                    <a:pt x="2076704" y="5575"/>
                  </a:lnTo>
                  <a:lnTo>
                    <a:pt x="2072627" y="11633"/>
                  </a:lnTo>
                  <a:lnTo>
                    <a:pt x="2071128" y="19050"/>
                  </a:lnTo>
                  <a:lnTo>
                    <a:pt x="2072627" y="26466"/>
                  </a:lnTo>
                  <a:lnTo>
                    <a:pt x="2076704" y="32524"/>
                  </a:lnTo>
                  <a:lnTo>
                    <a:pt x="2082761" y="36601"/>
                  </a:lnTo>
                  <a:lnTo>
                    <a:pt x="2090178" y="38100"/>
                  </a:lnTo>
                  <a:lnTo>
                    <a:pt x="2204478" y="38100"/>
                  </a:lnTo>
                  <a:lnTo>
                    <a:pt x="2211895" y="36601"/>
                  </a:lnTo>
                  <a:lnTo>
                    <a:pt x="2217953" y="32524"/>
                  </a:lnTo>
                  <a:lnTo>
                    <a:pt x="2222030" y="26466"/>
                  </a:lnTo>
                  <a:lnTo>
                    <a:pt x="2223528" y="19050"/>
                  </a:lnTo>
                  <a:close/>
                </a:path>
                <a:path w="5904865" h="2341245">
                  <a:moveTo>
                    <a:pt x="2401062" y="2321674"/>
                  </a:moveTo>
                  <a:lnTo>
                    <a:pt x="2399576" y="2314257"/>
                  </a:lnTo>
                  <a:lnTo>
                    <a:pt x="2395486" y="2308212"/>
                  </a:lnTo>
                  <a:lnTo>
                    <a:pt x="2389428" y="2304123"/>
                  </a:lnTo>
                  <a:lnTo>
                    <a:pt x="2382012" y="2302624"/>
                  </a:lnTo>
                  <a:lnTo>
                    <a:pt x="2267712" y="2302624"/>
                  </a:lnTo>
                  <a:lnTo>
                    <a:pt x="2260308" y="2304123"/>
                  </a:lnTo>
                  <a:lnTo>
                    <a:pt x="2254250" y="2308212"/>
                  </a:lnTo>
                  <a:lnTo>
                    <a:pt x="2250160" y="2314257"/>
                  </a:lnTo>
                  <a:lnTo>
                    <a:pt x="2248662" y="2321674"/>
                  </a:lnTo>
                  <a:lnTo>
                    <a:pt x="2250160" y="2329091"/>
                  </a:lnTo>
                  <a:lnTo>
                    <a:pt x="2254250" y="2335149"/>
                  </a:lnTo>
                  <a:lnTo>
                    <a:pt x="2260308" y="2339225"/>
                  </a:lnTo>
                  <a:lnTo>
                    <a:pt x="2267712" y="2340724"/>
                  </a:lnTo>
                  <a:lnTo>
                    <a:pt x="2382012" y="2340724"/>
                  </a:lnTo>
                  <a:lnTo>
                    <a:pt x="2389428" y="2339225"/>
                  </a:lnTo>
                  <a:lnTo>
                    <a:pt x="2395486" y="2335149"/>
                  </a:lnTo>
                  <a:lnTo>
                    <a:pt x="2399576" y="2329091"/>
                  </a:lnTo>
                  <a:lnTo>
                    <a:pt x="2401062" y="2321674"/>
                  </a:lnTo>
                  <a:close/>
                </a:path>
                <a:path w="5904865" h="2341245">
                  <a:moveTo>
                    <a:pt x="2490228" y="19050"/>
                  </a:moveTo>
                  <a:lnTo>
                    <a:pt x="2488730" y="11633"/>
                  </a:lnTo>
                  <a:lnTo>
                    <a:pt x="2484653" y="5575"/>
                  </a:lnTo>
                  <a:lnTo>
                    <a:pt x="2478595" y="1498"/>
                  </a:lnTo>
                  <a:lnTo>
                    <a:pt x="2471178" y="0"/>
                  </a:lnTo>
                  <a:lnTo>
                    <a:pt x="2356878" y="0"/>
                  </a:lnTo>
                  <a:lnTo>
                    <a:pt x="2349462" y="1498"/>
                  </a:lnTo>
                  <a:lnTo>
                    <a:pt x="2343404" y="5575"/>
                  </a:lnTo>
                  <a:lnTo>
                    <a:pt x="2339327" y="11633"/>
                  </a:lnTo>
                  <a:lnTo>
                    <a:pt x="2337828" y="19050"/>
                  </a:lnTo>
                  <a:lnTo>
                    <a:pt x="2339327" y="26466"/>
                  </a:lnTo>
                  <a:lnTo>
                    <a:pt x="2343404" y="32524"/>
                  </a:lnTo>
                  <a:lnTo>
                    <a:pt x="2349462" y="36601"/>
                  </a:lnTo>
                  <a:lnTo>
                    <a:pt x="2356878" y="38100"/>
                  </a:lnTo>
                  <a:lnTo>
                    <a:pt x="2471178" y="38100"/>
                  </a:lnTo>
                  <a:lnTo>
                    <a:pt x="2478595" y="36601"/>
                  </a:lnTo>
                  <a:lnTo>
                    <a:pt x="2484653" y="32524"/>
                  </a:lnTo>
                  <a:lnTo>
                    <a:pt x="2488730" y="26466"/>
                  </a:lnTo>
                  <a:lnTo>
                    <a:pt x="2490228" y="19050"/>
                  </a:lnTo>
                  <a:close/>
                </a:path>
                <a:path w="5904865" h="2341245">
                  <a:moveTo>
                    <a:pt x="2667762" y="2321674"/>
                  </a:moveTo>
                  <a:lnTo>
                    <a:pt x="2666276" y="2314257"/>
                  </a:lnTo>
                  <a:lnTo>
                    <a:pt x="2662186" y="2308212"/>
                  </a:lnTo>
                  <a:lnTo>
                    <a:pt x="2656128" y="2304123"/>
                  </a:lnTo>
                  <a:lnTo>
                    <a:pt x="2648712" y="2302624"/>
                  </a:lnTo>
                  <a:lnTo>
                    <a:pt x="2534412" y="2302624"/>
                  </a:lnTo>
                  <a:lnTo>
                    <a:pt x="2527008" y="2304123"/>
                  </a:lnTo>
                  <a:lnTo>
                    <a:pt x="2520950" y="2308212"/>
                  </a:lnTo>
                  <a:lnTo>
                    <a:pt x="2516860" y="2314257"/>
                  </a:lnTo>
                  <a:lnTo>
                    <a:pt x="2515362" y="2321674"/>
                  </a:lnTo>
                  <a:lnTo>
                    <a:pt x="2516860" y="2329091"/>
                  </a:lnTo>
                  <a:lnTo>
                    <a:pt x="2520950" y="2335149"/>
                  </a:lnTo>
                  <a:lnTo>
                    <a:pt x="2527008" y="2339225"/>
                  </a:lnTo>
                  <a:lnTo>
                    <a:pt x="2534412" y="2340724"/>
                  </a:lnTo>
                  <a:lnTo>
                    <a:pt x="2648712" y="2340724"/>
                  </a:lnTo>
                  <a:lnTo>
                    <a:pt x="2656128" y="2339225"/>
                  </a:lnTo>
                  <a:lnTo>
                    <a:pt x="2662186" y="2335149"/>
                  </a:lnTo>
                  <a:lnTo>
                    <a:pt x="2666276" y="2329091"/>
                  </a:lnTo>
                  <a:lnTo>
                    <a:pt x="2667762" y="2321674"/>
                  </a:lnTo>
                  <a:close/>
                </a:path>
                <a:path w="5904865" h="2341245">
                  <a:moveTo>
                    <a:pt x="2756928" y="19050"/>
                  </a:moveTo>
                  <a:lnTo>
                    <a:pt x="2755430" y="11633"/>
                  </a:lnTo>
                  <a:lnTo>
                    <a:pt x="2751353" y="5575"/>
                  </a:lnTo>
                  <a:lnTo>
                    <a:pt x="2745295" y="1498"/>
                  </a:lnTo>
                  <a:lnTo>
                    <a:pt x="2737878" y="0"/>
                  </a:lnTo>
                  <a:lnTo>
                    <a:pt x="2623578" y="0"/>
                  </a:lnTo>
                  <a:lnTo>
                    <a:pt x="2616162" y="1498"/>
                  </a:lnTo>
                  <a:lnTo>
                    <a:pt x="2610104" y="5575"/>
                  </a:lnTo>
                  <a:lnTo>
                    <a:pt x="2606027" y="11633"/>
                  </a:lnTo>
                  <a:lnTo>
                    <a:pt x="2604528" y="19050"/>
                  </a:lnTo>
                  <a:lnTo>
                    <a:pt x="2606027" y="26466"/>
                  </a:lnTo>
                  <a:lnTo>
                    <a:pt x="2610104" y="32524"/>
                  </a:lnTo>
                  <a:lnTo>
                    <a:pt x="2616162" y="36601"/>
                  </a:lnTo>
                  <a:lnTo>
                    <a:pt x="2623578" y="38100"/>
                  </a:lnTo>
                  <a:lnTo>
                    <a:pt x="2737878" y="38100"/>
                  </a:lnTo>
                  <a:lnTo>
                    <a:pt x="2745295" y="36601"/>
                  </a:lnTo>
                  <a:lnTo>
                    <a:pt x="2751353" y="32524"/>
                  </a:lnTo>
                  <a:lnTo>
                    <a:pt x="2755430" y="26466"/>
                  </a:lnTo>
                  <a:lnTo>
                    <a:pt x="2756928" y="19050"/>
                  </a:lnTo>
                  <a:close/>
                </a:path>
                <a:path w="5904865" h="2341245">
                  <a:moveTo>
                    <a:pt x="2934462" y="2321674"/>
                  </a:moveTo>
                  <a:lnTo>
                    <a:pt x="2932976" y="2314257"/>
                  </a:lnTo>
                  <a:lnTo>
                    <a:pt x="2928886" y="2308212"/>
                  </a:lnTo>
                  <a:lnTo>
                    <a:pt x="2922828" y="2304123"/>
                  </a:lnTo>
                  <a:lnTo>
                    <a:pt x="2915412" y="2302624"/>
                  </a:lnTo>
                  <a:lnTo>
                    <a:pt x="2801112" y="2302624"/>
                  </a:lnTo>
                  <a:lnTo>
                    <a:pt x="2793708" y="2304123"/>
                  </a:lnTo>
                  <a:lnTo>
                    <a:pt x="2787650" y="2308212"/>
                  </a:lnTo>
                  <a:lnTo>
                    <a:pt x="2783560" y="2314257"/>
                  </a:lnTo>
                  <a:lnTo>
                    <a:pt x="2782062" y="2321674"/>
                  </a:lnTo>
                  <a:lnTo>
                    <a:pt x="2783560" y="2329091"/>
                  </a:lnTo>
                  <a:lnTo>
                    <a:pt x="2787650" y="2335149"/>
                  </a:lnTo>
                  <a:lnTo>
                    <a:pt x="2793708" y="2339225"/>
                  </a:lnTo>
                  <a:lnTo>
                    <a:pt x="2801112" y="2340724"/>
                  </a:lnTo>
                  <a:lnTo>
                    <a:pt x="2915412" y="2340724"/>
                  </a:lnTo>
                  <a:lnTo>
                    <a:pt x="2922828" y="2339225"/>
                  </a:lnTo>
                  <a:lnTo>
                    <a:pt x="2928886" y="2335149"/>
                  </a:lnTo>
                  <a:lnTo>
                    <a:pt x="2932976" y="2329091"/>
                  </a:lnTo>
                  <a:lnTo>
                    <a:pt x="2934462" y="2321674"/>
                  </a:lnTo>
                  <a:close/>
                </a:path>
                <a:path w="5904865" h="2341245">
                  <a:moveTo>
                    <a:pt x="3023628" y="19050"/>
                  </a:moveTo>
                  <a:lnTo>
                    <a:pt x="3022130" y="11633"/>
                  </a:lnTo>
                  <a:lnTo>
                    <a:pt x="3018053" y="5575"/>
                  </a:lnTo>
                  <a:lnTo>
                    <a:pt x="3011995" y="1498"/>
                  </a:lnTo>
                  <a:lnTo>
                    <a:pt x="3004578" y="0"/>
                  </a:lnTo>
                  <a:lnTo>
                    <a:pt x="2890278" y="0"/>
                  </a:lnTo>
                  <a:lnTo>
                    <a:pt x="2882862" y="1498"/>
                  </a:lnTo>
                  <a:lnTo>
                    <a:pt x="2876804" y="5575"/>
                  </a:lnTo>
                  <a:lnTo>
                    <a:pt x="2872727" y="11633"/>
                  </a:lnTo>
                  <a:lnTo>
                    <a:pt x="2871228" y="19050"/>
                  </a:lnTo>
                  <a:lnTo>
                    <a:pt x="2872727" y="26466"/>
                  </a:lnTo>
                  <a:lnTo>
                    <a:pt x="2876804" y="32524"/>
                  </a:lnTo>
                  <a:lnTo>
                    <a:pt x="2882862" y="36601"/>
                  </a:lnTo>
                  <a:lnTo>
                    <a:pt x="2890278" y="38100"/>
                  </a:lnTo>
                  <a:lnTo>
                    <a:pt x="3004578" y="38100"/>
                  </a:lnTo>
                  <a:lnTo>
                    <a:pt x="3011995" y="36601"/>
                  </a:lnTo>
                  <a:lnTo>
                    <a:pt x="3018053" y="32524"/>
                  </a:lnTo>
                  <a:lnTo>
                    <a:pt x="3022130" y="26466"/>
                  </a:lnTo>
                  <a:lnTo>
                    <a:pt x="3023628" y="19050"/>
                  </a:lnTo>
                  <a:close/>
                </a:path>
                <a:path w="5904865" h="2341245">
                  <a:moveTo>
                    <a:pt x="3201162" y="2321674"/>
                  </a:moveTo>
                  <a:lnTo>
                    <a:pt x="3199676" y="2314257"/>
                  </a:lnTo>
                  <a:lnTo>
                    <a:pt x="3195586" y="2308212"/>
                  </a:lnTo>
                  <a:lnTo>
                    <a:pt x="3189528" y="2304123"/>
                  </a:lnTo>
                  <a:lnTo>
                    <a:pt x="3182112" y="2302624"/>
                  </a:lnTo>
                  <a:lnTo>
                    <a:pt x="3067812" y="2302624"/>
                  </a:lnTo>
                  <a:lnTo>
                    <a:pt x="3060408" y="2304123"/>
                  </a:lnTo>
                  <a:lnTo>
                    <a:pt x="3054350" y="2308212"/>
                  </a:lnTo>
                  <a:lnTo>
                    <a:pt x="3050260" y="2314257"/>
                  </a:lnTo>
                  <a:lnTo>
                    <a:pt x="3048762" y="2321674"/>
                  </a:lnTo>
                  <a:lnTo>
                    <a:pt x="3050260" y="2329091"/>
                  </a:lnTo>
                  <a:lnTo>
                    <a:pt x="3054350" y="2335149"/>
                  </a:lnTo>
                  <a:lnTo>
                    <a:pt x="3060408" y="2339225"/>
                  </a:lnTo>
                  <a:lnTo>
                    <a:pt x="3067812" y="2340724"/>
                  </a:lnTo>
                  <a:lnTo>
                    <a:pt x="3182112" y="2340724"/>
                  </a:lnTo>
                  <a:lnTo>
                    <a:pt x="3189528" y="2339225"/>
                  </a:lnTo>
                  <a:lnTo>
                    <a:pt x="3195586" y="2335149"/>
                  </a:lnTo>
                  <a:lnTo>
                    <a:pt x="3199676" y="2329091"/>
                  </a:lnTo>
                  <a:lnTo>
                    <a:pt x="3201162" y="2321674"/>
                  </a:lnTo>
                  <a:close/>
                </a:path>
                <a:path w="5904865" h="2341245">
                  <a:moveTo>
                    <a:pt x="3290328" y="19050"/>
                  </a:moveTo>
                  <a:lnTo>
                    <a:pt x="3288830" y="11633"/>
                  </a:lnTo>
                  <a:lnTo>
                    <a:pt x="3284753" y="5575"/>
                  </a:lnTo>
                  <a:lnTo>
                    <a:pt x="3278695" y="1498"/>
                  </a:lnTo>
                  <a:lnTo>
                    <a:pt x="3271278" y="0"/>
                  </a:lnTo>
                  <a:lnTo>
                    <a:pt x="3156978" y="0"/>
                  </a:lnTo>
                  <a:lnTo>
                    <a:pt x="3149562" y="1498"/>
                  </a:lnTo>
                  <a:lnTo>
                    <a:pt x="3143504" y="5575"/>
                  </a:lnTo>
                  <a:lnTo>
                    <a:pt x="3139427" y="11633"/>
                  </a:lnTo>
                  <a:lnTo>
                    <a:pt x="3137928" y="19050"/>
                  </a:lnTo>
                  <a:lnTo>
                    <a:pt x="3139427" y="26466"/>
                  </a:lnTo>
                  <a:lnTo>
                    <a:pt x="3143504" y="32524"/>
                  </a:lnTo>
                  <a:lnTo>
                    <a:pt x="3149562" y="36601"/>
                  </a:lnTo>
                  <a:lnTo>
                    <a:pt x="3156978" y="38100"/>
                  </a:lnTo>
                  <a:lnTo>
                    <a:pt x="3271278" y="38100"/>
                  </a:lnTo>
                  <a:lnTo>
                    <a:pt x="3278695" y="36601"/>
                  </a:lnTo>
                  <a:lnTo>
                    <a:pt x="3284753" y="32524"/>
                  </a:lnTo>
                  <a:lnTo>
                    <a:pt x="3288830" y="26466"/>
                  </a:lnTo>
                  <a:lnTo>
                    <a:pt x="3290328" y="19050"/>
                  </a:lnTo>
                  <a:close/>
                </a:path>
                <a:path w="5904865" h="2341245">
                  <a:moveTo>
                    <a:pt x="3467862" y="2321674"/>
                  </a:moveTo>
                  <a:lnTo>
                    <a:pt x="3466376" y="2314257"/>
                  </a:lnTo>
                  <a:lnTo>
                    <a:pt x="3462286" y="2308212"/>
                  </a:lnTo>
                  <a:lnTo>
                    <a:pt x="3456228" y="2304123"/>
                  </a:lnTo>
                  <a:lnTo>
                    <a:pt x="3448812" y="2302624"/>
                  </a:lnTo>
                  <a:lnTo>
                    <a:pt x="3334512" y="2302624"/>
                  </a:lnTo>
                  <a:lnTo>
                    <a:pt x="3327108" y="2304123"/>
                  </a:lnTo>
                  <a:lnTo>
                    <a:pt x="3321050" y="2308212"/>
                  </a:lnTo>
                  <a:lnTo>
                    <a:pt x="3316960" y="2314257"/>
                  </a:lnTo>
                  <a:lnTo>
                    <a:pt x="3315462" y="2321674"/>
                  </a:lnTo>
                  <a:lnTo>
                    <a:pt x="3316960" y="2329091"/>
                  </a:lnTo>
                  <a:lnTo>
                    <a:pt x="3321050" y="2335149"/>
                  </a:lnTo>
                  <a:lnTo>
                    <a:pt x="3327108" y="2339225"/>
                  </a:lnTo>
                  <a:lnTo>
                    <a:pt x="3334512" y="2340724"/>
                  </a:lnTo>
                  <a:lnTo>
                    <a:pt x="3448812" y="2340724"/>
                  </a:lnTo>
                  <a:lnTo>
                    <a:pt x="3456228" y="2339225"/>
                  </a:lnTo>
                  <a:lnTo>
                    <a:pt x="3462286" y="2335149"/>
                  </a:lnTo>
                  <a:lnTo>
                    <a:pt x="3466376" y="2329091"/>
                  </a:lnTo>
                  <a:lnTo>
                    <a:pt x="3467862" y="2321674"/>
                  </a:lnTo>
                  <a:close/>
                </a:path>
                <a:path w="5904865" h="2341245">
                  <a:moveTo>
                    <a:pt x="3557028" y="19050"/>
                  </a:moveTo>
                  <a:lnTo>
                    <a:pt x="3555530" y="11633"/>
                  </a:lnTo>
                  <a:lnTo>
                    <a:pt x="3551453" y="5575"/>
                  </a:lnTo>
                  <a:lnTo>
                    <a:pt x="3545395" y="1498"/>
                  </a:lnTo>
                  <a:lnTo>
                    <a:pt x="3537978" y="0"/>
                  </a:lnTo>
                  <a:lnTo>
                    <a:pt x="3423678" y="0"/>
                  </a:lnTo>
                  <a:lnTo>
                    <a:pt x="3416262" y="1498"/>
                  </a:lnTo>
                  <a:lnTo>
                    <a:pt x="3410204" y="5575"/>
                  </a:lnTo>
                  <a:lnTo>
                    <a:pt x="3406127" y="11633"/>
                  </a:lnTo>
                  <a:lnTo>
                    <a:pt x="3404628" y="19050"/>
                  </a:lnTo>
                  <a:lnTo>
                    <a:pt x="3406127" y="26466"/>
                  </a:lnTo>
                  <a:lnTo>
                    <a:pt x="3410204" y="32524"/>
                  </a:lnTo>
                  <a:lnTo>
                    <a:pt x="3416262" y="36601"/>
                  </a:lnTo>
                  <a:lnTo>
                    <a:pt x="3423678" y="38100"/>
                  </a:lnTo>
                  <a:lnTo>
                    <a:pt x="3537978" y="38100"/>
                  </a:lnTo>
                  <a:lnTo>
                    <a:pt x="3545395" y="36601"/>
                  </a:lnTo>
                  <a:lnTo>
                    <a:pt x="3551453" y="32524"/>
                  </a:lnTo>
                  <a:lnTo>
                    <a:pt x="3555530" y="26466"/>
                  </a:lnTo>
                  <a:lnTo>
                    <a:pt x="3557028" y="19050"/>
                  </a:lnTo>
                  <a:close/>
                </a:path>
                <a:path w="5904865" h="2341245">
                  <a:moveTo>
                    <a:pt x="3734562" y="2321674"/>
                  </a:moveTo>
                  <a:lnTo>
                    <a:pt x="3733076" y="2314257"/>
                  </a:lnTo>
                  <a:lnTo>
                    <a:pt x="3728986" y="2308212"/>
                  </a:lnTo>
                  <a:lnTo>
                    <a:pt x="3722928" y="2304123"/>
                  </a:lnTo>
                  <a:lnTo>
                    <a:pt x="3715512" y="2302624"/>
                  </a:lnTo>
                  <a:lnTo>
                    <a:pt x="3601212" y="2302624"/>
                  </a:lnTo>
                  <a:lnTo>
                    <a:pt x="3593808" y="2304123"/>
                  </a:lnTo>
                  <a:lnTo>
                    <a:pt x="3587750" y="2308212"/>
                  </a:lnTo>
                  <a:lnTo>
                    <a:pt x="3583660" y="2314257"/>
                  </a:lnTo>
                  <a:lnTo>
                    <a:pt x="3582162" y="2321674"/>
                  </a:lnTo>
                  <a:lnTo>
                    <a:pt x="3583660" y="2329091"/>
                  </a:lnTo>
                  <a:lnTo>
                    <a:pt x="3587750" y="2335149"/>
                  </a:lnTo>
                  <a:lnTo>
                    <a:pt x="3593808" y="2339225"/>
                  </a:lnTo>
                  <a:lnTo>
                    <a:pt x="3601212" y="2340724"/>
                  </a:lnTo>
                  <a:lnTo>
                    <a:pt x="3715512" y="2340724"/>
                  </a:lnTo>
                  <a:lnTo>
                    <a:pt x="3722928" y="2339225"/>
                  </a:lnTo>
                  <a:lnTo>
                    <a:pt x="3728986" y="2335149"/>
                  </a:lnTo>
                  <a:lnTo>
                    <a:pt x="3733076" y="2329091"/>
                  </a:lnTo>
                  <a:lnTo>
                    <a:pt x="3734562" y="2321674"/>
                  </a:lnTo>
                  <a:close/>
                </a:path>
                <a:path w="5904865" h="2341245">
                  <a:moveTo>
                    <a:pt x="3823728" y="19050"/>
                  </a:moveTo>
                  <a:lnTo>
                    <a:pt x="3822230" y="11633"/>
                  </a:lnTo>
                  <a:lnTo>
                    <a:pt x="3818153" y="5575"/>
                  </a:lnTo>
                  <a:lnTo>
                    <a:pt x="3812095" y="1498"/>
                  </a:lnTo>
                  <a:lnTo>
                    <a:pt x="3804678" y="0"/>
                  </a:lnTo>
                  <a:lnTo>
                    <a:pt x="3690378" y="0"/>
                  </a:lnTo>
                  <a:lnTo>
                    <a:pt x="3682962" y="1498"/>
                  </a:lnTo>
                  <a:lnTo>
                    <a:pt x="3676904" y="5575"/>
                  </a:lnTo>
                  <a:lnTo>
                    <a:pt x="3672827" y="11633"/>
                  </a:lnTo>
                  <a:lnTo>
                    <a:pt x="3671328" y="19050"/>
                  </a:lnTo>
                  <a:lnTo>
                    <a:pt x="3672827" y="26466"/>
                  </a:lnTo>
                  <a:lnTo>
                    <a:pt x="3676904" y="32524"/>
                  </a:lnTo>
                  <a:lnTo>
                    <a:pt x="3682962" y="36601"/>
                  </a:lnTo>
                  <a:lnTo>
                    <a:pt x="3690378" y="38100"/>
                  </a:lnTo>
                  <a:lnTo>
                    <a:pt x="3804678" y="38100"/>
                  </a:lnTo>
                  <a:lnTo>
                    <a:pt x="3812095" y="36601"/>
                  </a:lnTo>
                  <a:lnTo>
                    <a:pt x="3818153" y="32524"/>
                  </a:lnTo>
                  <a:lnTo>
                    <a:pt x="3822230" y="26466"/>
                  </a:lnTo>
                  <a:lnTo>
                    <a:pt x="3823728" y="19050"/>
                  </a:lnTo>
                  <a:close/>
                </a:path>
                <a:path w="5904865" h="2341245">
                  <a:moveTo>
                    <a:pt x="4001262" y="2321674"/>
                  </a:moveTo>
                  <a:lnTo>
                    <a:pt x="3999776" y="2314257"/>
                  </a:lnTo>
                  <a:lnTo>
                    <a:pt x="3995686" y="2308212"/>
                  </a:lnTo>
                  <a:lnTo>
                    <a:pt x="3989628" y="2304123"/>
                  </a:lnTo>
                  <a:lnTo>
                    <a:pt x="3982212" y="2302624"/>
                  </a:lnTo>
                  <a:lnTo>
                    <a:pt x="3867912" y="2302624"/>
                  </a:lnTo>
                  <a:lnTo>
                    <a:pt x="3860508" y="2304123"/>
                  </a:lnTo>
                  <a:lnTo>
                    <a:pt x="3854450" y="2308212"/>
                  </a:lnTo>
                  <a:lnTo>
                    <a:pt x="3850360" y="2314257"/>
                  </a:lnTo>
                  <a:lnTo>
                    <a:pt x="3848862" y="2321674"/>
                  </a:lnTo>
                  <a:lnTo>
                    <a:pt x="3850360" y="2329091"/>
                  </a:lnTo>
                  <a:lnTo>
                    <a:pt x="3854450" y="2335149"/>
                  </a:lnTo>
                  <a:lnTo>
                    <a:pt x="3860508" y="2339225"/>
                  </a:lnTo>
                  <a:lnTo>
                    <a:pt x="3867912" y="2340724"/>
                  </a:lnTo>
                  <a:lnTo>
                    <a:pt x="3982212" y="2340724"/>
                  </a:lnTo>
                  <a:lnTo>
                    <a:pt x="3989628" y="2339225"/>
                  </a:lnTo>
                  <a:lnTo>
                    <a:pt x="3995686" y="2335149"/>
                  </a:lnTo>
                  <a:lnTo>
                    <a:pt x="3999776" y="2329091"/>
                  </a:lnTo>
                  <a:lnTo>
                    <a:pt x="4001262" y="2321674"/>
                  </a:lnTo>
                  <a:close/>
                </a:path>
                <a:path w="5904865" h="2341245">
                  <a:moveTo>
                    <a:pt x="4090428" y="19050"/>
                  </a:moveTo>
                  <a:lnTo>
                    <a:pt x="4088930" y="11633"/>
                  </a:lnTo>
                  <a:lnTo>
                    <a:pt x="4084853" y="5575"/>
                  </a:lnTo>
                  <a:lnTo>
                    <a:pt x="4078795" y="1498"/>
                  </a:lnTo>
                  <a:lnTo>
                    <a:pt x="4071378" y="0"/>
                  </a:lnTo>
                  <a:lnTo>
                    <a:pt x="3957078" y="0"/>
                  </a:lnTo>
                  <a:lnTo>
                    <a:pt x="3949662" y="1498"/>
                  </a:lnTo>
                  <a:lnTo>
                    <a:pt x="3943604" y="5575"/>
                  </a:lnTo>
                  <a:lnTo>
                    <a:pt x="3939527" y="11633"/>
                  </a:lnTo>
                  <a:lnTo>
                    <a:pt x="3938028" y="19050"/>
                  </a:lnTo>
                  <a:lnTo>
                    <a:pt x="3939527" y="26466"/>
                  </a:lnTo>
                  <a:lnTo>
                    <a:pt x="3943604" y="32524"/>
                  </a:lnTo>
                  <a:lnTo>
                    <a:pt x="3949662" y="36601"/>
                  </a:lnTo>
                  <a:lnTo>
                    <a:pt x="3957078" y="38100"/>
                  </a:lnTo>
                  <a:lnTo>
                    <a:pt x="4071378" y="38100"/>
                  </a:lnTo>
                  <a:lnTo>
                    <a:pt x="4078795" y="36601"/>
                  </a:lnTo>
                  <a:lnTo>
                    <a:pt x="4084853" y="32524"/>
                  </a:lnTo>
                  <a:lnTo>
                    <a:pt x="4088930" y="26466"/>
                  </a:lnTo>
                  <a:lnTo>
                    <a:pt x="4090428" y="19050"/>
                  </a:lnTo>
                  <a:close/>
                </a:path>
                <a:path w="5904865" h="2341245">
                  <a:moveTo>
                    <a:pt x="4267962" y="2321674"/>
                  </a:moveTo>
                  <a:lnTo>
                    <a:pt x="4266476" y="2314257"/>
                  </a:lnTo>
                  <a:lnTo>
                    <a:pt x="4262386" y="2308212"/>
                  </a:lnTo>
                  <a:lnTo>
                    <a:pt x="4256329" y="2304123"/>
                  </a:lnTo>
                  <a:lnTo>
                    <a:pt x="4248912" y="2302624"/>
                  </a:lnTo>
                  <a:lnTo>
                    <a:pt x="4134612" y="2302624"/>
                  </a:lnTo>
                  <a:lnTo>
                    <a:pt x="4127208" y="2304123"/>
                  </a:lnTo>
                  <a:lnTo>
                    <a:pt x="4121150" y="2308212"/>
                  </a:lnTo>
                  <a:lnTo>
                    <a:pt x="4117060" y="2314257"/>
                  </a:lnTo>
                  <a:lnTo>
                    <a:pt x="4115562" y="2321674"/>
                  </a:lnTo>
                  <a:lnTo>
                    <a:pt x="4117060" y="2329091"/>
                  </a:lnTo>
                  <a:lnTo>
                    <a:pt x="4121150" y="2335149"/>
                  </a:lnTo>
                  <a:lnTo>
                    <a:pt x="4127208" y="2339225"/>
                  </a:lnTo>
                  <a:lnTo>
                    <a:pt x="4134612" y="2340724"/>
                  </a:lnTo>
                  <a:lnTo>
                    <a:pt x="4248912" y="2340724"/>
                  </a:lnTo>
                  <a:lnTo>
                    <a:pt x="4256329" y="2339225"/>
                  </a:lnTo>
                  <a:lnTo>
                    <a:pt x="4262386" y="2335149"/>
                  </a:lnTo>
                  <a:lnTo>
                    <a:pt x="4266476" y="2329091"/>
                  </a:lnTo>
                  <a:lnTo>
                    <a:pt x="4267962" y="2321674"/>
                  </a:lnTo>
                  <a:close/>
                </a:path>
                <a:path w="5904865" h="2341245">
                  <a:moveTo>
                    <a:pt x="4357128" y="19050"/>
                  </a:moveTo>
                  <a:lnTo>
                    <a:pt x="4355630" y="11633"/>
                  </a:lnTo>
                  <a:lnTo>
                    <a:pt x="4351553" y="5575"/>
                  </a:lnTo>
                  <a:lnTo>
                    <a:pt x="4345495" y="1498"/>
                  </a:lnTo>
                  <a:lnTo>
                    <a:pt x="4338078" y="0"/>
                  </a:lnTo>
                  <a:lnTo>
                    <a:pt x="4223778" y="0"/>
                  </a:lnTo>
                  <a:lnTo>
                    <a:pt x="4216362" y="1498"/>
                  </a:lnTo>
                  <a:lnTo>
                    <a:pt x="4210304" y="5575"/>
                  </a:lnTo>
                  <a:lnTo>
                    <a:pt x="4206227" y="11633"/>
                  </a:lnTo>
                  <a:lnTo>
                    <a:pt x="4204728" y="19050"/>
                  </a:lnTo>
                  <a:lnTo>
                    <a:pt x="4206227" y="26466"/>
                  </a:lnTo>
                  <a:lnTo>
                    <a:pt x="4210304" y="32524"/>
                  </a:lnTo>
                  <a:lnTo>
                    <a:pt x="4216362" y="36601"/>
                  </a:lnTo>
                  <a:lnTo>
                    <a:pt x="4223778" y="38100"/>
                  </a:lnTo>
                  <a:lnTo>
                    <a:pt x="4338078" y="38100"/>
                  </a:lnTo>
                  <a:lnTo>
                    <a:pt x="4345495" y="36601"/>
                  </a:lnTo>
                  <a:lnTo>
                    <a:pt x="4351553" y="32524"/>
                  </a:lnTo>
                  <a:lnTo>
                    <a:pt x="4355630" y="26466"/>
                  </a:lnTo>
                  <a:lnTo>
                    <a:pt x="4357128" y="19050"/>
                  </a:lnTo>
                  <a:close/>
                </a:path>
                <a:path w="5904865" h="2341245">
                  <a:moveTo>
                    <a:pt x="4534662" y="2321674"/>
                  </a:moveTo>
                  <a:lnTo>
                    <a:pt x="4533176" y="2314257"/>
                  </a:lnTo>
                  <a:lnTo>
                    <a:pt x="4529086" y="2308212"/>
                  </a:lnTo>
                  <a:lnTo>
                    <a:pt x="4523029" y="2304123"/>
                  </a:lnTo>
                  <a:lnTo>
                    <a:pt x="4515612" y="2302624"/>
                  </a:lnTo>
                  <a:lnTo>
                    <a:pt x="4401312" y="2302624"/>
                  </a:lnTo>
                  <a:lnTo>
                    <a:pt x="4393908" y="2304123"/>
                  </a:lnTo>
                  <a:lnTo>
                    <a:pt x="4387850" y="2308212"/>
                  </a:lnTo>
                  <a:lnTo>
                    <a:pt x="4383760" y="2314257"/>
                  </a:lnTo>
                  <a:lnTo>
                    <a:pt x="4382262" y="2321674"/>
                  </a:lnTo>
                  <a:lnTo>
                    <a:pt x="4383760" y="2329091"/>
                  </a:lnTo>
                  <a:lnTo>
                    <a:pt x="4387850" y="2335149"/>
                  </a:lnTo>
                  <a:lnTo>
                    <a:pt x="4393908" y="2339225"/>
                  </a:lnTo>
                  <a:lnTo>
                    <a:pt x="4401312" y="2340724"/>
                  </a:lnTo>
                  <a:lnTo>
                    <a:pt x="4515612" y="2340724"/>
                  </a:lnTo>
                  <a:lnTo>
                    <a:pt x="4523029" y="2339225"/>
                  </a:lnTo>
                  <a:lnTo>
                    <a:pt x="4529086" y="2335149"/>
                  </a:lnTo>
                  <a:lnTo>
                    <a:pt x="4533176" y="2329091"/>
                  </a:lnTo>
                  <a:lnTo>
                    <a:pt x="4534662" y="2321674"/>
                  </a:lnTo>
                  <a:close/>
                </a:path>
                <a:path w="5904865" h="2341245">
                  <a:moveTo>
                    <a:pt x="4623828" y="19050"/>
                  </a:moveTo>
                  <a:lnTo>
                    <a:pt x="4622330" y="11633"/>
                  </a:lnTo>
                  <a:lnTo>
                    <a:pt x="4618253" y="5575"/>
                  </a:lnTo>
                  <a:lnTo>
                    <a:pt x="4612195" y="1498"/>
                  </a:lnTo>
                  <a:lnTo>
                    <a:pt x="4604778" y="0"/>
                  </a:lnTo>
                  <a:lnTo>
                    <a:pt x="4490478" y="0"/>
                  </a:lnTo>
                  <a:lnTo>
                    <a:pt x="4483062" y="1498"/>
                  </a:lnTo>
                  <a:lnTo>
                    <a:pt x="4477004" y="5575"/>
                  </a:lnTo>
                  <a:lnTo>
                    <a:pt x="4472927" y="11633"/>
                  </a:lnTo>
                  <a:lnTo>
                    <a:pt x="4471428" y="19050"/>
                  </a:lnTo>
                  <a:lnTo>
                    <a:pt x="4472927" y="26466"/>
                  </a:lnTo>
                  <a:lnTo>
                    <a:pt x="4477004" y="32524"/>
                  </a:lnTo>
                  <a:lnTo>
                    <a:pt x="4483062" y="36601"/>
                  </a:lnTo>
                  <a:lnTo>
                    <a:pt x="4490478" y="38100"/>
                  </a:lnTo>
                  <a:lnTo>
                    <a:pt x="4604778" y="38100"/>
                  </a:lnTo>
                  <a:lnTo>
                    <a:pt x="4612195" y="36601"/>
                  </a:lnTo>
                  <a:lnTo>
                    <a:pt x="4618253" y="32524"/>
                  </a:lnTo>
                  <a:lnTo>
                    <a:pt x="4622330" y="26466"/>
                  </a:lnTo>
                  <a:lnTo>
                    <a:pt x="4623828" y="19050"/>
                  </a:lnTo>
                  <a:close/>
                </a:path>
                <a:path w="5904865" h="2341245">
                  <a:moveTo>
                    <a:pt x="4801362" y="2321674"/>
                  </a:moveTo>
                  <a:lnTo>
                    <a:pt x="4799876" y="2314257"/>
                  </a:lnTo>
                  <a:lnTo>
                    <a:pt x="4795786" y="2308212"/>
                  </a:lnTo>
                  <a:lnTo>
                    <a:pt x="4789729" y="2304123"/>
                  </a:lnTo>
                  <a:lnTo>
                    <a:pt x="4782312" y="2302624"/>
                  </a:lnTo>
                  <a:lnTo>
                    <a:pt x="4668012" y="2302624"/>
                  </a:lnTo>
                  <a:lnTo>
                    <a:pt x="4660608" y="2304123"/>
                  </a:lnTo>
                  <a:lnTo>
                    <a:pt x="4654550" y="2308212"/>
                  </a:lnTo>
                  <a:lnTo>
                    <a:pt x="4650460" y="2314257"/>
                  </a:lnTo>
                  <a:lnTo>
                    <a:pt x="4648962" y="2321674"/>
                  </a:lnTo>
                  <a:lnTo>
                    <a:pt x="4650460" y="2329091"/>
                  </a:lnTo>
                  <a:lnTo>
                    <a:pt x="4654550" y="2335149"/>
                  </a:lnTo>
                  <a:lnTo>
                    <a:pt x="4660608" y="2339225"/>
                  </a:lnTo>
                  <a:lnTo>
                    <a:pt x="4668012" y="2340724"/>
                  </a:lnTo>
                  <a:lnTo>
                    <a:pt x="4782312" y="2340724"/>
                  </a:lnTo>
                  <a:lnTo>
                    <a:pt x="4789729" y="2339225"/>
                  </a:lnTo>
                  <a:lnTo>
                    <a:pt x="4795786" y="2335149"/>
                  </a:lnTo>
                  <a:lnTo>
                    <a:pt x="4799876" y="2329091"/>
                  </a:lnTo>
                  <a:lnTo>
                    <a:pt x="4801362" y="2321674"/>
                  </a:lnTo>
                  <a:close/>
                </a:path>
                <a:path w="5904865" h="2341245">
                  <a:moveTo>
                    <a:pt x="4890528" y="19050"/>
                  </a:moveTo>
                  <a:lnTo>
                    <a:pt x="4889030" y="11633"/>
                  </a:lnTo>
                  <a:lnTo>
                    <a:pt x="4884953" y="5575"/>
                  </a:lnTo>
                  <a:lnTo>
                    <a:pt x="4878895" y="1498"/>
                  </a:lnTo>
                  <a:lnTo>
                    <a:pt x="4871478" y="0"/>
                  </a:lnTo>
                  <a:lnTo>
                    <a:pt x="4757178" y="0"/>
                  </a:lnTo>
                  <a:lnTo>
                    <a:pt x="4749762" y="1498"/>
                  </a:lnTo>
                  <a:lnTo>
                    <a:pt x="4743704" y="5575"/>
                  </a:lnTo>
                  <a:lnTo>
                    <a:pt x="4739627" y="11633"/>
                  </a:lnTo>
                  <a:lnTo>
                    <a:pt x="4738128" y="19050"/>
                  </a:lnTo>
                  <a:lnTo>
                    <a:pt x="4739627" y="26466"/>
                  </a:lnTo>
                  <a:lnTo>
                    <a:pt x="4743704" y="32524"/>
                  </a:lnTo>
                  <a:lnTo>
                    <a:pt x="4749762" y="36601"/>
                  </a:lnTo>
                  <a:lnTo>
                    <a:pt x="4757178" y="38100"/>
                  </a:lnTo>
                  <a:lnTo>
                    <a:pt x="4871478" y="38100"/>
                  </a:lnTo>
                  <a:lnTo>
                    <a:pt x="4878895" y="36601"/>
                  </a:lnTo>
                  <a:lnTo>
                    <a:pt x="4884953" y="32524"/>
                  </a:lnTo>
                  <a:lnTo>
                    <a:pt x="4889030" y="26466"/>
                  </a:lnTo>
                  <a:lnTo>
                    <a:pt x="4890528" y="19050"/>
                  </a:lnTo>
                  <a:close/>
                </a:path>
                <a:path w="5904865" h="2341245">
                  <a:moveTo>
                    <a:pt x="5068062" y="2321674"/>
                  </a:moveTo>
                  <a:lnTo>
                    <a:pt x="5066576" y="2314257"/>
                  </a:lnTo>
                  <a:lnTo>
                    <a:pt x="5062486" y="2308212"/>
                  </a:lnTo>
                  <a:lnTo>
                    <a:pt x="5056429" y="2304123"/>
                  </a:lnTo>
                  <a:lnTo>
                    <a:pt x="5049012" y="2302624"/>
                  </a:lnTo>
                  <a:lnTo>
                    <a:pt x="4934712" y="2302624"/>
                  </a:lnTo>
                  <a:lnTo>
                    <a:pt x="4927308" y="2304123"/>
                  </a:lnTo>
                  <a:lnTo>
                    <a:pt x="4921250" y="2308212"/>
                  </a:lnTo>
                  <a:lnTo>
                    <a:pt x="4917160" y="2314257"/>
                  </a:lnTo>
                  <a:lnTo>
                    <a:pt x="4915662" y="2321674"/>
                  </a:lnTo>
                  <a:lnTo>
                    <a:pt x="4917160" y="2329091"/>
                  </a:lnTo>
                  <a:lnTo>
                    <a:pt x="4921250" y="2335149"/>
                  </a:lnTo>
                  <a:lnTo>
                    <a:pt x="4927308" y="2339225"/>
                  </a:lnTo>
                  <a:lnTo>
                    <a:pt x="4934712" y="2340724"/>
                  </a:lnTo>
                  <a:lnTo>
                    <a:pt x="5049012" y="2340724"/>
                  </a:lnTo>
                  <a:lnTo>
                    <a:pt x="5056429" y="2339225"/>
                  </a:lnTo>
                  <a:lnTo>
                    <a:pt x="5062486" y="2335149"/>
                  </a:lnTo>
                  <a:lnTo>
                    <a:pt x="5066576" y="2329091"/>
                  </a:lnTo>
                  <a:lnTo>
                    <a:pt x="5068062" y="2321674"/>
                  </a:lnTo>
                  <a:close/>
                </a:path>
                <a:path w="5904865" h="2341245">
                  <a:moveTo>
                    <a:pt x="5157228" y="19050"/>
                  </a:moveTo>
                  <a:lnTo>
                    <a:pt x="5155730" y="11633"/>
                  </a:lnTo>
                  <a:lnTo>
                    <a:pt x="5151653" y="5575"/>
                  </a:lnTo>
                  <a:lnTo>
                    <a:pt x="5145595" y="1498"/>
                  </a:lnTo>
                  <a:lnTo>
                    <a:pt x="5138178" y="0"/>
                  </a:lnTo>
                  <a:lnTo>
                    <a:pt x="5023878" y="0"/>
                  </a:lnTo>
                  <a:lnTo>
                    <a:pt x="5016462" y="1498"/>
                  </a:lnTo>
                  <a:lnTo>
                    <a:pt x="5010404" y="5575"/>
                  </a:lnTo>
                  <a:lnTo>
                    <a:pt x="5006327" y="11633"/>
                  </a:lnTo>
                  <a:lnTo>
                    <a:pt x="5004828" y="19050"/>
                  </a:lnTo>
                  <a:lnTo>
                    <a:pt x="5006327" y="26466"/>
                  </a:lnTo>
                  <a:lnTo>
                    <a:pt x="5010404" y="32524"/>
                  </a:lnTo>
                  <a:lnTo>
                    <a:pt x="5016462" y="36601"/>
                  </a:lnTo>
                  <a:lnTo>
                    <a:pt x="5023878" y="38100"/>
                  </a:lnTo>
                  <a:lnTo>
                    <a:pt x="5138178" y="38100"/>
                  </a:lnTo>
                  <a:lnTo>
                    <a:pt x="5145595" y="36601"/>
                  </a:lnTo>
                  <a:lnTo>
                    <a:pt x="5151653" y="32524"/>
                  </a:lnTo>
                  <a:lnTo>
                    <a:pt x="5155730" y="26466"/>
                  </a:lnTo>
                  <a:lnTo>
                    <a:pt x="5157228" y="19050"/>
                  </a:lnTo>
                  <a:close/>
                </a:path>
                <a:path w="5904865" h="2341245">
                  <a:moveTo>
                    <a:pt x="5334762" y="2321674"/>
                  </a:moveTo>
                  <a:lnTo>
                    <a:pt x="5333276" y="2314257"/>
                  </a:lnTo>
                  <a:lnTo>
                    <a:pt x="5329186" y="2308212"/>
                  </a:lnTo>
                  <a:lnTo>
                    <a:pt x="5323129" y="2304123"/>
                  </a:lnTo>
                  <a:lnTo>
                    <a:pt x="5315712" y="2302624"/>
                  </a:lnTo>
                  <a:lnTo>
                    <a:pt x="5201412" y="2302624"/>
                  </a:lnTo>
                  <a:lnTo>
                    <a:pt x="5194008" y="2304123"/>
                  </a:lnTo>
                  <a:lnTo>
                    <a:pt x="5187950" y="2308212"/>
                  </a:lnTo>
                  <a:lnTo>
                    <a:pt x="5183860" y="2314257"/>
                  </a:lnTo>
                  <a:lnTo>
                    <a:pt x="5182362" y="2321674"/>
                  </a:lnTo>
                  <a:lnTo>
                    <a:pt x="5183860" y="2329091"/>
                  </a:lnTo>
                  <a:lnTo>
                    <a:pt x="5187950" y="2335149"/>
                  </a:lnTo>
                  <a:lnTo>
                    <a:pt x="5194008" y="2339225"/>
                  </a:lnTo>
                  <a:lnTo>
                    <a:pt x="5201412" y="2340724"/>
                  </a:lnTo>
                  <a:lnTo>
                    <a:pt x="5315712" y="2340724"/>
                  </a:lnTo>
                  <a:lnTo>
                    <a:pt x="5323129" y="2339225"/>
                  </a:lnTo>
                  <a:lnTo>
                    <a:pt x="5329186" y="2335149"/>
                  </a:lnTo>
                  <a:lnTo>
                    <a:pt x="5333276" y="2329091"/>
                  </a:lnTo>
                  <a:lnTo>
                    <a:pt x="5334762" y="2321674"/>
                  </a:lnTo>
                  <a:close/>
                </a:path>
                <a:path w="5904865" h="2341245">
                  <a:moveTo>
                    <a:pt x="5423928" y="19050"/>
                  </a:moveTo>
                  <a:lnTo>
                    <a:pt x="5422430" y="11633"/>
                  </a:lnTo>
                  <a:lnTo>
                    <a:pt x="5418353" y="5575"/>
                  </a:lnTo>
                  <a:lnTo>
                    <a:pt x="5412295" y="1498"/>
                  </a:lnTo>
                  <a:lnTo>
                    <a:pt x="5404878" y="0"/>
                  </a:lnTo>
                  <a:lnTo>
                    <a:pt x="5290578" y="0"/>
                  </a:lnTo>
                  <a:lnTo>
                    <a:pt x="5283162" y="1498"/>
                  </a:lnTo>
                  <a:lnTo>
                    <a:pt x="5277104" y="5575"/>
                  </a:lnTo>
                  <a:lnTo>
                    <a:pt x="5273027" y="11633"/>
                  </a:lnTo>
                  <a:lnTo>
                    <a:pt x="5271528" y="19050"/>
                  </a:lnTo>
                  <a:lnTo>
                    <a:pt x="5273027" y="26466"/>
                  </a:lnTo>
                  <a:lnTo>
                    <a:pt x="5277104" y="32524"/>
                  </a:lnTo>
                  <a:lnTo>
                    <a:pt x="5283162" y="36601"/>
                  </a:lnTo>
                  <a:lnTo>
                    <a:pt x="5290578" y="38100"/>
                  </a:lnTo>
                  <a:lnTo>
                    <a:pt x="5404878" y="38100"/>
                  </a:lnTo>
                  <a:lnTo>
                    <a:pt x="5412295" y="36601"/>
                  </a:lnTo>
                  <a:lnTo>
                    <a:pt x="5418353" y="32524"/>
                  </a:lnTo>
                  <a:lnTo>
                    <a:pt x="5422430" y="26466"/>
                  </a:lnTo>
                  <a:lnTo>
                    <a:pt x="5423928" y="19050"/>
                  </a:lnTo>
                  <a:close/>
                </a:path>
                <a:path w="5904865" h="2341245">
                  <a:moveTo>
                    <a:pt x="5601462" y="2321674"/>
                  </a:moveTo>
                  <a:lnTo>
                    <a:pt x="5599976" y="2314257"/>
                  </a:lnTo>
                  <a:lnTo>
                    <a:pt x="5595886" y="2308212"/>
                  </a:lnTo>
                  <a:lnTo>
                    <a:pt x="5589829" y="2304123"/>
                  </a:lnTo>
                  <a:lnTo>
                    <a:pt x="5582412" y="2302624"/>
                  </a:lnTo>
                  <a:lnTo>
                    <a:pt x="5468112" y="2302624"/>
                  </a:lnTo>
                  <a:lnTo>
                    <a:pt x="5460708" y="2304123"/>
                  </a:lnTo>
                  <a:lnTo>
                    <a:pt x="5454650" y="2308212"/>
                  </a:lnTo>
                  <a:lnTo>
                    <a:pt x="5450560" y="2314257"/>
                  </a:lnTo>
                  <a:lnTo>
                    <a:pt x="5449062" y="2321674"/>
                  </a:lnTo>
                  <a:lnTo>
                    <a:pt x="5450560" y="2329091"/>
                  </a:lnTo>
                  <a:lnTo>
                    <a:pt x="5454650" y="2335149"/>
                  </a:lnTo>
                  <a:lnTo>
                    <a:pt x="5460708" y="2339225"/>
                  </a:lnTo>
                  <a:lnTo>
                    <a:pt x="5468112" y="2340724"/>
                  </a:lnTo>
                  <a:lnTo>
                    <a:pt x="5582412" y="2340724"/>
                  </a:lnTo>
                  <a:lnTo>
                    <a:pt x="5589829" y="2339225"/>
                  </a:lnTo>
                  <a:lnTo>
                    <a:pt x="5595886" y="2335149"/>
                  </a:lnTo>
                  <a:lnTo>
                    <a:pt x="5599976" y="2329091"/>
                  </a:lnTo>
                  <a:lnTo>
                    <a:pt x="5601462" y="2321674"/>
                  </a:lnTo>
                  <a:close/>
                </a:path>
                <a:path w="5904865" h="2341245">
                  <a:moveTo>
                    <a:pt x="5690628" y="19050"/>
                  </a:moveTo>
                  <a:lnTo>
                    <a:pt x="5689130" y="11633"/>
                  </a:lnTo>
                  <a:lnTo>
                    <a:pt x="5685053" y="5575"/>
                  </a:lnTo>
                  <a:lnTo>
                    <a:pt x="5678995" y="1498"/>
                  </a:lnTo>
                  <a:lnTo>
                    <a:pt x="5671578" y="0"/>
                  </a:lnTo>
                  <a:lnTo>
                    <a:pt x="5557278" y="0"/>
                  </a:lnTo>
                  <a:lnTo>
                    <a:pt x="5549862" y="1498"/>
                  </a:lnTo>
                  <a:lnTo>
                    <a:pt x="5543804" y="5575"/>
                  </a:lnTo>
                  <a:lnTo>
                    <a:pt x="5539727" y="11633"/>
                  </a:lnTo>
                  <a:lnTo>
                    <a:pt x="5538228" y="19050"/>
                  </a:lnTo>
                  <a:lnTo>
                    <a:pt x="5539727" y="26466"/>
                  </a:lnTo>
                  <a:lnTo>
                    <a:pt x="5543804" y="32524"/>
                  </a:lnTo>
                  <a:lnTo>
                    <a:pt x="5549862" y="36601"/>
                  </a:lnTo>
                  <a:lnTo>
                    <a:pt x="5557278" y="38100"/>
                  </a:lnTo>
                  <a:lnTo>
                    <a:pt x="5671578" y="38100"/>
                  </a:lnTo>
                  <a:lnTo>
                    <a:pt x="5678995" y="36601"/>
                  </a:lnTo>
                  <a:lnTo>
                    <a:pt x="5685053" y="32524"/>
                  </a:lnTo>
                  <a:lnTo>
                    <a:pt x="5689130" y="26466"/>
                  </a:lnTo>
                  <a:lnTo>
                    <a:pt x="5690628" y="19050"/>
                  </a:lnTo>
                  <a:close/>
                </a:path>
                <a:path w="5904865" h="2341245">
                  <a:moveTo>
                    <a:pt x="5868162" y="2321674"/>
                  </a:moveTo>
                  <a:lnTo>
                    <a:pt x="5866676" y="2314257"/>
                  </a:lnTo>
                  <a:lnTo>
                    <a:pt x="5862586" y="2308212"/>
                  </a:lnTo>
                  <a:lnTo>
                    <a:pt x="5856529" y="2304123"/>
                  </a:lnTo>
                  <a:lnTo>
                    <a:pt x="5849112" y="2302624"/>
                  </a:lnTo>
                  <a:lnTo>
                    <a:pt x="5734812" y="2302624"/>
                  </a:lnTo>
                  <a:lnTo>
                    <a:pt x="5727408" y="2304123"/>
                  </a:lnTo>
                  <a:lnTo>
                    <a:pt x="5721350" y="2308212"/>
                  </a:lnTo>
                  <a:lnTo>
                    <a:pt x="5717260" y="2314257"/>
                  </a:lnTo>
                  <a:lnTo>
                    <a:pt x="5715762" y="2321674"/>
                  </a:lnTo>
                  <a:lnTo>
                    <a:pt x="5717260" y="2329091"/>
                  </a:lnTo>
                  <a:lnTo>
                    <a:pt x="5721350" y="2335149"/>
                  </a:lnTo>
                  <a:lnTo>
                    <a:pt x="5727408" y="2339225"/>
                  </a:lnTo>
                  <a:lnTo>
                    <a:pt x="5734812" y="2340724"/>
                  </a:lnTo>
                  <a:lnTo>
                    <a:pt x="5849112" y="2340724"/>
                  </a:lnTo>
                  <a:lnTo>
                    <a:pt x="5856529" y="2339225"/>
                  </a:lnTo>
                  <a:lnTo>
                    <a:pt x="5862586" y="2335149"/>
                  </a:lnTo>
                  <a:lnTo>
                    <a:pt x="5866676" y="2329091"/>
                  </a:lnTo>
                  <a:lnTo>
                    <a:pt x="5868162" y="2321674"/>
                  </a:lnTo>
                  <a:close/>
                </a:path>
                <a:path w="5904865" h="2341245">
                  <a:moveTo>
                    <a:pt x="5904433" y="2091245"/>
                  </a:moveTo>
                  <a:lnTo>
                    <a:pt x="5902934" y="2083828"/>
                  </a:lnTo>
                  <a:lnTo>
                    <a:pt x="5898858" y="2077770"/>
                  </a:lnTo>
                  <a:lnTo>
                    <a:pt x="5892800" y="2073694"/>
                  </a:lnTo>
                  <a:lnTo>
                    <a:pt x="5885383" y="2072195"/>
                  </a:lnTo>
                  <a:lnTo>
                    <a:pt x="5877966" y="2073694"/>
                  </a:lnTo>
                  <a:lnTo>
                    <a:pt x="5871908" y="2077770"/>
                  </a:lnTo>
                  <a:lnTo>
                    <a:pt x="5867832" y="2083828"/>
                  </a:lnTo>
                  <a:lnTo>
                    <a:pt x="5866333" y="2091245"/>
                  </a:lnTo>
                  <a:lnTo>
                    <a:pt x="5866333" y="2205545"/>
                  </a:lnTo>
                  <a:lnTo>
                    <a:pt x="5867832" y="2212962"/>
                  </a:lnTo>
                  <a:lnTo>
                    <a:pt x="5871908" y="2219020"/>
                  </a:lnTo>
                  <a:lnTo>
                    <a:pt x="5877966" y="2223097"/>
                  </a:lnTo>
                  <a:lnTo>
                    <a:pt x="5885383" y="2224595"/>
                  </a:lnTo>
                  <a:lnTo>
                    <a:pt x="5892800" y="2223097"/>
                  </a:lnTo>
                  <a:lnTo>
                    <a:pt x="5898858" y="2219020"/>
                  </a:lnTo>
                  <a:lnTo>
                    <a:pt x="5902934" y="2212962"/>
                  </a:lnTo>
                  <a:lnTo>
                    <a:pt x="5904433" y="2205545"/>
                  </a:lnTo>
                  <a:lnTo>
                    <a:pt x="5904433" y="2091245"/>
                  </a:lnTo>
                  <a:close/>
                </a:path>
                <a:path w="5904865" h="2341245">
                  <a:moveTo>
                    <a:pt x="5904433" y="1824545"/>
                  </a:moveTo>
                  <a:lnTo>
                    <a:pt x="5902934" y="1817128"/>
                  </a:lnTo>
                  <a:lnTo>
                    <a:pt x="5898858" y="1811070"/>
                  </a:lnTo>
                  <a:lnTo>
                    <a:pt x="5892800" y="1806994"/>
                  </a:lnTo>
                  <a:lnTo>
                    <a:pt x="5885383" y="1805495"/>
                  </a:lnTo>
                  <a:lnTo>
                    <a:pt x="5877966" y="1806994"/>
                  </a:lnTo>
                  <a:lnTo>
                    <a:pt x="5871908" y="1811070"/>
                  </a:lnTo>
                  <a:lnTo>
                    <a:pt x="5867832" y="1817128"/>
                  </a:lnTo>
                  <a:lnTo>
                    <a:pt x="5866333" y="1824545"/>
                  </a:lnTo>
                  <a:lnTo>
                    <a:pt x="5866333" y="1938845"/>
                  </a:lnTo>
                  <a:lnTo>
                    <a:pt x="5867832" y="1946262"/>
                  </a:lnTo>
                  <a:lnTo>
                    <a:pt x="5871908" y="1952320"/>
                  </a:lnTo>
                  <a:lnTo>
                    <a:pt x="5877966" y="1956396"/>
                  </a:lnTo>
                  <a:lnTo>
                    <a:pt x="5885383" y="1957895"/>
                  </a:lnTo>
                  <a:lnTo>
                    <a:pt x="5892800" y="1956396"/>
                  </a:lnTo>
                  <a:lnTo>
                    <a:pt x="5898858" y="1952320"/>
                  </a:lnTo>
                  <a:lnTo>
                    <a:pt x="5902934" y="1946262"/>
                  </a:lnTo>
                  <a:lnTo>
                    <a:pt x="5904433" y="1938845"/>
                  </a:lnTo>
                  <a:lnTo>
                    <a:pt x="5904433" y="1824545"/>
                  </a:lnTo>
                  <a:close/>
                </a:path>
                <a:path w="5904865" h="2341245">
                  <a:moveTo>
                    <a:pt x="5904433" y="1557845"/>
                  </a:moveTo>
                  <a:lnTo>
                    <a:pt x="5902934" y="1550428"/>
                  </a:lnTo>
                  <a:lnTo>
                    <a:pt x="5898858" y="1544370"/>
                  </a:lnTo>
                  <a:lnTo>
                    <a:pt x="5892800" y="1540294"/>
                  </a:lnTo>
                  <a:lnTo>
                    <a:pt x="5885383" y="1538795"/>
                  </a:lnTo>
                  <a:lnTo>
                    <a:pt x="5877966" y="1540294"/>
                  </a:lnTo>
                  <a:lnTo>
                    <a:pt x="5871908" y="1544370"/>
                  </a:lnTo>
                  <a:lnTo>
                    <a:pt x="5867832" y="1550428"/>
                  </a:lnTo>
                  <a:lnTo>
                    <a:pt x="5866333" y="1557845"/>
                  </a:lnTo>
                  <a:lnTo>
                    <a:pt x="5866333" y="1672145"/>
                  </a:lnTo>
                  <a:lnTo>
                    <a:pt x="5867832" y="1679562"/>
                  </a:lnTo>
                  <a:lnTo>
                    <a:pt x="5871908" y="1685620"/>
                  </a:lnTo>
                  <a:lnTo>
                    <a:pt x="5877966" y="1689696"/>
                  </a:lnTo>
                  <a:lnTo>
                    <a:pt x="5885383" y="1691195"/>
                  </a:lnTo>
                  <a:lnTo>
                    <a:pt x="5892800" y="1689696"/>
                  </a:lnTo>
                  <a:lnTo>
                    <a:pt x="5898858" y="1685620"/>
                  </a:lnTo>
                  <a:lnTo>
                    <a:pt x="5902934" y="1679562"/>
                  </a:lnTo>
                  <a:lnTo>
                    <a:pt x="5904433" y="1672145"/>
                  </a:lnTo>
                  <a:lnTo>
                    <a:pt x="5904433" y="1557845"/>
                  </a:lnTo>
                  <a:close/>
                </a:path>
                <a:path w="5904865" h="2341245">
                  <a:moveTo>
                    <a:pt x="5904433" y="1291145"/>
                  </a:moveTo>
                  <a:lnTo>
                    <a:pt x="5902934" y="1283728"/>
                  </a:lnTo>
                  <a:lnTo>
                    <a:pt x="5898858" y="1277670"/>
                  </a:lnTo>
                  <a:lnTo>
                    <a:pt x="5892800" y="1273594"/>
                  </a:lnTo>
                  <a:lnTo>
                    <a:pt x="5885383" y="1272095"/>
                  </a:lnTo>
                  <a:lnTo>
                    <a:pt x="5877966" y="1273594"/>
                  </a:lnTo>
                  <a:lnTo>
                    <a:pt x="5871908" y="1277670"/>
                  </a:lnTo>
                  <a:lnTo>
                    <a:pt x="5867832" y="1283728"/>
                  </a:lnTo>
                  <a:lnTo>
                    <a:pt x="5866333" y="1291145"/>
                  </a:lnTo>
                  <a:lnTo>
                    <a:pt x="5866333" y="1405445"/>
                  </a:lnTo>
                  <a:lnTo>
                    <a:pt x="5867832" y="1412862"/>
                  </a:lnTo>
                  <a:lnTo>
                    <a:pt x="5871908" y="1418920"/>
                  </a:lnTo>
                  <a:lnTo>
                    <a:pt x="5877966" y="1422996"/>
                  </a:lnTo>
                  <a:lnTo>
                    <a:pt x="5885383" y="1424495"/>
                  </a:lnTo>
                  <a:lnTo>
                    <a:pt x="5892800" y="1422996"/>
                  </a:lnTo>
                  <a:lnTo>
                    <a:pt x="5898858" y="1418920"/>
                  </a:lnTo>
                  <a:lnTo>
                    <a:pt x="5902934" y="1412862"/>
                  </a:lnTo>
                  <a:lnTo>
                    <a:pt x="5904433" y="1405445"/>
                  </a:lnTo>
                  <a:lnTo>
                    <a:pt x="5904433" y="1291145"/>
                  </a:lnTo>
                  <a:close/>
                </a:path>
                <a:path w="5904865" h="2341245">
                  <a:moveTo>
                    <a:pt x="5904433" y="1024445"/>
                  </a:moveTo>
                  <a:lnTo>
                    <a:pt x="5902934" y="1017028"/>
                  </a:lnTo>
                  <a:lnTo>
                    <a:pt x="5898858" y="1010970"/>
                  </a:lnTo>
                  <a:lnTo>
                    <a:pt x="5892800" y="1006894"/>
                  </a:lnTo>
                  <a:lnTo>
                    <a:pt x="5885383" y="1005395"/>
                  </a:lnTo>
                  <a:lnTo>
                    <a:pt x="5877966" y="1006894"/>
                  </a:lnTo>
                  <a:lnTo>
                    <a:pt x="5871908" y="1010970"/>
                  </a:lnTo>
                  <a:lnTo>
                    <a:pt x="5867832" y="1017028"/>
                  </a:lnTo>
                  <a:lnTo>
                    <a:pt x="5866333" y="1024445"/>
                  </a:lnTo>
                  <a:lnTo>
                    <a:pt x="5866333" y="1138745"/>
                  </a:lnTo>
                  <a:lnTo>
                    <a:pt x="5867832" y="1146162"/>
                  </a:lnTo>
                  <a:lnTo>
                    <a:pt x="5871908" y="1152220"/>
                  </a:lnTo>
                  <a:lnTo>
                    <a:pt x="5877966" y="1156296"/>
                  </a:lnTo>
                  <a:lnTo>
                    <a:pt x="5885383" y="1157795"/>
                  </a:lnTo>
                  <a:lnTo>
                    <a:pt x="5892800" y="1156296"/>
                  </a:lnTo>
                  <a:lnTo>
                    <a:pt x="5898858" y="1152220"/>
                  </a:lnTo>
                  <a:lnTo>
                    <a:pt x="5902934" y="1146162"/>
                  </a:lnTo>
                  <a:lnTo>
                    <a:pt x="5904433" y="1138745"/>
                  </a:lnTo>
                  <a:lnTo>
                    <a:pt x="5904433" y="1024445"/>
                  </a:lnTo>
                  <a:close/>
                </a:path>
                <a:path w="5904865" h="2341245">
                  <a:moveTo>
                    <a:pt x="5904433" y="757745"/>
                  </a:moveTo>
                  <a:lnTo>
                    <a:pt x="5902934" y="750328"/>
                  </a:lnTo>
                  <a:lnTo>
                    <a:pt x="5898858" y="744270"/>
                  </a:lnTo>
                  <a:lnTo>
                    <a:pt x="5892800" y="740194"/>
                  </a:lnTo>
                  <a:lnTo>
                    <a:pt x="5885383" y="738695"/>
                  </a:lnTo>
                  <a:lnTo>
                    <a:pt x="5877966" y="740194"/>
                  </a:lnTo>
                  <a:lnTo>
                    <a:pt x="5871908" y="744270"/>
                  </a:lnTo>
                  <a:lnTo>
                    <a:pt x="5867832" y="750328"/>
                  </a:lnTo>
                  <a:lnTo>
                    <a:pt x="5866333" y="757745"/>
                  </a:lnTo>
                  <a:lnTo>
                    <a:pt x="5866333" y="872045"/>
                  </a:lnTo>
                  <a:lnTo>
                    <a:pt x="5867832" y="879462"/>
                  </a:lnTo>
                  <a:lnTo>
                    <a:pt x="5871908" y="885520"/>
                  </a:lnTo>
                  <a:lnTo>
                    <a:pt x="5877966" y="889596"/>
                  </a:lnTo>
                  <a:lnTo>
                    <a:pt x="5885383" y="891095"/>
                  </a:lnTo>
                  <a:lnTo>
                    <a:pt x="5892800" y="889596"/>
                  </a:lnTo>
                  <a:lnTo>
                    <a:pt x="5898858" y="885520"/>
                  </a:lnTo>
                  <a:lnTo>
                    <a:pt x="5902934" y="879462"/>
                  </a:lnTo>
                  <a:lnTo>
                    <a:pt x="5904433" y="872045"/>
                  </a:lnTo>
                  <a:lnTo>
                    <a:pt x="5904433" y="757745"/>
                  </a:lnTo>
                  <a:close/>
                </a:path>
                <a:path w="5904865" h="2341245">
                  <a:moveTo>
                    <a:pt x="5904433" y="491045"/>
                  </a:moveTo>
                  <a:lnTo>
                    <a:pt x="5902934" y="483628"/>
                  </a:lnTo>
                  <a:lnTo>
                    <a:pt x="5898858" y="477570"/>
                  </a:lnTo>
                  <a:lnTo>
                    <a:pt x="5892800" y="473494"/>
                  </a:lnTo>
                  <a:lnTo>
                    <a:pt x="5885383" y="471995"/>
                  </a:lnTo>
                  <a:lnTo>
                    <a:pt x="5877966" y="473494"/>
                  </a:lnTo>
                  <a:lnTo>
                    <a:pt x="5871908" y="477570"/>
                  </a:lnTo>
                  <a:lnTo>
                    <a:pt x="5867832" y="483628"/>
                  </a:lnTo>
                  <a:lnTo>
                    <a:pt x="5866333" y="491045"/>
                  </a:lnTo>
                  <a:lnTo>
                    <a:pt x="5866333" y="605345"/>
                  </a:lnTo>
                  <a:lnTo>
                    <a:pt x="5867832" y="612762"/>
                  </a:lnTo>
                  <a:lnTo>
                    <a:pt x="5871908" y="618820"/>
                  </a:lnTo>
                  <a:lnTo>
                    <a:pt x="5877966" y="622896"/>
                  </a:lnTo>
                  <a:lnTo>
                    <a:pt x="5885383" y="624395"/>
                  </a:lnTo>
                  <a:lnTo>
                    <a:pt x="5892800" y="622896"/>
                  </a:lnTo>
                  <a:lnTo>
                    <a:pt x="5898858" y="618820"/>
                  </a:lnTo>
                  <a:lnTo>
                    <a:pt x="5902934" y="612762"/>
                  </a:lnTo>
                  <a:lnTo>
                    <a:pt x="5904433" y="605345"/>
                  </a:lnTo>
                  <a:lnTo>
                    <a:pt x="5904433" y="491045"/>
                  </a:lnTo>
                  <a:close/>
                </a:path>
                <a:path w="5904865" h="2341245">
                  <a:moveTo>
                    <a:pt x="5904433" y="224345"/>
                  </a:moveTo>
                  <a:lnTo>
                    <a:pt x="5902934" y="216928"/>
                  </a:lnTo>
                  <a:lnTo>
                    <a:pt x="5898858" y="210870"/>
                  </a:lnTo>
                  <a:lnTo>
                    <a:pt x="5892800" y="206794"/>
                  </a:lnTo>
                  <a:lnTo>
                    <a:pt x="5885383" y="205295"/>
                  </a:lnTo>
                  <a:lnTo>
                    <a:pt x="5877966" y="206794"/>
                  </a:lnTo>
                  <a:lnTo>
                    <a:pt x="5871908" y="210870"/>
                  </a:lnTo>
                  <a:lnTo>
                    <a:pt x="5867832" y="216928"/>
                  </a:lnTo>
                  <a:lnTo>
                    <a:pt x="5866333" y="224345"/>
                  </a:lnTo>
                  <a:lnTo>
                    <a:pt x="5866333" y="338645"/>
                  </a:lnTo>
                  <a:lnTo>
                    <a:pt x="5867832" y="346062"/>
                  </a:lnTo>
                  <a:lnTo>
                    <a:pt x="5871908" y="352120"/>
                  </a:lnTo>
                  <a:lnTo>
                    <a:pt x="5877966" y="356196"/>
                  </a:lnTo>
                  <a:lnTo>
                    <a:pt x="5885383" y="357695"/>
                  </a:lnTo>
                  <a:lnTo>
                    <a:pt x="5892800" y="356196"/>
                  </a:lnTo>
                  <a:lnTo>
                    <a:pt x="5898858" y="352120"/>
                  </a:lnTo>
                  <a:lnTo>
                    <a:pt x="5902934" y="346062"/>
                  </a:lnTo>
                  <a:lnTo>
                    <a:pt x="5904433" y="338645"/>
                  </a:lnTo>
                  <a:lnTo>
                    <a:pt x="5904433" y="224345"/>
                  </a:lnTo>
                  <a:close/>
                </a:path>
                <a:path w="5904865" h="2341245">
                  <a:moveTo>
                    <a:pt x="5904433" y="0"/>
                  </a:moveTo>
                  <a:lnTo>
                    <a:pt x="5823978" y="0"/>
                  </a:lnTo>
                  <a:lnTo>
                    <a:pt x="5816562" y="1498"/>
                  </a:lnTo>
                  <a:lnTo>
                    <a:pt x="5810504" y="5575"/>
                  </a:lnTo>
                  <a:lnTo>
                    <a:pt x="5806427" y="11633"/>
                  </a:lnTo>
                  <a:lnTo>
                    <a:pt x="5804928" y="19050"/>
                  </a:lnTo>
                  <a:lnTo>
                    <a:pt x="5806427" y="26466"/>
                  </a:lnTo>
                  <a:lnTo>
                    <a:pt x="5810504" y="32524"/>
                  </a:lnTo>
                  <a:lnTo>
                    <a:pt x="5816562" y="36601"/>
                  </a:lnTo>
                  <a:lnTo>
                    <a:pt x="5823978" y="38100"/>
                  </a:lnTo>
                  <a:lnTo>
                    <a:pt x="5866333" y="38100"/>
                  </a:lnTo>
                  <a:lnTo>
                    <a:pt x="5866333" y="71945"/>
                  </a:lnTo>
                  <a:lnTo>
                    <a:pt x="5867832" y="79362"/>
                  </a:lnTo>
                  <a:lnTo>
                    <a:pt x="5871908" y="85420"/>
                  </a:lnTo>
                  <a:lnTo>
                    <a:pt x="5877966" y="89496"/>
                  </a:lnTo>
                  <a:lnTo>
                    <a:pt x="5885383" y="90995"/>
                  </a:lnTo>
                  <a:lnTo>
                    <a:pt x="5892800" y="89496"/>
                  </a:lnTo>
                  <a:lnTo>
                    <a:pt x="5898858" y="85420"/>
                  </a:lnTo>
                  <a:lnTo>
                    <a:pt x="5902934" y="79362"/>
                  </a:lnTo>
                  <a:lnTo>
                    <a:pt x="5904433" y="71945"/>
                  </a:lnTo>
                  <a:lnTo>
                    <a:pt x="5904433" y="38100"/>
                  </a:lnTo>
                  <a:lnTo>
                    <a:pt x="5904433" y="19050"/>
                  </a:lnTo>
                  <a:lnTo>
                    <a:pt x="5904433" y="0"/>
                  </a:lnTo>
                  <a:close/>
                </a:path>
              </a:pathLst>
            </a:custGeom>
            <a:solidFill>
              <a:srgbClr val="90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30368" y="5854700"/>
            <a:ext cx="153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32F3E"/>
                </a:solidFill>
                <a:latin typeface="Century Gothic"/>
                <a:cs typeface="Century Gothic"/>
              </a:rPr>
              <a:t>Data</a:t>
            </a:r>
            <a:r>
              <a:rPr sz="1800" spc="-9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30" dirty="0">
                <a:solidFill>
                  <a:srgbClr val="232F3E"/>
                </a:solidFill>
                <a:latin typeface="Century Gothic"/>
                <a:cs typeface="Century Gothic"/>
              </a:rPr>
              <a:t>Ingestion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57605" y="5345683"/>
            <a:ext cx="2025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32F3E"/>
                </a:solidFill>
                <a:latin typeface="Century Gothic"/>
                <a:cs typeface="Century Gothic"/>
              </a:rPr>
              <a:t>Analytics </a:t>
            </a:r>
            <a:r>
              <a:rPr sz="1800" spc="-4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800" spc="-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232F3E"/>
                </a:solidFill>
                <a:latin typeface="Century Gothic"/>
                <a:cs typeface="Century Gothic"/>
              </a:rPr>
              <a:t>Serving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573849" y="2069810"/>
            <a:ext cx="2545715" cy="2380615"/>
            <a:chOff x="4573849" y="2069810"/>
            <a:chExt cx="2545715" cy="2380615"/>
          </a:xfrm>
        </p:grpSpPr>
        <p:sp>
          <p:nvSpPr>
            <p:cNvPr id="20" name="object 20"/>
            <p:cNvSpPr/>
            <p:nvPr/>
          </p:nvSpPr>
          <p:spPr>
            <a:xfrm>
              <a:off x="4700849" y="2114260"/>
              <a:ext cx="2291715" cy="2291715"/>
            </a:xfrm>
            <a:custGeom>
              <a:avLst/>
              <a:gdLst/>
              <a:ahLst/>
              <a:cxnLst/>
              <a:rect l="l" t="t" r="r" b="b"/>
              <a:pathLst>
                <a:path w="2291715" h="2291715">
                  <a:moveTo>
                    <a:pt x="1146248" y="0"/>
                  </a:moveTo>
                  <a:lnTo>
                    <a:pt x="1194675" y="1031"/>
                  </a:lnTo>
                  <a:lnTo>
                    <a:pt x="1242588" y="4046"/>
                  </a:lnTo>
                  <a:lnTo>
                    <a:pt x="1289948" y="9004"/>
                  </a:lnTo>
                  <a:lnTo>
                    <a:pt x="1336715" y="15866"/>
                  </a:lnTo>
                  <a:lnTo>
                    <a:pt x="1382850" y="24591"/>
                  </a:lnTo>
                  <a:lnTo>
                    <a:pt x="1428312" y="35141"/>
                  </a:lnTo>
                  <a:lnTo>
                    <a:pt x="1473062" y="47476"/>
                  </a:lnTo>
                  <a:lnTo>
                    <a:pt x="1517060" y="61555"/>
                  </a:lnTo>
                  <a:lnTo>
                    <a:pt x="1560267" y="77338"/>
                  </a:lnTo>
                  <a:lnTo>
                    <a:pt x="1602642" y="94787"/>
                  </a:lnTo>
                  <a:lnTo>
                    <a:pt x="1644146" y="113861"/>
                  </a:lnTo>
                  <a:lnTo>
                    <a:pt x="1684739" y="134521"/>
                  </a:lnTo>
                  <a:lnTo>
                    <a:pt x="1724382" y="156726"/>
                  </a:lnTo>
                  <a:lnTo>
                    <a:pt x="1763035" y="180437"/>
                  </a:lnTo>
                  <a:lnTo>
                    <a:pt x="1800657" y="205614"/>
                  </a:lnTo>
                  <a:lnTo>
                    <a:pt x="1837210" y="232217"/>
                  </a:lnTo>
                  <a:lnTo>
                    <a:pt x="1872653" y="260207"/>
                  </a:lnTo>
                  <a:lnTo>
                    <a:pt x="1906946" y="289543"/>
                  </a:lnTo>
                  <a:lnTo>
                    <a:pt x="1940051" y="320187"/>
                  </a:lnTo>
                  <a:lnTo>
                    <a:pt x="1971927" y="352098"/>
                  </a:lnTo>
                  <a:lnTo>
                    <a:pt x="2002535" y="385236"/>
                  </a:lnTo>
                  <a:lnTo>
                    <a:pt x="2031834" y="419561"/>
                  </a:lnTo>
                  <a:lnTo>
                    <a:pt x="2059785" y="455035"/>
                  </a:lnTo>
                  <a:lnTo>
                    <a:pt x="2086349" y="491616"/>
                  </a:lnTo>
                  <a:lnTo>
                    <a:pt x="2111485" y="529266"/>
                  </a:lnTo>
                  <a:lnTo>
                    <a:pt x="2135153" y="567944"/>
                  </a:lnTo>
                  <a:lnTo>
                    <a:pt x="2157315" y="607611"/>
                  </a:lnTo>
                  <a:lnTo>
                    <a:pt x="2177931" y="648227"/>
                  </a:lnTo>
                  <a:lnTo>
                    <a:pt x="2196959" y="689752"/>
                  </a:lnTo>
                  <a:lnTo>
                    <a:pt x="2214362" y="732146"/>
                  </a:lnTo>
                  <a:lnTo>
                    <a:pt x="2230099" y="775370"/>
                  </a:lnTo>
                  <a:lnTo>
                    <a:pt x="2244130" y="819383"/>
                  </a:lnTo>
                  <a:lnTo>
                    <a:pt x="2256415" y="864147"/>
                  </a:lnTo>
                  <a:lnTo>
                    <a:pt x="2266916" y="909620"/>
                  </a:lnTo>
                  <a:lnTo>
                    <a:pt x="2275591" y="955764"/>
                  </a:lnTo>
                  <a:lnTo>
                    <a:pt x="2282402" y="1002539"/>
                  </a:lnTo>
                  <a:lnTo>
                    <a:pt x="2287309" y="1049904"/>
                  </a:lnTo>
                  <a:lnTo>
                    <a:pt x="2290271" y="1097821"/>
                  </a:lnTo>
                  <a:lnTo>
                    <a:pt x="2291250" y="1146249"/>
                  </a:lnTo>
                  <a:lnTo>
                    <a:pt x="2290218" y="1194675"/>
                  </a:lnTo>
                  <a:lnTo>
                    <a:pt x="2287204" y="1242588"/>
                  </a:lnTo>
                  <a:lnTo>
                    <a:pt x="2282246" y="1289948"/>
                  </a:lnTo>
                  <a:lnTo>
                    <a:pt x="2275384" y="1336716"/>
                  </a:lnTo>
                  <a:lnTo>
                    <a:pt x="2266658" y="1382850"/>
                  </a:lnTo>
                  <a:lnTo>
                    <a:pt x="2256108" y="1428312"/>
                  </a:lnTo>
                  <a:lnTo>
                    <a:pt x="2243774" y="1473062"/>
                  </a:lnTo>
                  <a:lnTo>
                    <a:pt x="2229695" y="1517060"/>
                  </a:lnTo>
                  <a:lnTo>
                    <a:pt x="2213911" y="1560267"/>
                  </a:lnTo>
                  <a:lnTo>
                    <a:pt x="2196462" y="1602642"/>
                  </a:lnTo>
                  <a:lnTo>
                    <a:pt x="2177388" y="1644146"/>
                  </a:lnTo>
                  <a:lnTo>
                    <a:pt x="2156729" y="1684740"/>
                  </a:lnTo>
                  <a:lnTo>
                    <a:pt x="2134524" y="1724382"/>
                  </a:lnTo>
                  <a:lnTo>
                    <a:pt x="2110813" y="1763035"/>
                  </a:lnTo>
                  <a:lnTo>
                    <a:pt x="2085636" y="1800657"/>
                  </a:lnTo>
                  <a:lnTo>
                    <a:pt x="2059033" y="1837210"/>
                  </a:lnTo>
                  <a:lnTo>
                    <a:pt x="2031043" y="1872653"/>
                  </a:lnTo>
                  <a:lnTo>
                    <a:pt x="2001706" y="1906946"/>
                  </a:lnTo>
                  <a:lnTo>
                    <a:pt x="1971063" y="1940051"/>
                  </a:lnTo>
                  <a:lnTo>
                    <a:pt x="1939152" y="1971927"/>
                  </a:lnTo>
                  <a:lnTo>
                    <a:pt x="1906014" y="2002535"/>
                  </a:lnTo>
                  <a:lnTo>
                    <a:pt x="1871689" y="2031834"/>
                  </a:lnTo>
                  <a:lnTo>
                    <a:pt x="1836215" y="2059785"/>
                  </a:lnTo>
                  <a:lnTo>
                    <a:pt x="1799634" y="2086349"/>
                  </a:lnTo>
                  <a:lnTo>
                    <a:pt x="1761984" y="2111485"/>
                  </a:lnTo>
                  <a:lnTo>
                    <a:pt x="1723306" y="2135153"/>
                  </a:lnTo>
                  <a:lnTo>
                    <a:pt x="1683639" y="2157315"/>
                  </a:lnTo>
                  <a:lnTo>
                    <a:pt x="1643023" y="2177931"/>
                  </a:lnTo>
                  <a:lnTo>
                    <a:pt x="1601498" y="2196959"/>
                  </a:lnTo>
                  <a:lnTo>
                    <a:pt x="1559104" y="2214362"/>
                  </a:lnTo>
                  <a:lnTo>
                    <a:pt x="1515880" y="2230099"/>
                  </a:lnTo>
                  <a:lnTo>
                    <a:pt x="1471867" y="2244130"/>
                  </a:lnTo>
                  <a:lnTo>
                    <a:pt x="1427104" y="2256415"/>
                  </a:lnTo>
                  <a:lnTo>
                    <a:pt x="1381630" y="2266916"/>
                  </a:lnTo>
                  <a:lnTo>
                    <a:pt x="1335486" y="2275592"/>
                  </a:lnTo>
                  <a:lnTo>
                    <a:pt x="1288711" y="2282403"/>
                  </a:lnTo>
                  <a:lnTo>
                    <a:pt x="1241346" y="2287309"/>
                  </a:lnTo>
                  <a:lnTo>
                    <a:pt x="1193430" y="2290272"/>
                  </a:lnTo>
                  <a:lnTo>
                    <a:pt x="1145002" y="2291251"/>
                  </a:lnTo>
                  <a:lnTo>
                    <a:pt x="1096575" y="2290219"/>
                  </a:lnTo>
                  <a:lnTo>
                    <a:pt x="1048662" y="2287204"/>
                  </a:lnTo>
                  <a:lnTo>
                    <a:pt x="1001302" y="2282246"/>
                  </a:lnTo>
                  <a:lnTo>
                    <a:pt x="954535" y="2275384"/>
                  </a:lnTo>
                  <a:lnTo>
                    <a:pt x="908400" y="2266658"/>
                  </a:lnTo>
                  <a:lnTo>
                    <a:pt x="862938" y="2256108"/>
                  </a:lnTo>
                  <a:lnTo>
                    <a:pt x="818188" y="2243774"/>
                  </a:lnTo>
                  <a:lnTo>
                    <a:pt x="774190" y="2229695"/>
                  </a:lnTo>
                  <a:lnTo>
                    <a:pt x="730983" y="2213911"/>
                  </a:lnTo>
                  <a:lnTo>
                    <a:pt x="688608" y="2196462"/>
                  </a:lnTo>
                  <a:lnTo>
                    <a:pt x="647104" y="2177388"/>
                  </a:lnTo>
                  <a:lnTo>
                    <a:pt x="606510" y="2156729"/>
                  </a:lnTo>
                  <a:lnTo>
                    <a:pt x="566868" y="2134524"/>
                  </a:lnTo>
                  <a:lnTo>
                    <a:pt x="528215" y="2110813"/>
                  </a:lnTo>
                  <a:lnTo>
                    <a:pt x="490593" y="2085636"/>
                  </a:lnTo>
                  <a:lnTo>
                    <a:pt x="454040" y="2059033"/>
                  </a:lnTo>
                  <a:lnTo>
                    <a:pt x="418597" y="2031043"/>
                  </a:lnTo>
                  <a:lnTo>
                    <a:pt x="384303" y="2001706"/>
                  </a:lnTo>
                  <a:lnTo>
                    <a:pt x="351199" y="1971063"/>
                  </a:lnTo>
                  <a:lnTo>
                    <a:pt x="319323" y="1939152"/>
                  </a:lnTo>
                  <a:lnTo>
                    <a:pt x="288715" y="1906014"/>
                  </a:lnTo>
                  <a:lnTo>
                    <a:pt x="259416" y="1871688"/>
                  </a:lnTo>
                  <a:lnTo>
                    <a:pt x="231465" y="1836215"/>
                  </a:lnTo>
                  <a:lnTo>
                    <a:pt x="204901" y="1799633"/>
                  </a:lnTo>
                  <a:lnTo>
                    <a:pt x="179765" y="1761984"/>
                  </a:lnTo>
                  <a:lnTo>
                    <a:pt x="156096" y="1723305"/>
                  </a:lnTo>
                  <a:lnTo>
                    <a:pt x="133934" y="1683639"/>
                  </a:lnTo>
                  <a:lnTo>
                    <a:pt x="113319" y="1643023"/>
                  </a:lnTo>
                  <a:lnTo>
                    <a:pt x="94290" y="1601498"/>
                  </a:lnTo>
                  <a:lnTo>
                    <a:pt x="76888" y="1559104"/>
                  </a:lnTo>
                  <a:lnTo>
                    <a:pt x="61151" y="1515880"/>
                  </a:lnTo>
                  <a:lnTo>
                    <a:pt x="47120" y="1471867"/>
                  </a:lnTo>
                  <a:lnTo>
                    <a:pt x="34834" y="1427103"/>
                  </a:lnTo>
                  <a:lnTo>
                    <a:pt x="24334" y="1381630"/>
                  </a:lnTo>
                  <a:lnTo>
                    <a:pt x="15658" y="1335486"/>
                  </a:lnTo>
                  <a:lnTo>
                    <a:pt x="8847" y="1288711"/>
                  </a:lnTo>
                  <a:lnTo>
                    <a:pt x="3941" y="1241346"/>
                  </a:lnTo>
                  <a:lnTo>
                    <a:pt x="978" y="1193429"/>
                  </a:lnTo>
                  <a:lnTo>
                    <a:pt x="0" y="1145002"/>
                  </a:lnTo>
                  <a:lnTo>
                    <a:pt x="1010" y="1097092"/>
                  </a:lnTo>
                  <a:lnTo>
                    <a:pt x="3963" y="1049679"/>
                  </a:lnTo>
                  <a:lnTo>
                    <a:pt x="8821" y="1002802"/>
                  </a:lnTo>
                  <a:lnTo>
                    <a:pt x="15545" y="956500"/>
                  </a:lnTo>
                  <a:lnTo>
                    <a:pt x="24098" y="910811"/>
                  </a:lnTo>
                  <a:lnTo>
                    <a:pt x="34439" y="865775"/>
                  </a:lnTo>
                  <a:lnTo>
                    <a:pt x="46532" y="821430"/>
                  </a:lnTo>
                  <a:lnTo>
                    <a:pt x="60338" y="777815"/>
                  </a:lnTo>
                  <a:lnTo>
                    <a:pt x="75818" y="734970"/>
                  </a:lnTo>
                  <a:lnTo>
                    <a:pt x="92935" y="692933"/>
                  </a:lnTo>
                  <a:lnTo>
                    <a:pt x="111649" y="651742"/>
                  </a:lnTo>
                  <a:lnTo>
                    <a:pt x="131923" y="611437"/>
                  </a:lnTo>
                  <a:lnTo>
                    <a:pt x="153719" y="572057"/>
                  </a:lnTo>
                  <a:lnTo>
                    <a:pt x="176997" y="533641"/>
                  </a:lnTo>
                  <a:lnTo>
                    <a:pt x="201719" y="496227"/>
                  </a:lnTo>
                  <a:lnTo>
                    <a:pt x="227848" y="459854"/>
                  </a:lnTo>
                  <a:lnTo>
                    <a:pt x="255345" y="424562"/>
                  </a:lnTo>
                  <a:lnTo>
                    <a:pt x="284171" y="390388"/>
                  </a:lnTo>
                  <a:lnTo>
                    <a:pt x="314289" y="357373"/>
                  </a:lnTo>
                  <a:lnTo>
                    <a:pt x="345659" y="325554"/>
                  </a:lnTo>
                  <a:lnTo>
                    <a:pt x="378244" y="294972"/>
                  </a:lnTo>
                  <a:lnTo>
                    <a:pt x="412005" y="265663"/>
                  </a:lnTo>
                  <a:lnTo>
                    <a:pt x="446904" y="237669"/>
                  </a:lnTo>
                  <a:lnTo>
                    <a:pt x="482902" y="211027"/>
                  </a:lnTo>
                  <a:lnTo>
                    <a:pt x="519962" y="185776"/>
                  </a:lnTo>
                  <a:lnTo>
                    <a:pt x="558044" y="161955"/>
                  </a:lnTo>
                  <a:lnTo>
                    <a:pt x="597111" y="139603"/>
                  </a:lnTo>
                  <a:lnTo>
                    <a:pt x="637124" y="118760"/>
                  </a:lnTo>
                  <a:lnTo>
                    <a:pt x="678045" y="99463"/>
                  </a:lnTo>
                  <a:lnTo>
                    <a:pt x="719835" y="81751"/>
                  </a:lnTo>
                  <a:lnTo>
                    <a:pt x="762457" y="65665"/>
                  </a:lnTo>
                  <a:lnTo>
                    <a:pt x="805871" y="51242"/>
                  </a:lnTo>
                  <a:lnTo>
                    <a:pt x="850040" y="38521"/>
                  </a:lnTo>
                  <a:lnTo>
                    <a:pt x="894925" y="27541"/>
                  </a:lnTo>
                  <a:lnTo>
                    <a:pt x="940488" y="18342"/>
                  </a:lnTo>
                  <a:lnTo>
                    <a:pt x="986690" y="10962"/>
                  </a:lnTo>
                  <a:lnTo>
                    <a:pt x="1033493" y="5439"/>
                  </a:lnTo>
                  <a:lnTo>
                    <a:pt x="1080859" y="1814"/>
                  </a:lnTo>
                  <a:lnTo>
                    <a:pt x="1128750" y="124"/>
                  </a:lnTo>
                  <a:lnTo>
                    <a:pt x="1145624" y="1145625"/>
                  </a:lnTo>
                  <a:lnTo>
                    <a:pt x="1146248" y="0"/>
                  </a:lnTo>
                  <a:close/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00582" y="2114260"/>
              <a:ext cx="2193925" cy="2291715"/>
            </a:xfrm>
            <a:custGeom>
              <a:avLst/>
              <a:gdLst/>
              <a:ahLst/>
              <a:cxnLst/>
              <a:rect l="l" t="t" r="r" b="b"/>
              <a:pathLst>
                <a:path w="2193925" h="2291715">
                  <a:moveTo>
                    <a:pt x="2193703" y="1608820"/>
                  </a:moveTo>
                  <a:lnTo>
                    <a:pt x="2173204" y="1652706"/>
                  </a:lnTo>
                  <a:lnTo>
                    <a:pt x="2151098" y="1695321"/>
                  </a:lnTo>
                  <a:lnTo>
                    <a:pt x="2127437" y="1736646"/>
                  </a:lnTo>
                  <a:lnTo>
                    <a:pt x="2102274" y="1776659"/>
                  </a:lnTo>
                  <a:lnTo>
                    <a:pt x="2075661" y="1815342"/>
                  </a:lnTo>
                  <a:lnTo>
                    <a:pt x="2047651" y="1852672"/>
                  </a:lnTo>
                  <a:lnTo>
                    <a:pt x="2018297" y="1888630"/>
                  </a:lnTo>
                  <a:lnTo>
                    <a:pt x="1987649" y="1923196"/>
                  </a:lnTo>
                  <a:lnTo>
                    <a:pt x="1955762" y="1956349"/>
                  </a:lnTo>
                  <a:lnTo>
                    <a:pt x="1922688" y="1988070"/>
                  </a:lnTo>
                  <a:lnTo>
                    <a:pt x="1888478" y="2018337"/>
                  </a:lnTo>
                  <a:lnTo>
                    <a:pt x="1853185" y="2047131"/>
                  </a:lnTo>
                  <a:lnTo>
                    <a:pt x="1816863" y="2074430"/>
                  </a:lnTo>
                  <a:lnTo>
                    <a:pt x="1779563" y="2100216"/>
                  </a:lnTo>
                  <a:lnTo>
                    <a:pt x="1741337" y="2124468"/>
                  </a:lnTo>
                  <a:lnTo>
                    <a:pt x="1702239" y="2147165"/>
                  </a:lnTo>
                  <a:lnTo>
                    <a:pt x="1662320" y="2168287"/>
                  </a:lnTo>
                  <a:lnTo>
                    <a:pt x="1621633" y="2187813"/>
                  </a:lnTo>
                  <a:lnTo>
                    <a:pt x="1580231" y="2205724"/>
                  </a:lnTo>
                  <a:lnTo>
                    <a:pt x="1538166" y="2222000"/>
                  </a:lnTo>
                  <a:lnTo>
                    <a:pt x="1495490" y="2236619"/>
                  </a:lnTo>
                  <a:lnTo>
                    <a:pt x="1452256" y="2249562"/>
                  </a:lnTo>
                  <a:lnTo>
                    <a:pt x="1408516" y="2260808"/>
                  </a:lnTo>
                  <a:lnTo>
                    <a:pt x="1364323" y="2270337"/>
                  </a:lnTo>
                  <a:lnTo>
                    <a:pt x="1319729" y="2278128"/>
                  </a:lnTo>
                  <a:lnTo>
                    <a:pt x="1274787" y="2284163"/>
                  </a:lnTo>
                  <a:lnTo>
                    <a:pt x="1229549" y="2288419"/>
                  </a:lnTo>
                  <a:lnTo>
                    <a:pt x="1184067" y="2290877"/>
                  </a:lnTo>
                  <a:lnTo>
                    <a:pt x="1138395" y="2291517"/>
                  </a:lnTo>
                  <a:lnTo>
                    <a:pt x="1092583" y="2290318"/>
                  </a:lnTo>
                  <a:lnTo>
                    <a:pt x="1046686" y="2287260"/>
                  </a:lnTo>
                  <a:lnTo>
                    <a:pt x="1000754" y="2282323"/>
                  </a:lnTo>
                  <a:lnTo>
                    <a:pt x="954842" y="2275486"/>
                  </a:lnTo>
                  <a:lnTo>
                    <a:pt x="909001" y="2266729"/>
                  </a:lnTo>
                  <a:lnTo>
                    <a:pt x="863283" y="2256032"/>
                  </a:lnTo>
                  <a:lnTo>
                    <a:pt x="817741" y="2243375"/>
                  </a:lnTo>
                  <a:lnTo>
                    <a:pt x="772428" y="2228737"/>
                  </a:lnTo>
                  <a:lnTo>
                    <a:pt x="727396" y="2212097"/>
                  </a:lnTo>
                  <a:lnTo>
                    <a:pt x="682697" y="2193437"/>
                  </a:lnTo>
                  <a:lnTo>
                    <a:pt x="638811" y="2172938"/>
                  </a:lnTo>
                  <a:lnTo>
                    <a:pt x="596195" y="2150831"/>
                  </a:lnTo>
                  <a:lnTo>
                    <a:pt x="554871" y="2127171"/>
                  </a:lnTo>
                  <a:lnTo>
                    <a:pt x="514857" y="2102008"/>
                  </a:lnTo>
                  <a:lnTo>
                    <a:pt x="476175" y="2075395"/>
                  </a:lnTo>
                  <a:lnTo>
                    <a:pt x="438845" y="2047385"/>
                  </a:lnTo>
                  <a:lnTo>
                    <a:pt x="402887" y="2018030"/>
                  </a:lnTo>
                  <a:lnTo>
                    <a:pt x="368321" y="1987383"/>
                  </a:lnTo>
                  <a:lnTo>
                    <a:pt x="335167" y="1955496"/>
                  </a:lnTo>
                  <a:lnTo>
                    <a:pt x="303447" y="1922421"/>
                  </a:lnTo>
                  <a:lnTo>
                    <a:pt x="273180" y="1888211"/>
                  </a:lnTo>
                  <a:lnTo>
                    <a:pt x="244386" y="1852919"/>
                  </a:lnTo>
                  <a:lnTo>
                    <a:pt x="217086" y="1816596"/>
                  </a:lnTo>
                  <a:lnTo>
                    <a:pt x="191300" y="1779296"/>
                  </a:lnTo>
                  <a:lnTo>
                    <a:pt x="167049" y="1741070"/>
                  </a:lnTo>
                  <a:lnTo>
                    <a:pt x="144352" y="1701972"/>
                  </a:lnTo>
                  <a:lnTo>
                    <a:pt x="123230" y="1662053"/>
                  </a:lnTo>
                  <a:lnTo>
                    <a:pt x="103704" y="1621367"/>
                  </a:lnTo>
                  <a:lnTo>
                    <a:pt x="85792" y="1579965"/>
                  </a:lnTo>
                  <a:lnTo>
                    <a:pt x="69517" y="1537899"/>
                  </a:lnTo>
                  <a:lnTo>
                    <a:pt x="54898" y="1495223"/>
                  </a:lnTo>
                  <a:lnTo>
                    <a:pt x="41955" y="1451989"/>
                  </a:lnTo>
                  <a:lnTo>
                    <a:pt x="30709" y="1408250"/>
                  </a:lnTo>
                  <a:lnTo>
                    <a:pt x="21180" y="1364057"/>
                  </a:lnTo>
                  <a:lnTo>
                    <a:pt x="13388" y="1319463"/>
                  </a:lnTo>
                  <a:lnTo>
                    <a:pt x="7354" y="1274521"/>
                  </a:lnTo>
                  <a:lnTo>
                    <a:pt x="3098" y="1229282"/>
                  </a:lnTo>
                  <a:lnTo>
                    <a:pt x="639" y="1183801"/>
                  </a:lnTo>
                  <a:lnTo>
                    <a:pt x="0" y="1138128"/>
                  </a:lnTo>
                  <a:lnTo>
                    <a:pt x="1198" y="1092317"/>
                  </a:lnTo>
                  <a:lnTo>
                    <a:pt x="4256" y="1046419"/>
                  </a:lnTo>
                  <a:lnTo>
                    <a:pt x="9194" y="1000488"/>
                  </a:lnTo>
                  <a:lnTo>
                    <a:pt x="16031" y="954575"/>
                  </a:lnTo>
                  <a:lnTo>
                    <a:pt x="24787" y="908734"/>
                  </a:lnTo>
                  <a:lnTo>
                    <a:pt x="35484" y="863016"/>
                  </a:lnTo>
                  <a:lnTo>
                    <a:pt x="48142" y="817475"/>
                  </a:lnTo>
                  <a:lnTo>
                    <a:pt x="62780" y="772162"/>
                  </a:lnTo>
                  <a:lnTo>
                    <a:pt x="79419" y="727129"/>
                  </a:lnTo>
                  <a:lnTo>
                    <a:pt x="98080" y="682431"/>
                  </a:lnTo>
                  <a:lnTo>
                    <a:pt x="118590" y="638552"/>
                  </a:lnTo>
                  <a:lnTo>
                    <a:pt x="140791" y="595834"/>
                  </a:lnTo>
                  <a:lnTo>
                    <a:pt x="164632" y="554308"/>
                  </a:lnTo>
                  <a:lnTo>
                    <a:pt x="190062" y="514008"/>
                  </a:lnTo>
                  <a:lnTo>
                    <a:pt x="217031" y="474966"/>
                  </a:lnTo>
                  <a:lnTo>
                    <a:pt x="245488" y="437216"/>
                  </a:lnTo>
                  <a:lnTo>
                    <a:pt x="275383" y="400790"/>
                  </a:lnTo>
                  <a:lnTo>
                    <a:pt x="306665" y="365721"/>
                  </a:lnTo>
                  <a:lnTo>
                    <a:pt x="339285" y="332042"/>
                  </a:lnTo>
                  <a:lnTo>
                    <a:pt x="373191" y="299786"/>
                  </a:lnTo>
                  <a:lnTo>
                    <a:pt x="408332" y="268986"/>
                  </a:lnTo>
                  <a:lnTo>
                    <a:pt x="444659" y="239675"/>
                  </a:lnTo>
                  <a:lnTo>
                    <a:pt x="482121" y="211885"/>
                  </a:lnTo>
                  <a:lnTo>
                    <a:pt x="520667" y="185650"/>
                  </a:lnTo>
                  <a:lnTo>
                    <a:pt x="560247" y="161002"/>
                  </a:lnTo>
                  <a:lnTo>
                    <a:pt x="600811" y="137974"/>
                  </a:lnTo>
                  <a:lnTo>
                    <a:pt x="642307" y="116600"/>
                  </a:lnTo>
                  <a:lnTo>
                    <a:pt x="684686" y="96912"/>
                  </a:lnTo>
                  <a:lnTo>
                    <a:pt x="727896" y="78942"/>
                  </a:lnTo>
                  <a:lnTo>
                    <a:pt x="771888" y="62725"/>
                  </a:lnTo>
                  <a:lnTo>
                    <a:pt x="816611" y="48292"/>
                  </a:lnTo>
                  <a:lnTo>
                    <a:pt x="862014" y="35677"/>
                  </a:lnTo>
                  <a:lnTo>
                    <a:pt x="908047" y="24913"/>
                  </a:lnTo>
                  <a:lnTo>
                    <a:pt x="954659" y="16032"/>
                  </a:lnTo>
                  <a:lnTo>
                    <a:pt x="1001800" y="9067"/>
                  </a:lnTo>
                  <a:lnTo>
                    <a:pt x="1049419" y="4051"/>
                  </a:lnTo>
                  <a:lnTo>
                    <a:pt x="1097466" y="1018"/>
                  </a:lnTo>
                  <a:lnTo>
                    <a:pt x="1145891" y="0"/>
                  </a:lnTo>
                  <a:lnTo>
                    <a:pt x="1145891" y="1145625"/>
                  </a:lnTo>
                  <a:lnTo>
                    <a:pt x="2193703" y="1608820"/>
                  </a:lnTo>
                  <a:close/>
                </a:path>
              </a:pathLst>
            </a:custGeom>
            <a:ln w="8890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00585" y="2114261"/>
              <a:ext cx="1146175" cy="1644014"/>
            </a:xfrm>
            <a:custGeom>
              <a:avLst/>
              <a:gdLst/>
              <a:ahLst/>
              <a:cxnLst/>
              <a:rect l="l" t="t" r="r" b="b"/>
              <a:pathLst>
                <a:path w="1146175" h="1644014">
                  <a:moveTo>
                    <a:pt x="114234" y="1643770"/>
                  </a:moveTo>
                  <a:lnTo>
                    <a:pt x="94082" y="1599724"/>
                  </a:lnTo>
                  <a:lnTo>
                    <a:pt x="75939" y="1555276"/>
                  </a:lnTo>
                  <a:lnTo>
                    <a:pt x="59786" y="1510481"/>
                  </a:lnTo>
                  <a:lnTo>
                    <a:pt x="45605" y="1465390"/>
                  </a:lnTo>
                  <a:lnTo>
                    <a:pt x="33378" y="1420058"/>
                  </a:lnTo>
                  <a:lnTo>
                    <a:pt x="23085" y="1374537"/>
                  </a:lnTo>
                  <a:lnTo>
                    <a:pt x="14709" y="1328880"/>
                  </a:lnTo>
                  <a:lnTo>
                    <a:pt x="8231" y="1283141"/>
                  </a:lnTo>
                  <a:lnTo>
                    <a:pt x="3633" y="1237372"/>
                  </a:lnTo>
                  <a:lnTo>
                    <a:pt x="895" y="1191627"/>
                  </a:lnTo>
                  <a:lnTo>
                    <a:pt x="0" y="1145958"/>
                  </a:lnTo>
                  <a:lnTo>
                    <a:pt x="928" y="1100420"/>
                  </a:lnTo>
                  <a:lnTo>
                    <a:pt x="3662" y="1055064"/>
                  </a:lnTo>
                  <a:lnTo>
                    <a:pt x="8182" y="1009944"/>
                  </a:lnTo>
                  <a:lnTo>
                    <a:pt x="14471" y="965114"/>
                  </a:lnTo>
                  <a:lnTo>
                    <a:pt x="22509" y="920626"/>
                  </a:lnTo>
                  <a:lnTo>
                    <a:pt x="32279" y="876533"/>
                  </a:lnTo>
                  <a:lnTo>
                    <a:pt x="43762" y="832888"/>
                  </a:lnTo>
                  <a:lnTo>
                    <a:pt x="56939" y="789745"/>
                  </a:lnTo>
                  <a:lnTo>
                    <a:pt x="71791" y="747157"/>
                  </a:lnTo>
                  <a:lnTo>
                    <a:pt x="88301" y="705176"/>
                  </a:lnTo>
                  <a:lnTo>
                    <a:pt x="106449" y="663856"/>
                  </a:lnTo>
                  <a:lnTo>
                    <a:pt x="126217" y="623250"/>
                  </a:lnTo>
                  <a:lnTo>
                    <a:pt x="147587" y="583411"/>
                  </a:lnTo>
                  <a:lnTo>
                    <a:pt x="170541" y="544392"/>
                  </a:lnTo>
                  <a:lnTo>
                    <a:pt x="195058" y="506246"/>
                  </a:lnTo>
                  <a:lnTo>
                    <a:pt x="221122" y="469027"/>
                  </a:lnTo>
                  <a:lnTo>
                    <a:pt x="248714" y="432787"/>
                  </a:lnTo>
                  <a:lnTo>
                    <a:pt x="277814" y="397579"/>
                  </a:lnTo>
                  <a:lnTo>
                    <a:pt x="308405" y="363457"/>
                  </a:lnTo>
                  <a:lnTo>
                    <a:pt x="340468" y="330474"/>
                  </a:lnTo>
                  <a:lnTo>
                    <a:pt x="373985" y="298682"/>
                  </a:lnTo>
                  <a:lnTo>
                    <a:pt x="408936" y="268136"/>
                  </a:lnTo>
                  <a:lnTo>
                    <a:pt x="445304" y="238887"/>
                  </a:lnTo>
                  <a:lnTo>
                    <a:pt x="483070" y="210989"/>
                  </a:lnTo>
                  <a:lnTo>
                    <a:pt x="522215" y="184496"/>
                  </a:lnTo>
                  <a:lnTo>
                    <a:pt x="562721" y="159460"/>
                  </a:lnTo>
                  <a:lnTo>
                    <a:pt x="604570" y="135934"/>
                  </a:lnTo>
                  <a:lnTo>
                    <a:pt x="647742" y="113972"/>
                  </a:lnTo>
                  <a:lnTo>
                    <a:pt x="694782" y="92552"/>
                  </a:lnTo>
                  <a:lnTo>
                    <a:pt x="742642" y="73314"/>
                  </a:lnTo>
                  <a:lnTo>
                    <a:pt x="791246" y="56273"/>
                  </a:lnTo>
                  <a:lnTo>
                    <a:pt x="840517" y="41448"/>
                  </a:lnTo>
                  <a:lnTo>
                    <a:pt x="890379" y="28856"/>
                  </a:lnTo>
                  <a:lnTo>
                    <a:pt x="940756" y="18514"/>
                  </a:lnTo>
                  <a:lnTo>
                    <a:pt x="991572" y="10440"/>
                  </a:lnTo>
                  <a:lnTo>
                    <a:pt x="1042750" y="4651"/>
                  </a:lnTo>
                  <a:lnTo>
                    <a:pt x="1094214" y="1165"/>
                  </a:lnTo>
                  <a:lnTo>
                    <a:pt x="1145888" y="0"/>
                  </a:lnTo>
                  <a:lnTo>
                    <a:pt x="1145888" y="1145623"/>
                  </a:lnTo>
                  <a:lnTo>
                    <a:pt x="114234" y="1643770"/>
                  </a:lnTo>
                  <a:close/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00849" y="3265186"/>
              <a:ext cx="1140460" cy="521334"/>
            </a:xfrm>
            <a:custGeom>
              <a:avLst/>
              <a:gdLst/>
              <a:ahLst/>
              <a:cxnLst/>
              <a:rect l="l" t="t" r="r" b="b"/>
              <a:pathLst>
                <a:path w="1140460" h="521335">
                  <a:moveTo>
                    <a:pt x="0" y="521004"/>
                  </a:moveTo>
                  <a:lnTo>
                    <a:pt x="1140239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99305" y="3398190"/>
              <a:ext cx="0" cy="190500"/>
            </a:xfrm>
            <a:custGeom>
              <a:avLst/>
              <a:gdLst/>
              <a:ahLst/>
              <a:cxnLst/>
              <a:rect l="l" t="t" r="r" b="b"/>
              <a:pathLst>
                <a:path h="190500">
                  <a:moveTo>
                    <a:pt x="0" y="190145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81632" y="3274604"/>
              <a:ext cx="1210945" cy="511809"/>
            </a:xfrm>
            <a:custGeom>
              <a:avLst/>
              <a:gdLst/>
              <a:ahLst/>
              <a:cxnLst/>
              <a:rect l="l" t="t" r="r" b="b"/>
              <a:pathLst>
                <a:path w="1210945" h="511810">
                  <a:moveTo>
                    <a:pt x="1210467" y="511584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92954" y="3982211"/>
            <a:ext cx="324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95" dirty="0">
                <a:solidFill>
                  <a:srgbClr val="232F3E"/>
                </a:solidFill>
                <a:latin typeface="Tahoma"/>
                <a:cs typeface="Tahoma"/>
              </a:rPr>
              <a:t>S3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46047" y="1210055"/>
            <a:ext cx="1457325" cy="551815"/>
            <a:chOff x="1146047" y="1210055"/>
            <a:chExt cx="1457325" cy="551815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047" y="1210055"/>
              <a:ext cx="563879" cy="5516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303" y="1210055"/>
              <a:ext cx="551688" cy="55168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96861" y="1817115"/>
            <a:ext cx="4940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-90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1000" spc="-16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45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65845" y="1823211"/>
            <a:ext cx="12674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Amazon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232F3E"/>
                </a:solidFill>
                <a:latin typeface="Century Gothic"/>
                <a:cs typeface="Century Gothic"/>
              </a:rPr>
              <a:t>Elasticsearch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8723" y="1975611"/>
            <a:ext cx="16084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5545" algn="l"/>
              </a:tabLst>
            </a:pPr>
            <a:r>
              <a:rPr sz="1500" spc="-82" baseline="2777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500" spc="-52" baseline="2777" dirty="0">
                <a:solidFill>
                  <a:srgbClr val="232F3E"/>
                </a:solidFill>
                <a:latin typeface="Century Gothic"/>
                <a:cs typeface="Century Gothic"/>
              </a:rPr>
              <a:t>y</a:t>
            </a:r>
            <a:r>
              <a:rPr sz="1500" spc="-44" baseline="2777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1500" spc="-247" baseline="2777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500" spc="-82" baseline="2777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1500" spc="-127" baseline="2777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500" spc="-22" baseline="2777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500" spc="-15" baseline="2777" dirty="0">
                <a:solidFill>
                  <a:srgbClr val="232F3E"/>
                </a:solidFill>
                <a:latin typeface="Century Gothic"/>
                <a:cs typeface="Century Gothic"/>
              </a:rPr>
              <a:t>B</a:t>
            </a:r>
            <a:r>
              <a:rPr sz="1500" baseline="2777" dirty="0">
                <a:solidFill>
                  <a:srgbClr val="232F3E"/>
                </a:solidFill>
                <a:latin typeface="Century Gothic"/>
                <a:cs typeface="Century Gothic"/>
              </a:rPr>
              <a:t>	</a:t>
            </a:r>
            <a:r>
              <a:rPr sz="1000" spc="-20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1000" spc="-3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1000" spc="70" dirty="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v</a:t>
            </a:r>
            <a:r>
              <a:rPr sz="1000" spc="4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1000" spc="-19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1000" spc="-12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5743" y="1069847"/>
            <a:ext cx="643127" cy="643127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181388" y="1740915"/>
            <a:ext cx="527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AppSync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113776" y="1106424"/>
            <a:ext cx="1572895" cy="600710"/>
            <a:chOff x="8113776" y="1106424"/>
            <a:chExt cx="1572895" cy="600710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3776" y="1106424"/>
              <a:ext cx="551687" cy="5730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4856" y="1155192"/>
              <a:ext cx="551688" cy="55168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002655" y="1734820"/>
            <a:ext cx="750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8270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1000" spc="-15" dirty="0">
                <a:solidFill>
                  <a:srgbClr val="232F3E"/>
                </a:solidFill>
                <a:latin typeface="Century Gothic"/>
                <a:cs typeface="Century Gothic"/>
              </a:rPr>
              <a:t>API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100" dirty="0">
                <a:solidFill>
                  <a:srgbClr val="232F3E"/>
                </a:solidFill>
                <a:latin typeface="Century Gothic"/>
                <a:cs typeface="Century Gothic"/>
              </a:rPr>
              <a:t>Gateway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62657" y="1740915"/>
            <a:ext cx="5029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-90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1000" spc="-16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45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0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1000" spc="-15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1000" spc="-14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000" spc="-105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1000" spc="-3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1000" spc="40" dirty="0">
                <a:solidFill>
                  <a:srgbClr val="232F3E"/>
                </a:solidFill>
                <a:latin typeface="Century Gothic"/>
                <a:cs typeface="Century Gothic"/>
              </a:rPr>
              <a:t>it</a:t>
            </a:r>
            <a:r>
              <a:rPr sz="1000" spc="-7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370832" y="4399096"/>
            <a:ext cx="2916555" cy="1230630"/>
            <a:chOff x="4370832" y="4399096"/>
            <a:chExt cx="2916555" cy="1230630"/>
          </a:xfrm>
        </p:grpSpPr>
        <p:sp>
          <p:nvSpPr>
            <p:cNvPr id="41" name="object 41"/>
            <p:cNvSpPr/>
            <p:nvPr/>
          </p:nvSpPr>
          <p:spPr>
            <a:xfrm>
              <a:off x="4450165" y="4440371"/>
              <a:ext cx="2795905" cy="471170"/>
            </a:xfrm>
            <a:custGeom>
              <a:avLst/>
              <a:gdLst/>
              <a:ahLst/>
              <a:cxnLst/>
              <a:rect l="l" t="t" r="r" b="b"/>
              <a:pathLst>
                <a:path w="2795904" h="471170">
                  <a:moveTo>
                    <a:pt x="0" y="470612"/>
                  </a:moveTo>
                  <a:lnTo>
                    <a:pt x="0" y="396236"/>
                  </a:lnTo>
                  <a:lnTo>
                    <a:pt x="1" y="331642"/>
                  </a:lnTo>
                  <a:lnTo>
                    <a:pt x="2" y="280705"/>
                  </a:lnTo>
                  <a:lnTo>
                    <a:pt x="6" y="235304"/>
                  </a:lnTo>
                  <a:lnTo>
                    <a:pt x="1447150" y="235307"/>
                  </a:lnTo>
                  <a:lnTo>
                    <a:pt x="1447151" y="223311"/>
                  </a:lnTo>
                  <a:lnTo>
                    <a:pt x="1447153" y="189906"/>
                  </a:lnTo>
                  <a:lnTo>
                    <a:pt x="1447154" y="138969"/>
                  </a:lnTo>
                  <a:lnTo>
                    <a:pt x="1447155" y="74375"/>
                  </a:lnTo>
                  <a:lnTo>
                    <a:pt x="1447156" y="0"/>
                  </a:lnTo>
                  <a:lnTo>
                    <a:pt x="1447156" y="74375"/>
                  </a:lnTo>
                  <a:lnTo>
                    <a:pt x="1447156" y="138969"/>
                  </a:lnTo>
                  <a:lnTo>
                    <a:pt x="1447158" y="189906"/>
                  </a:lnTo>
                  <a:lnTo>
                    <a:pt x="1447159" y="223311"/>
                  </a:lnTo>
                  <a:lnTo>
                    <a:pt x="1447162" y="235307"/>
                  </a:lnTo>
                  <a:lnTo>
                    <a:pt x="2795348" y="235307"/>
                  </a:lnTo>
                  <a:lnTo>
                    <a:pt x="2795350" y="247303"/>
                  </a:lnTo>
                  <a:lnTo>
                    <a:pt x="2795352" y="280708"/>
                  </a:lnTo>
                  <a:lnTo>
                    <a:pt x="2795353" y="331645"/>
                  </a:lnTo>
                  <a:lnTo>
                    <a:pt x="2795354" y="396239"/>
                  </a:lnTo>
                  <a:lnTo>
                    <a:pt x="2795355" y="470615"/>
                  </a:lnTo>
                </a:path>
              </a:pathLst>
            </a:custGeom>
            <a:ln w="8255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832" y="5077967"/>
              <a:ext cx="566927" cy="55168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543903" y="557225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AW</a:t>
            </a:r>
            <a:r>
              <a:rPr sz="1000" spc="50" dirty="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sz="1000" spc="-35" dirty="0">
                <a:solidFill>
                  <a:srgbClr val="232F3E"/>
                </a:solidFill>
                <a:latin typeface="Century Gothic"/>
                <a:cs typeface="Century Gothic"/>
              </a:rPr>
              <a:t>KM</a:t>
            </a:r>
            <a:r>
              <a:rPr sz="1000" spc="70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86271" y="5062727"/>
            <a:ext cx="551687" cy="55168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954488" y="5584444"/>
            <a:ext cx="615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sz="1000" spc="-15" dirty="0">
                <a:solidFill>
                  <a:srgbClr val="232F3E"/>
                </a:solidFill>
                <a:latin typeface="Century Gothic"/>
                <a:cs typeface="Century Gothic"/>
              </a:rPr>
              <a:t>CloudTrail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39682" y="4717795"/>
            <a:ext cx="1831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solidFill>
                  <a:srgbClr val="232F3E"/>
                </a:solidFill>
                <a:latin typeface="Century Gothic"/>
                <a:cs typeface="Century Gothic"/>
              </a:rPr>
              <a:t>Manage </a:t>
            </a:r>
            <a:r>
              <a:rPr sz="1800" spc="-4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800" spc="-22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100" dirty="0">
                <a:solidFill>
                  <a:srgbClr val="232F3E"/>
                </a:solidFill>
                <a:latin typeface="Century Gothic"/>
                <a:cs typeface="Century Gothic"/>
              </a:rPr>
              <a:t>Secure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0744" y="5059679"/>
            <a:ext cx="551688" cy="551688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5295196" y="5575300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AW</a:t>
            </a:r>
            <a:r>
              <a:rPr sz="1000" spc="50" dirty="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IAM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48856" y="5041391"/>
            <a:ext cx="551688" cy="551688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6753279" y="5575300"/>
            <a:ext cx="727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6205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1000" spc="-204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1000" spc="80" dirty="0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sz="1000" spc="-8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1000" spc="-75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000" spc="-4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1000" spc="-16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40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1000" spc="-19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0040" y="3550920"/>
            <a:ext cx="551688" cy="551687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369270" y="4076700"/>
            <a:ext cx="451484" cy="2819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Snowball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22903" y="3526535"/>
            <a:ext cx="551688" cy="551688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3402672" y="4091939"/>
            <a:ext cx="62865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05000"/>
              </a:lnSpc>
              <a:spcBef>
                <a:spcPts val="100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35" dirty="0">
                <a:solidFill>
                  <a:srgbClr val="232F3E"/>
                </a:solidFill>
                <a:latin typeface="Century Gothic"/>
                <a:cs typeface="Century Gothic"/>
              </a:rPr>
              <a:t>Storage  </a:t>
            </a:r>
            <a:r>
              <a:rPr sz="800" spc="-80" dirty="0">
                <a:solidFill>
                  <a:srgbClr val="232F3E"/>
                </a:solidFill>
                <a:latin typeface="Century Gothic"/>
                <a:cs typeface="Century Gothic"/>
              </a:rPr>
              <a:t>Gateway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5088" y="3547871"/>
            <a:ext cx="548639" cy="551688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1090981" y="4070603"/>
            <a:ext cx="585470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5000"/>
              </a:lnSpc>
              <a:spcBef>
                <a:spcPts val="10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5" dirty="0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r>
              <a:rPr sz="800" spc="-8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Data  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Firehose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6711" y="3529584"/>
            <a:ext cx="551688" cy="551688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885442" y="4076700"/>
            <a:ext cx="54229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" marR="5080" indent="-67945">
              <a:lnSpc>
                <a:spcPct val="105000"/>
              </a:lnSpc>
              <a:spcBef>
                <a:spcPts val="100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30" dirty="0">
                <a:solidFill>
                  <a:srgbClr val="232F3E"/>
                </a:solidFill>
                <a:latin typeface="Century Gothic"/>
                <a:cs typeface="Century Gothic"/>
              </a:rPr>
              <a:t>Direct  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Connect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91383" y="3544823"/>
            <a:ext cx="524256" cy="551688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623525" y="4082796"/>
            <a:ext cx="698500" cy="4006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3699"/>
              </a:lnSpc>
              <a:spcBef>
                <a:spcPts val="65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800" spc="-8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Database  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Migration  </a:t>
            </a:r>
            <a:r>
              <a:rPr sz="800" spc="-35" dirty="0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57031" y="3130295"/>
            <a:ext cx="551687" cy="551687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8332075" y="3683508"/>
            <a:ext cx="40132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05000"/>
              </a:lnSpc>
              <a:spcBef>
                <a:spcPts val="100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Athena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055607" y="3133344"/>
            <a:ext cx="551688" cy="551687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9148342" y="3683508"/>
            <a:ext cx="40132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 marR="5080" indent="-85725">
              <a:lnSpc>
                <a:spcPct val="105000"/>
              </a:lnSpc>
              <a:spcBef>
                <a:spcPts val="100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EMR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848088" y="3118104"/>
            <a:ext cx="551688" cy="55168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9990377" y="3698748"/>
            <a:ext cx="242570" cy="27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5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80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2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7" name="object 6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543031" y="3127248"/>
            <a:ext cx="551687" cy="551688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10622326" y="3698748"/>
            <a:ext cx="408940" cy="27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810">
              <a:lnSpc>
                <a:spcPct val="102499"/>
              </a:lnSpc>
              <a:spcBef>
                <a:spcPts val="75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Re</a:t>
            </a:r>
            <a:r>
              <a:rPr sz="800" spc="-80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45" dirty="0">
                <a:solidFill>
                  <a:srgbClr val="232F3E"/>
                </a:solidFill>
                <a:latin typeface="Century Gothic"/>
                <a:cs typeface="Century Gothic"/>
              </a:rPr>
              <a:t>f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283695" y="3127248"/>
            <a:ext cx="551688" cy="551688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11290876" y="3695700"/>
            <a:ext cx="543560" cy="27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70485">
              <a:lnSpc>
                <a:spcPct val="102499"/>
              </a:lnSpc>
              <a:spcBef>
                <a:spcPts val="75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-45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y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mo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DB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694178" y="1583202"/>
            <a:ext cx="3148330" cy="3244850"/>
            <a:chOff x="5694178" y="1583202"/>
            <a:chExt cx="3148330" cy="3244850"/>
          </a:xfrm>
        </p:grpSpPr>
        <p:sp>
          <p:nvSpPr>
            <p:cNvPr id="72" name="object 72"/>
            <p:cNvSpPr/>
            <p:nvPr/>
          </p:nvSpPr>
          <p:spPr>
            <a:xfrm>
              <a:off x="5821178" y="1710202"/>
              <a:ext cx="20320" cy="1677035"/>
            </a:xfrm>
            <a:custGeom>
              <a:avLst/>
              <a:gdLst/>
              <a:ahLst/>
              <a:cxnLst/>
              <a:rect l="l" t="t" r="r" b="b"/>
              <a:pathLst>
                <a:path w="20320" h="1677035">
                  <a:moveTo>
                    <a:pt x="0" y="0"/>
                  </a:moveTo>
                  <a:lnTo>
                    <a:pt x="19908" y="1676679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60080" y="4276343"/>
              <a:ext cx="582168" cy="551688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308923" y="4829555"/>
            <a:ext cx="531495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435">
              <a:lnSpc>
                <a:spcPct val="105000"/>
              </a:lnSpc>
              <a:spcBef>
                <a:spcPts val="10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Qu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-14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15" dirty="0">
                <a:solidFill>
                  <a:srgbClr val="232F3E"/>
                </a:solidFill>
                <a:latin typeface="Century Gothic"/>
                <a:cs typeface="Century Gothic"/>
              </a:rPr>
              <a:t>k</a:t>
            </a:r>
            <a:r>
              <a:rPr sz="800" spc="4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-80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75" name="object 7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092183" y="4267200"/>
            <a:ext cx="551687" cy="551688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9147169" y="4829555"/>
            <a:ext cx="40132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 marR="5080" indent="-30480">
              <a:lnSpc>
                <a:spcPct val="105000"/>
              </a:lnSpc>
              <a:spcBef>
                <a:spcPts val="100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spc="5" dirty="0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77" name="object 7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829800" y="4221479"/>
            <a:ext cx="551688" cy="551688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9798207" y="4799076"/>
            <a:ext cx="620395" cy="4006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indent="-635" algn="ctr">
              <a:lnSpc>
                <a:spcPct val="103699"/>
              </a:lnSpc>
              <a:spcBef>
                <a:spcPts val="65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6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800" spc="15" dirty="0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40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-14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-10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55" dirty="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sz="800" spc="-14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h  </a:t>
            </a:r>
            <a:r>
              <a:rPr sz="800" spc="-35" dirty="0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79" name="object 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19231" y="4267200"/>
            <a:ext cx="551687" cy="551688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10638449" y="4826508"/>
            <a:ext cx="42545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30">
              <a:lnSpc>
                <a:spcPct val="105000"/>
              </a:lnSpc>
              <a:spcBef>
                <a:spcPts val="10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-60" dirty="0">
                <a:solidFill>
                  <a:srgbClr val="232F3E"/>
                </a:solidFill>
                <a:latin typeface="Century Gothic"/>
                <a:cs typeface="Century Gothic"/>
              </a:rPr>
              <a:t>Ne</a:t>
            </a: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p</a:t>
            </a:r>
            <a:r>
              <a:rPr sz="800" spc="40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800" spc="-30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800" spc="-10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81" name="object 8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247119" y="4194047"/>
            <a:ext cx="643127" cy="643127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11338078" y="4841747"/>
            <a:ext cx="40132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07314">
              <a:lnSpc>
                <a:spcPct val="105000"/>
              </a:lnSpc>
              <a:spcBef>
                <a:spcPts val="100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dirty="0">
                <a:solidFill>
                  <a:srgbClr val="232F3E"/>
                </a:solidFill>
                <a:latin typeface="Century Gothic"/>
                <a:cs typeface="Century Gothic"/>
              </a:rPr>
              <a:t>RDS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861102" y="2451607"/>
            <a:ext cx="1986914" cy="8724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800" spc="-85" dirty="0">
                <a:solidFill>
                  <a:srgbClr val="232F3E"/>
                </a:solidFill>
                <a:latin typeface="Century Gothic"/>
                <a:cs typeface="Century Gothic"/>
              </a:rPr>
              <a:t>Central</a:t>
            </a:r>
            <a:r>
              <a:rPr sz="1800" spc="-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70" dirty="0">
                <a:solidFill>
                  <a:srgbClr val="232F3E"/>
                </a:solidFill>
                <a:latin typeface="Century Gothic"/>
                <a:cs typeface="Century Gothic"/>
              </a:rPr>
              <a:t>Storage</a:t>
            </a:r>
            <a:endParaRPr sz="1800">
              <a:latin typeface="Century Gothic"/>
              <a:cs typeface="Century Gothic"/>
            </a:endParaRPr>
          </a:p>
          <a:p>
            <a:pPr marL="12700" marR="5080" algn="ctr">
              <a:lnSpc>
                <a:spcPts val="1700"/>
              </a:lnSpc>
              <a:spcBef>
                <a:spcPts val="660"/>
              </a:spcBef>
            </a:pPr>
            <a:r>
              <a:rPr sz="1600" i="1" spc="-110" dirty="0">
                <a:solidFill>
                  <a:srgbClr val="232F3E"/>
                </a:solidFill>
                <a:latin typeface="Century Gothic"/>
                <a:cs typeface="Century Gothic"/>
              </a:rPr>
              <a:t>Scalable, </a:t>
            </a:r>
            <a:r>
              <a:rPr sz="1600" i="1" spc="-120" dirty="0">
                <a:solidFill>
                  <a:srgbClr val="232F3E"/>
                </a:solidFill>
                <a:latin typeface="Century Gothic"/>
                <a:cs typeface="Century Gothic"/>
              </a:rPr>
              <a:t>secure, </a:t>
            </a:r>
            <a:r>
              <a:rPr sz="1600" i="1" spc="-60" dirty="0">
                <a:solidFill>
                  <a:srgbClr val="232F3E"/>
                </a:solidFill>
                <a:latin typeface="Century Gothic"/>
                <a:cs typeface="Century Gothic"/>
              </a:rPr>
              <a:t>cost-  </a:t>
            </a:r>
            <a:r>
              <a:rPr sz="1600" i="1" spc="-100" dirty="0">
                <a:solidFill>
                  <a:srgbClr val="232F3E"/>
                </a:solidFill>
                <a:latin typeface="Century Gothic"/>
                <a:cs typeface="Century Gothic"/>
              </a:rPr>
              <a:t>effective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087623" y="1249680"/>
            <a:ext cx="3093720" cy="2761615"/>
            <a:chOff x="3087623" y="1249680"/>
            <a:chExt cx="3093720" cy="2761615"/>
          </a:xfrm>
        </p:grpSpPr>
        <p:pic>
          <p:nvPicPr>
            <p:cNvPr id="85" name="object 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95544" y="3325368"/>
              <a:ext cx="685800" cy="68579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87623" y="1249680"/>
              <a:ext cx="551688" cy="551688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3229324" y="1824227"/>
            <a:ext cx="242570" cy="2819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5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80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5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06284" y="5274564"/>
            <a:ext cx="459740" cy="23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830"/>
              </a:lnSpc>
              <a:spcBef>
                <a:spcPts val="100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ts val="830"/>
              </a:lnSpc>
            </a:pP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DataSync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06551" y="4617720"/>
            <a:ext cx="2804160" cy="591820"/>
            <a:chOff x="606551" y="4617720"/>
            <a:chExt cx="2804160" cy="591820"/>
          </a:xfrm>
        </p:grpSpPr>
        <p:pic>
          <p:nvPicPr>
            <p:cNvPr id="90" name="object 9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6551" y="4690872"/>
              <a:ext cx="515111" cy="51815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52599" y="4617720"/>
              <a:ext cx="527304" cy="52730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46831" y="4620768"/>
              <a:ext cx="563880" cy="563880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1676725" y="5247132"/>
            <a:ext cx="654050" cy="2755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50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800" spc="-6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5" dirty="0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sz="800" spc="10" dirty="0">
                <a:solidFill>
                  <a:srgbClr val="232F3E"/>
                </a:solidFill>
                <a:latin typeface="Century Gothic"/>
                <a:cs typeface="Century Gothic"/>
              </a:rPr>
              <a:t>for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50" dirty="0">
                <a:solidFill>
                  <a:srgbClr val="232F3E"/>
                </a:solidFill>
                <a:latin typeface="Century Gothic"/>
                <a:cs typeface="Century Gothic"/>
              </a:rPr>
              <a:t>SFTP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660439" y="5256276"/>
            <a:ext cx="95885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S3 </a:t>
            </a:r>
            <a:r>
              <a:rPr sz="800" spc="5" dirty="0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Acceleration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668714" y="2080468"/>
            <a:ext cx="2265045" cy="2341245"/>
          </a:xfrm>
          <a:custGeom>
            <a:avLst/>
            <a:gdLst/>
            <a:ahLst/>
            <a:cxnLst/>
            <a:rect l="l" t="t" r="r" b="b"/>
            <a:pathLst>
              <a:path w="2265045" h="2341245">
                <a:moveTo>
                  <a:pt x="19050" y="2150228"/>
                </a:moveTo>
                <a:lnTo>
                  <a:pt x="11635" y="2151725"/>
                </a:lnTo>
                <a:lnTo>
                  <a:pt x="5579" y="2155807"/>
                </a:lnTo>
                <a:lnTo>
                  <a:pt x="1497" y="2161863"/>
                </a:lnTo>
                <a:lnTo>
                  <a:pt x="0" y="2169278"/>
                </a:lnTo>
                <a:lnTo>
                  <a:pt x="0" y="2283578"/>
                </a:lnTo>
                <a:lnTo>
                  <a:pt x="1497" y="2290993"/>
                </a:lnTo>
                <a:lnTo>
                  <a:pt x="5579" y="2297048"/>
                </a:lnTo>
                <a:lnTo>
                  <a:pt x="11635" y="2301131"/>
                </a:lnTo>
                <a:lnTo>
                  <a:pt x="19050" y="2302628"/>
                </a:lnTo>
                <a:lnTo>
                  <a:pt x="26465" y="2301131"/>
                </a:lnTo>
                <a:lnTo>
                  <a:pt x="32520" y="2297048"/>
                </a:lnTo>
                <a:lnTo>
                  <a:pt x="36603" y="2290993"/>
                </a:lnTo>
                <a:lnTo>
                  <a:pt x="38100" y="2283578"/>
                </a:lnTo>
                <a:lnTo>
                  <a:pt x="38100" y="2169278"/>
                </a:lnTo>
                <a:lnTo>
                  <a:pt x="36603" y="2161863"/>
                </a:lnTo>
                <a:lnTo>
                  <a:pt x="32520" y="2155807"/>
                </a:lnTo>
                <a:lnTo>
                  <a:pt x="26465" y="2151725"/>
                </a:lnTo>
                <a:lnTo>
                  <a:pt x="19050" y="2150228"/>
                </a:lnTo>
                <a:close/>
              </a:path>
              <a:path w="2265045" h="2341245">
                <a:moveTo>
                  <a:pt x="19050" y="1883528"/>
                </a:moveTo>
                <a:lnTo>
                  <a:pt x="11635" y="1885025"/>
                </a:lnTo>
                <a:lnTo>
                  <a:pt x="5579" y="1889107"/>
                </a:lnTo>
                <a:lnTo>
                  <a:pt x="1497" y="1895163"/>
                </a:lnTo>
                <a:lnTo>
                  <a:pt x="0" y="1902578"/>
                </a:lnTo>
                <a:lnTo>
                  <a:pt x="0" y="2016878"/>
                </a:lnTo>
                <a:lnTo>
                  <a:pt x="1497" y="2024293"/>
                </a:lnTo>
                <a:lnTo>
                  <a:pt x="5579" y="2030348"/>
                </a:lnTo>
                <a:lnTo>
                  <a:pt x="11635" y="2034431"/>
                </a:lnTo>
                <a:lnTo>
                  <a:pt x="19050" y="2035928"/>
                </a:lnTo>
                <a:lnTo>
                  <a:pt x="26465" y="2034431"/>
                </a:lnTo>
                <a:lnTo>
                  <a:pt x="32520" y="2030348"/>
                </a:lnTo>
                <a:lnTo>
                  <a:pt x="36603" y="2024293"/>
                </a:lnTo>
                <a:lnTo>
                  <a:pt x="38100" y="2016878"/>
                </a:lnTo>
                <a:lnTo>
                  <a:pt x="38100" y="1902578"/>
                </a:lnTo>
                <a:lnTo>
                  <a:pt x="36603" y="1895163"/>
                </a:lnTo>
                <a:lnTo>
                  <a:pt x="32520" y="1889107"/>
                </a:lnTo>
                <a:lnTo>
                  <a:pt x="26465" y="1885025"/>
                </a:lnTo>
                <a:lnTo>
                  <a:pt x="19050" y="1883528"/>
                </a:lnTo>
                <a:close/>
              </a:path>
              <a:path w="2265045" h="2341245">
                <a:moveTo>
                  <a:pt x="19050" y="1616828"/>
                </a:moveTo>
                <a:lnTo>
                  <a:pt x="11635" y="1618325"/>
                </a:lnTo>
                <a:lnTo>
                  <a:pt x="5579" y="1622407"/>
                </a:lnTo>
                <a:lnTo>
                  <a:pt x="1497" y="1628463"/>
                </a:lnTo>
                <a:lnTo>
                  <a:pt x="0" y="1635878"/>
                </a:lnTo>
                <a:lnTo>
                  <a:pt x="0" y="1750178"/>
                </a:lnTo>
                <a:lnTo>
                  <a:pt x="1497" y="1757593"/>
                </a:lnTo>
                <a:lnTo>
                  <a:pt x="5579" y="1763648"/>
                </a:lnTo>
                <a:lnTo>
                  <a:pt x="11635" y="1767731"/>
                </a:lnTo>
                <a:lnTo>
                  <a:pt x="19050" y="1769228"/>
                </a:lnTo>
                <a:lnTo>
                  <a:pt x="26465" y="1767731"/>
                </a:lnTo>
                <a:lnTo>
                  <a:pt x="32520" y="1763648"/>
                </a:lnTo>
                <a:lnTo>
                  <a:pt x="36603" y="1757593"/>
                </a:lnTo>
                <a:lnTo>
                  <a:pt x="38100" y="1750178"/>
                </a:lnTo>
                <a:lnTo>
                  <a:pt x="38100" y="1635878"/>
                </a:lnTo>
                <a:lnTo>
                  <a:pt x="36603" y="1628463"/>
                </a:lnTo>
                <a:lnTo>
                  <a:pt x="32520" y="1622407"/>
                </a:lnTo>
                <a:lnTo>
                  <a:pt x="26465" y="1618325"/>
                </a:lnTo>
                <a:lnTo>
                  <a:pt x="19050" y="1616828"/>
                </a:lnTo>
                <a:close/>
              </a:path>
              <a:path w="2265045" h="2341245">
                <a:moveTo>
                  <a:pt x="19050" y="1350128"/>
                </a:moveTo>
                <a:lnTo>
                  <a:pt x="11635" y="1351625"/>
                </a:lnTo>
                <a:lnTo>
                  <a:pt x="5579" y="1355707"/>
                </a:lnTo>
                <a:lnTo>
                  <a:pt x="1497" y="1361763"/>
                </a:lnTo>
                <a:lnTo>
                  <a:pt x="0" y="1369178"/>
                </a:lnTo>
                <a:lnTo>
                  <a:pt x="0" y="1483478"/>
                </a:lnTo>
                <a:lnTo>
                  <a:pt x="1497" y="1490893"/>
                </a:lnTo>
                <a:lnTo>
                  <a:pt x="5579" y="1496948"/>
                </a:lnTo>
                <a:lnTo>
                  <a:pt x="11635" y="1501031"/>
                </a:lnTo>
                <a:lnTo>
                  <a:pt x="19050" y="1502528"/>
                </a:lnTo>
                <a:lnTo>
                  <a:pt x="26465" y="1501031"/>
                </a:lnTo>
                <a:lnTo>
                  <a:pt x="32520" y="1496948"/>
                </a:lnTo>
                <a:lnTo>
                  <a:pt x="36603" y="1490893"/>
                </a:lnTo>
                <a:lnTo>
                  <a:pt x="38100" y="1483478"/>
                </a:lnTo>
                <a:lnTo>
                  <a:pt x="38100" y="1369178"/>
                </a:lnTo>
                <a:lnTo>
                  <a:pt x="36603" y="1361763"/>
                </a:lnTo>
                <a:lnTo>
                  <a:pt x="32520" y="1355707"/>
                </a:lnTo>
                <a:lnTo>
                  <a:pt x="26465" y="1351625"/>
                </a:lnTo>
                <a:lnTo>
                  <a:pt x="19050" y="1350128"/>
                </a:lnTo>
                <a:close/>
              </a:path>
              <a:path w="2265045" h="2341245">
                <a:moveTo>
                  <a:pt x="19050" y="1083428"/>
                </a:moveTo>
                <a:lnTo>
                  <a:pt x="11635" y="1084925"/>
                </a:lnTo>
                <a:lnTo>
                  <a:pt x="5579" y="1089007"/>
                </a:lnTo>
                <a:lnTo>
                  <a:pt x="1497" y="1095063"/>
                </a:lnTo>
                <a:lnTo>
                  <a:pt x="0" y="1102478"/>
                </a:lnTo>
                <a:lnTo>
                  <a:pt x="0" y="1216778"/>
                </a:lnTo>
                <a:lnTo>
                  <a:pt x="1497" y="1224193"/>
                </a:lnTo>
                <a:lnTo>
                  <a:pt x="5579" y="1230248"/>
                </a:lnTo>
                <a:lnTo>
                  <a:pt x="11635" y="1234331"/>
                </a:lnTo>
                <a:lnTo>
                  <a:pt x="19050" y="1235828"/>
                </a:lnTo>
                <a:lnTo>
                  <a:pt x="26465" y="1234331"/>
                </a:lnTo>
                <a:lnTo>
                  <a:pt x="32520" y="1230248"/>
                </a:lnTo>
                <a:lnTo>
                  <a:pt x="36603" y="1224193"/>
                </a:lnTo>
                <a:lnTo>
                  <a:pt x="38100" y="1216778"/>
                </a:lnTo>
                <a:lnTo>
                  <a:pt x="38100" y="1102478"/>
                </a:lnTo>
                <a:lnTo>
                  <a:pt x="36603" y="1095063"/>
                </a:lnTo>
                <a:lnTo>
                  <a:pt x="32520" y="1089007"/>
                </a:lnTo>
                <a:lnTo>
                  <a:pt x="26465" y="1084925"/>
                </a:lnTo>
                <a:lnTo>
                  <a:pt x="19050" y="1083428"/>
                </a:lnTo>
                <a:close/>
              </a:path>
              <a:path w="2265045" h="2341245">
                <a:moveTo>
                  <a:pt x="19050" y="816728"/>
                </a:moveTo>
                <a:lnTo>
                  <a:pt x="11635" y="818225"/>
                </a:lnTo>
                <a:lnTo>
                  <a:pt x="5579" y="822307"/>
                </a:lnTo>
                <a:lnTo>
                  <a:pt x="1497" y="828363"/>
                </a:lnTo>
                <a:lnTo>
                  <a:pt x="0" y="835778"/>
                </a:lnTo>
                <a:lnTo>
                  <a:pt x="0" y="950078"/>
                </a:lnTo>
                <a:lnTo>
                  <a:pt x="1497" y="957493"/>
                </a:lnTo>
                <a:lnTo>
                  <a:pt x="5579" y="963548"/>
                </a:lnTo>
                <a:lnTo>
                  <a:pt x="11635" y="967631"/>
                </a:lnTo>
                <a:lnTo>
                  <a:pt x="19050" y="969128"/>
                </a:lnTo>
                <a:lnTo>
                  <a:pt x="26465" y="967631"/>
                </a:lnTo>
                <a:lnTo>
                  <a:pt x="32520" y="963548"/>
                </a:lnTo>
                <a:lnTo>
                  <a:pt x="36603" y="957493"/>
                </a:lnTo>
                <a:lnTo>
                  <a:pt x="38100" y="950078"/>
                </a:lnTo>
                <a:lnTo>
                  <a:pt x="38100" y="835778"/>
                </a:lnTo>
                <a:lnTo>
                  <a:pt x="36603" y="828363"/>
                </a:lnTo>
                <a:lnTo>
                  <a:pt x="32520" y="822307"/>
                </a:lnTo>
                <a:lnTo>
                  <a:pt x="26465" y="818225"/>
                </a:lnTo>
                <a:lnTo>
                  <a:pt x="19050" y="816728"/>
                </a:lnTo>
                <a:close/>
              </a:path>
              <a:path w="2265045" h="2341245">
                <a:moveTo>
                  <a:pt x="19050" y="550028"/>
                </a:moveTo>
                <a:lnTo>
                  <a:pt x="11635" y="551525"/>
                </a:lnTo>
                <a:lnTo>
                  <a:pt x="5579" y="555607"/>
                </a:lnTo>
                <a:lnTo>
                  <a:pt x="1497" y="561663"/>
                </a:lnTo>
                <a:lnTo>
                  <a:pt x="0" y="569078"/>
                </a:lnTo>
                <a:lnTo>
                  <a:pt x="0" y="683378"/>
                </a:lnTo>
                <a:lnTo>
                  <a:pt x="1497" y="690793"/>
                </a:lnTo>
                <a:lnTo>
                  <a:pt x="5579" y="696848"/>
                </a:lnTo>
                <a:lnTo>
                  <a:pt x="11635" y="700931"/>
                </a:lnTo>
                <a:lnTo>
                  <a:pt x="19050" y="702428"/>
                </a:lnTo>
                <a:lnTo>
                  <a:pt x="26465" y="700931"/>
                </a:lnTo>
                <a:lnTo>
                  <a:pt x="32520" y="696848"/>
                </a:lnTo>
                <a:lnTo>
                  <a:pt x="36603" y="690793"/>
                </a:lnTo>
                <a:lnTo>
                  <a:pt x="38100" y="683378"/>
                </a:lnTo>
                <a:lnTo>
                  <a:pt x="38100" y="569078"/>
                </a:lnTo>
                <a:lnTo>
                  <a:pt x="36603" y="561663"/>
                </a:lnTo>
                <a:lnTo>
                  <a:pt x="32520" y="555607"/>
                </a:lnTo>
                <a:lnTo>
                  <a:pt x="26465" y="551525"/>
                </a:lnTo>
                <a:lnTo>
                  <a:pt x="19050" y="550028"/>
                </a:lnTo>
                <a:close/>
              </a:path>
              <a:path w="2265045" h="2341245">
                <a:moveTo>
                  <a:pt x="19050" y="283328"/>
                </a:moveTo>
                <a:lnTo>
                  <a:pt x="11635" y="284825"/>
                </a:lnTo>
                <a:lnTo>
                  <a:pt x="5579" y="288907"/>
                </a:lnTo>
                <a:lnTo>
                  <a:pt x="1497" y="294963"/>
                </a:lnTo>
                <a:lnTo>
                  <a:pt x="0" y="302378"/>
                </a:lnTo>
                <a:lnTo>
                  <a:pt x="0" y="416678"/>
                </a:lnTo>
                <a:lnTo>
                  <a:pt x="1497" y="424093"/>
                </a:lnTo>
                <a:lnTo>
                  <a:pt x="5579" y="430148"/>
                </a:lnTo>
                <a:lnTo>
                  <a:pt x="11635" y="434231"/>
                </a:lnTo>
                <a:lnTo>
                  <a:pt x="19050" y="435728"/>
                </a:lnTo>
                <a:lnTo>
                  <a:pt x="26465" y="434231"/>
                </a:lnTo>
                <a:lnTo>
                  <a:pt x="32520" y="430148"/>
                </a:lnTo>
                <a:lnTo>
                  <a:pt x="36603" y="424093"/>
                </a:lnTo>
                <a:lnTo>
                  <a:pt x="38100" y="416678"/>
                </a:lnTo>
                <a:lnTo>
                  <a:pt x="38100" y="302378"/>
                </a:lnTo>
                <a:lnTo>
                  <a:pt x="36603" y="294963"/>
                </a:lnTo>
                <a:lnTo>
                  <a:pt x="32520" y="288907"/>
                </a:lnTo>
                <a:lnTo>
                  <a:pt x="26465" y="284825"/>
                </a:lnTo>
                <a:lnTo>
                  <a:pt x="19050" y="283328"/>
                </a:lnTo>
                <a:close/>
              </a:path>
              <a:path w="2265045" h="2341245">
                <a:moveTo>
                  <a:pt x="19050" y="16628"/>
                </a:moveTo>
                <a:lnTo>
                  <a:pt x="11635" y="18125"/>
                </a:lnTo>
                <a:lnTo>
                  <a:pt x="5579" y="22207"/>
                </a:lnTo>
                <a:lnTo>
                  <a:pt x="1497" y="28263"/>
                </a:lnTo>
                <a:lnTo>
                  <a:pt x="0" y="35678"/>
                </a:lnTo>
                <a:lnTo>
                  <a:pt x="0" y="149978"/>
                </a:lnTo>
                <a:lnTo>
                  <a:pt x="1497" y="157393"/>
                </a:lnTo>
                <a:lnTo>
                  <a:pt x="5579" y="163448"/>
                </a:lnTo>
                <a:lnTo>
                  <a:pt x="11635" y="167531"/>
                </a:lnTo>
                <a:lnTo>
                  <a:pt x="19050" y="169028"/>
                </a:lnTo>
                <a:lnTo>
                  <a:pt x="26465" y="167531"/>
                </a:lnTo>
                <a:lnTo>
                  <a:pt x="32520" y="163448"/>
                </a:lnTo>
                <a:lnTo>
                  <a:pt x="36603" y="157393"/>
                </a:lnTo>
                <a:lnTo>
                  <a:pt x="38100" y="149978"/>
                </a:lnTo>
                <a:lnTo>
                  <a:pt x="38100" y="35678"/>
                </a:lnTo>
                <a:lnTo>
                  <a:pt x="36603" y="28263"/>
                </a:lnTo>
                <a:lnTo>
                  <a:pt x="32520" y="22207"/>
                </a:lnTo>
                <a:lnTo>
                  <a:pt x="26465" y="18125"/>
                </a:lnTo>
                <a:lnTo>
                  <a:pt x="19050" y="16628"/>
                </a:lnTo>
                <a:close/>
              </a:path>
              <a:path w="2265045" h="2341245">
                <a:moveTo>
                  <a:pt x="269121" y="0"/>
                </a:moveTo>
                <a:lnTo>
                  <a:pt x="154821" y="0"/>
                </a:lnTo>
                <a:lnTo>
                  <a:pt x="147406" y="1497"/>
                </a:lnTo>
                <a:lnTo>
                  <a:pt x="141351" y="5579"/>
                </a:lnTo>
                <a:lnTo>
                  <a:pt x="137268" y="11635"/>
                </a:lnTo>
                <a:lnTo>
                  <a:pt x="135771" y="19050"/>
                </a:lnTo>
                <a:lnTo>
                  <a:pt x="137268" y="26465"/>
                </a:lnTo>
                <a:lnTo>
                  <a:pt x="141351" y="32520"/>
                </a:lnTo>
                <a:lnTo>
                  <a:pt x="147406" y="36603"/>
                </a:lnTo>
                <a:lnTo>
                  <a:pt x="154821" y="38100"/>
                </a:lnTo>
                <a:lnTo>
                  <a:pt x="269121" y="38100"/>
                </a:lnTo>
                <a:lnTo>
                  <a:pt x="276537" y="36603"/>
                </a:lnTo>
                <a:lnTo>
                  <a:pt x="282592" y="32520"/>
                </a:lnTo>
                <a:lnTo>
                  <a:pt x="286674" y="26465"/>
                </a:lnTo>
                <a:lnTo>
                  <a:pt x="288171" y="19050"/>
                </a:lnTo>
                <a:lnTo>
                  <a:pt x="286674" y="11635"/>
                </a:lnTo>
                <a:lnTo>
                  <a:pt x="282592" y="5579"/>
                </a:lnTo>
                <a:lnTo>
                  <a:pt x="276537" y="1497"/>
                </a:lnTo>
                <a:lnTo>
                  <a:pt x="269121" y="0"/>
                </a:lnTo>
                <a:close/>
              </a:path>
              <a:path w="2265045" h="2341245">
                <a:moveTo>
                  <a:pt x="535821" y="0"/>
                </a:moveTo>
                <a:lnTo>
                  <a:pt x="421521" y="0"/>
                </a:lnTo>
                <a:lnTo>
                  <a:pt x="414106" y="1497"/>
                </a:lnTo>
                <a:lnTo>
                  <a:pt x="408051" y="5579"/>
                </a:lnTo>
                <a:lnTo>
                  <a:pt x="403968" y="11635"/>
                </a:lnTo>
                <a:lnTo>
                  <a:pt x="402471" y="19050"/>
                </a:lnTo>
                <a:lnTo>
                  <a:pt x="403968" y="26465"/>
                </a:lnTo>
                <a:lnTo>
                  <a:pt x="408051" y="32520"/>
                </a:lnTo>
                <a:lnTo>
                  <a:pt x="414106" y="36603"/>
                </a:lnTo>
                <a:lnTo>
                  <a:pt x="421521" y="38100"/>
                </a:lnTo>
                <a:lnTo>
                  <a:pt x="535821" y="38100"/>
                </a:lnTo>
                <a:lnTo>
                  <a:pt x="543237" y="36603"/>
                </a:lnTo>
                <a:lnTo>
                  <a:pt x="549292" y="32520"/>
                </a:lnTo>
                <a:lnTo>
                  <a:pt x="553374" y="26465"/>
                </a:lnTo>
                <a:lnTo>
                  <a:pt x="554871" y="19050"/>
                </a:lnTo>
                <a:lnTo>
                  <a:pt x="553374" y="11635"/>
                </a:lnTo>
                <a:lnTo>
                  <a:pt x="549292" y="5579"/>
                </a:lnTo>
                <a:lnTo>
                  <a:pt x="543237" y="1497"/>
                </a:lnTo>
                <a:lnTo>
                  <a:pt x="535821" y="0"/>
                </a:lnTo>
                <a:close/>
              </a:path>
              <a:path w="2265045" h="2341245">
                <a:moveTo>
                  <a:pt x="802521" y="0"/>
                </a:moveTo>
                <a:lnTo>
                  <a:pt x="688221" y="0"/>
                </a:lnTo>
                <a:lnTo>
                  <a:pt x="680806" y="1497"/>
                </a:lnTo>
                <a:lnTo>
                  <a:pt x="674751" y="5579"/>
                </a:lnTo>
                <a:lnTo>
                  <a:pt x="670668" y="11635"/>
                </a:lnTo>
                <a:lnTo>
                  <a:pt x="669171" y="19050"/>
                </a:lnTo>
                <a:lnTo>
                  <a:pt x="670668" y="26465"/>
                </a:lnTo>
                <a:lnTo>
                  <a:pt x="674751" y="32520"/>
                </a:lnTo>
                <a:lnTo>
                  <a:pt x="680806" y="36603"/>
                </a:lnTo>
                <a:lnTo>
                  <a:pt x="688221" y="38100"/>
                </a:lnTo>
                <a:lnTo>
                  <a:pt x="802521" y="38100"/>
                </a:lnTo>
                <a:lnTo>
                  <a:pt x="809937" y="36603"/>
                </a:lnTo>
                <a:lnTo>
                  <a:pt x="815992" y="32520"/>
                </a:lnTo>
                <a:lnTo>
                  <a:pt x="820074" y="26465"/>
                </a:lnTo>
                <a:lnTo>
                  <a:pt x="821571" y="19050"/>
                </a:lnTo>
                <a:lnTo>
                  <a:pt x="820074" y="11635"/>
                </a:lnTo>
                <a:lnTo>
                  <a:pt x="815992" y="5579"/>
                </a:lnTo>
                <a:lnTo>
                  <a:pt x="809937" y="1497"/>
                </a:lnTo>
                <a:lnTo>
                  <a:pt x="802521" y="0"/>
                </a:lnTo>
                <a:close/>
              </a:path>
              <a:path w="2265045" h="2341245">
                <a:moveTo>
                  <a:pt x="1069221" y="0"/>
                </a:moveTo>
                <a:lnTo>
                  <a:pt x="954921" y="0"/>
                </a:lnTo>
                <a:lnTo>
                  <a:pt x="947506" y="1497"/>
                </a:lnTo>
                <a:lnTo>
                  <a:pt x="941451" y="5579"/>
                </a:lnTo>
                <a:lnTo>
                  <a:pt x="937368" y="11635"/>
                </a:lnTo>
                <a:lnTo>
                  <a:pt x="935871" y="19050"/>
                </a:lnTo>
                <a:lnTo>
                  <a:pt x="937368" y="26465"/>
                </a:lnTo>
                <a:lnTo>
                  <a:pt x="941451" y="32520"/>
                </a:lnTo>
                <a:lnTo>
                  <a:pt x="947506" y="36603"/>
                </a:lnTo>
                <a:lnTo>
                  <a:pt x="954921" y="38100"/>
                </a:lnTo>
                <a:lnTo>
                  <a:pt x="1069221" y="38100"/>
                </a:lnTo>
                <a:lnTo>
                  <a:pt x="1076637" y="36603"/>
                </a:lnTo>
                <a:lnTo>
                  <a:pt x="1082692" y="32520"/>
                </a:lnTo>
                <a:lnTo>
                  <a:pt x="1086774" y="26465"/>
                </a:lnTo>
                <a:lnTo>
                  <a:pt x="1088271" y="19050"/>
                </a:lnTo>
                <a:lnTo>
                  <a:pt x="1086774" y="11635"/>
                </a:lnTo>
                <a:lnTo>
                  <a:pt x="1082692" y="5579"/>
                </a:lnTo>
                <a:lnTo>
                  <a:pt x="1076637" y="1497"/>
                </a:lnTo>
                <a:lnTo>
                  <a:pt x="1069221" y="0"/>
                </a:lnTo>
                <a:close/>
              </a:path>
              <a:path w="2265045" h="2341245">
                <a:moveTo>
                  <a:pt x="1335921" y="0"/>
                </a:moveTo>
                <a:lnTo>
                  <a:pt x="1221621" y="0"/>
                </a:lnTo>
                <a:lnTo>
                  <a:pt x="1214206" y="1497"/>
                </a:lnTo>
                <a:lnTo>
                  <a:pt x="1208151" y="5579"/>
                </a:lnTo>
                <a:lnTo>
                  <a:pt x="1204068" y="11635"/>
                </a:lnTo>
                <a:lnTo>
                  <a:pt x="1202571" y="19050"/>
                </a:lnTo>
                <a:lnTo>
                  <a:pt x="1204068" y="26465"/>
                </a:lnTo>
                <a:lnTo>
                  <a:pt x="1208151" y="32520"/>
                </a:lnTo>
                <a:lnTo>
                  <a:pt x="1214206" y="36603"/>
                </a:lnTo>
                <a:lnTo>
                  <a:pt x="1221621" y="38100"/>
                </a:lnTo>
                <a:lnTo>
                  <a:pt x="1335921" y="38100"/>
                </a:lnTo>
                <a:lnTo>
                  <a:pt x="1343337" y="36603"/>
                </a:lnTo>
                <a:lnTo>
                  <a:pt x="1349392" y="32520"/>
                </a:lnTo>
                <a:lnTo>
                  <a:pt x="1353474" y="26465"/>
                </a:lnTo>
                <a:lnTo>
                  <a:pt x="1354971" y="19050"/>
                </a:lnTo>
                <a:lnTo>
                  <a:pt x="1353474" y="11635"/>
                </a:lnTo>
                <a:lnTo>
                  <a:pt x="1349392" y="5579"/>
                </a:lnTo>
                <a:lnTo>
                  <a:pt x="1343337" y="1497"/>
                </a:lnTo>
                <a:lnTo>
                  <a:pt x="1335921" y="0"/>
                </a:lnTo>
                <a:close/>
              </a:path>
              <a:path w="2265045" h="2341245">
                <a:moveTo>
                  <a:pt x="1602621" y="0"/>
                </a:moveTo>
                <a:lnTo>
                  <a:pt x="1488321" y="0"/>
                </a:lnTo>
                <a:lnTo>
                  <a:pt x="1480906" y="1497"/>
                </a:lnTo>
                <a:lnTo>
                  <a:pt x="1474851" y="5579"/>
                </a:lnTo>
                <a:lnTo>
                  <a:pt x="1470768" y="11635"/>
                </a:lnTo>
                <a:lnTo>
                  <a:pt x="1469271" y="19050"/>
                </a:lnTo>
                <a:lnTo>
                  <a:pt x="1470768" y="26465"/>
                </a:lnTo>
                <a:lnTo>
                  <a:pt x="1474851" y="32520"/>
                </a:lnTo>
                <a:lnTo>
                  <a:pt x="1480906" y="36603"/>
                </a:lnTo>
                <a:lnTo>
                  <a:pt x="1488321" y="38100"/>
                </a:lnTo>
                <a:lnTo>
                  <a:pt x="1602621" y="38100"/>
                </a:lnTo>
                <a:lnTo>
                  <a:pt x="1610037" y="36603"/>
                </a:lnTo>
                <a:lnTo>
                  <a:pt x="1616092" y="32520"/>
                </a:lnTo>
                <a:lnTo>
                  <a:pt x="1620174" y="26465"/>
                </a:lnTo>
                <a:lnTo>
                  <a:pt x="1621671" y="19050"/>
                </a:lnTo>
                <a:lnTo>
                  <a:pt x="1620174" y="11635"/>
                </a:lnTo>
                <a:lnTo>
                  <a:pt x="1616092" y="5579"/>
                </a:lnTo>
                <a:lnTo>
                  <a:pt x="1610037" y="1497"/>
                </a:lnTo>
                <a:lnTo>
                  <a:pt x="1602621" y="0"/>
                </a:lnTo>
                <a:close/>
              </a:path>
              <a:path w="2265045" h="2341245">
                <a:moveTo>
                  <a:pt x="1869321" y="0"/>
                </a:moveTo>
                <a:lnTo>
                  <a:pt x="1755021" y="0"/>
                </a:lnTo>
                <a:lnTo>
                  <a:pt x="1747606" y="1497"/>
                </a:lnTo>
                <a:lnTo>
                  <a:pt x="1741551" y="5579"/>
                </a:lnTo>
                <a:lnTo>
                  <a:pt x="1737468" y="11635"/>
                </a:lnTo>
                <a:lnTo>
                  <a:pt x="1735971" y="19050"/>
                </a:lnTo>
                <a:lnTo>
                  <a:pt x="1737468" y="26465"/>
                </a:lnTo>
                <a:lnTo>
                  <a:pt x="1741551" y="32520"/>
                </a:lnTo>
                <a:lnTo>
                  <a:pt x="1747606" y="36603"/>
                </a:lnTo>
                <a:lnTo>
                  <a:pt x="1755021" y="38100"/>
                </a:lnTo>
                <a:lnTo>
                  <a:pt x="1869321" y="38100"/>
                </a:lnTo>
                <a:lnTo>
                  <a:pt x="1876737" y="36603"/>
                </a:lnTo>
                <a:lnTo>
                  <a:pt x="1882792" y="32520"/>
                </a:lnTo>
                <a:lnTo>
                  <a:pt x="1886874" y="26465"/>
                </a:lnTo>
                <a:lnTo>
                  <a:pt x="1888371" y="19050"/>
                </a:lnTo>
                <a:lnTo>
                  <a:pt x="1886874" y="11635"/>
                </a:lnTo>
                <a:lnTo>
                  <a:pt x="1882792" y="5579"/>
                </a:lnTo>
                <a:lnTo>
                  <a:pt x="1876737" y="1497"/>
                </a:lnTo>
                <a:lnTo>
                  <a:pt x="1869321" y="0"/>
                </a:lnTo>
                <a:close/>
              </a:path>
              <a:path w="2265045" h="2341245">
                <a:moveTo>
                  <a:pt x="2136021" y="0"/>
                </a:moveTo>
                <a:lnTo>
                  <a:pt x="2021721" y="0"/>
                </a:lnTo>
                <a:lnTo>
                  <a:pt x="2014306" y="1497"/>
                </a:lnTo>
                <a:lnTo>
                  <a:pt x="2008251" y="5579"/>
                </a:lnTo>
                <a:lnTo>
                  <a:pt x="2004168" y="11635"/>
                </a:lnTo>
                <a:lnTo>
                  <a:pt x="2002671" y="19050"/>
                </a:lnTo>
                <a:lnTo>
                  <a:pt x="2004168" y="26465"/>
                </a:lnTo>
                <a:lnTo>
                  <a:pt x="2008251" y="32520"/>
                </a:lnTo>
                <a:lnTo>
                  <a:pt x="2014306" y="36603"/>
                </a:lnTo>
                <a:lnTo>
                  <a:pt x="2021721" y="38100"/>
                </a:lnTo>
                <a:lnTo>
                  <a:pt x="2136021" y="38100"/>
                </a:lnTo>
                <a:lnTo>
                  <a:pt x="2143437" y="36603"/>
                </a:lnTo>
                <a:lnTo>
                  <a:pt x="2149492" y="32520"/>
                </a:lnTo>
                <a:lnTo>
                  <a:pt x="2153574" y="26465"/>
                </a:lnTo>
                <a:lnTo>
                  <a:pt x="2155071" y="19050"/>
                </a:lnTo>
                <a:lnTo>
                  <a:pt x="2153574" y="11635"/>
                </a:lnTo>
                <a:lnTo>
                  <a:pt x="2149492" y="5579"/>
                </a:lnTo>
                <a:lnTo>
                  <a:pt x="2143437" y="1497"/>
                </a:lnTo>
                <a:lnTo>
                  <a:pt x="2136021" y="0"/>
                </a:lnTo>
                <a:close/>
              </a:path>
              <a:path w="2265045" h="2341245">
                <a:moveTo>
                  <a:pt x="2245446" y="42976"/>
                </a:moveTo>
                <a:lnTo>
                  <a:pt x="2238031" y="44473"/>
                </a:lnTo>
                <a:lnTo>
                  <a:pt x="2231976" y="48556"/>
                </a:lnTo>
                <a:lnTo>
                  <a:pt x="2227893" y="54611"/>
                </a:lnTo>
                <a:lnTo>
                  <a:pt x="2226396" y="62026"/>
                </a:lnTo>
                <a:lnTo>
                  <a:pt x="2226396" y="176326"/>
                </a:lnTo>
                <a:lnTo>
                  <a:pt x="2227893" y="183741"/>
                </a:lnTo>
                <a:lnTo>
                  <a:pt x="2231976" y="189797"/>
                </a:lnTo>
                <a:lnTo>
                  <a:pt x="2238031" y="193879"/>
                </a:lnTo>
                <a:lnTo>
                  <a:pt x="2245446" y="195376"/>
                </a:lnTo>
                <a:lnTo>
                  <a:pt x="2252861" y="193879"/>
                </a:lnTo>
                <a:lnTo>
                  <a:pt x="2258916" y="189797"/>
                </a:lnTo>
                <a:lnTo>
                  <a:pt x="2262999" y="183741"/>
                </a:lnTo>
                <a:lnTo>
                  <a:pt x="2264496" y="176326"/>
                </a:lnTo>
                <a:lnTo>
                  <a:pt x="2264496" y="62026"/>
                </a:lnTo>
                <a:lnTo>
                  <a:pt x="2262999" y="54611"/>
                </a:lnTo>
                <a:lnTo>
                  <a:pt x="2258916" y="48556"/>
                </a:lnTo>
                <a:lnTo>
                  <a:pt x="2252861" y="44473"/>
                </a:lnTo>
                <a:lnTo>
                  <a:pt x="2245446" y="42976"/>
                </a:lnTo>
                <a:close/>
              </a:path>
              <a:path w="2265045" h="2341245">
                <a:moveTo>
                  <a:pt x="2245446" y="309676"/>
                </a:moveTo>
                <a:lnTo>
                  <a:pt x="2238031" y="311173"/>
                </a:lnTo>
                <a:lnTo>
                  <a:pt x="2231976" y="315256"/>
                </a:lnTo>
                <a:lnTo>
                  <a:pt x="2227893" y="321311"/>
                </a:lnTo>
                <a:lnTo>
                  <a:pt x="2226396" y="328726"/>
                </a:lnTo>
                <a:lnTo>
                  <a:pt x="2226396" y="443026"/>
                </a:lnTo>
                <a:lnTo>
                  <a:pt x="2227893" y="450441"/>
                </a:lnTo>
                <a:lnTo>
                  <a:pt x="2231976" y="456497"/>
                </a:lnTo>
                <a:lnTo>
                  <a:pt x="2238031" y="460579"/>
                </a:lnTo>
                <a:lnTo>
                  <a:pt x="2245446" y="462076"/>
                </a:lnTo>
                <a:lnTo>
                  <a:pt x="2252861" y="460579"/>
                </a:lnTo>
                <a:lnTo>
                  <a:pt x="2258916" y="456497"/>
                </a:lnTo>
                <a:lnTo>
                  <a:pt x="2262999" y="450441"/>
                </a:lnTo>
                <a:lnTo>
                  <a:pt x="2264496" y="443026"/>
                </a:lnTo>
                <a:lnTo>
                  <a:pt x="2264496" y="328726"/>
                </a:lnTo>
                <a:lnTo>
                  <a:pt x="2262999" y="321311"/>
                </a:lnTo>
                <a:lnTo>
                  <a:pt x="2258916" y="315256"/>
                </a:lnTo>
                <a:lnTo>
                  <a:pt x="2252861" y="311173"/>
                </a:lnTo>
                <a:lnTo>
                  <a:pt x="2245446" y="309676"/>
                </a:lnTo>
                <a:close/>
              </a:path>
              <a:path w="2265045" h="2341245">
                <a:moveTo>
                  <a:pt x="2245446" y="576376"/>
                </a:moveTo>
                <a:lnTo>
                  <a:pt x="2238031" y="577873"/>
                </a:lnTo>
                <a:lnTo>
                  <a:pt x="2231976" y="581956"/>
                </a:lnTo>
                <a:lnTo>
                  <a:pt x="2227893" y="588011"/>
                </a:lnTo>
                <a:lnTo>
                  <a:pt x="2226396" y="595426"/>
                </a:lnTo>
                <a:lnTo>
                  <a:pt x="2226396" y="709726"/>
                </a:lnTo>
                <a:lnTo>
                  <a:pt x="2227893" y="717141"/>
                </a:lnTo>
                <a:lnTo>
                  <a:pt x="2231976" y="723197"/>
                </a:lnTo>
                <a:lnTo>
                  <a:pt x="2238031" y="727279"/>
                </a:lnTo>
                <a:lnTo>
                  <a:pt x="2245446" y="728776"/>
                </a:lnTo>
                <a:lnTo>
                  <a:pt x="2252861" y="727279"/>
                </a:lnTo>
                <a:lnTo>
                  <a:pt x="2258916" y="723197"/>
                </a:lnTo>
                <a:lnTo>
                  <a:pt x="2262999" y="717141"/>
                </a:lnTo>
                <a:lnTo>
                  <a:pt x="2264496" y="709726"/>
                </a:lnTo>
                <a:lnTo>
                  <a:pt x="2264496" y="595426"/>
                </a:lnTo>
                <a:lnTo>
                  <a:pt x="2262999" y="588011"/>
                </a:lnTo>
                <a:lnTo>
                  <a:pt x="2258916" y="581956"/>
                </a:lnTo>
                <a:lnTo>
                  <a:pt x="2252861" y="577873"/>
                </a:lnTo>
                <a:lnTo>
                  <a:pt x="2245446" y="576376"/>
                </a:lnTo>
                <a:close/>
              </a:path>
              <a:path w="2265045" h="2341245">
                <a:moveTo>
                  <a:pt x="2245446" y="843076"/>
                </a:moveTo>
                <a:lnTo>
                  <a:pt x="2238031" y="844573"/>
                </a:lnTo>
                <a:lnTo>
                  <a:pt x="2231976" y="848656"/>
                </a:lnTo>
                <a:lnTo>
                  <a:pt x="2227893" y="854711"/>
                </a:lnTo>
                <a:lnTo>
                  <a:pt x="2226396" y="862126"/>
                </a:lnTo>
                <a:lnTo>
                  <a:pt x="2226396" y="976426"/>
                </a:lnTo>
                <a:lnTo>
                  <a:pt x="2227893" y="983841"/>
                </a:lnTo>
                <a:lnTo>
                  <a:pt x="2231976" y="989897"/>
                </a:lnTo>
                <a:lnTo>
                  <a:pt x="2238031" y="993979"/>
                </a:lnTo>
                <a:lnTo>
                  <a:pt x="2245446" y="995476"/>
                </a:lnTo>
                <a:lnTo>
                  <a:pt x="2252861" y="993979"/>
                </a:lnTo>
                <a:lnTo>
                  <a:pt x="2258916" y="989897"/>
                </a:lnTo>
                <a:lnTo>
                  <a:pt x="2262999" y="983841"/>
                </a:lnTo>
                <a:lnTo>
                  <a:pt x="2264496" y="976426"/>
                </a:lnTo>
                <a:lnTo>
                  <a:pt x="2264496" y="862126"/>
                </a:lnTo>
                <a:lnTo>
                  <a:pt x="2262999" y="854711"/>
                </a:lnTo>
                <a:lnTo>
                  <a:pt x="2258916" y="848656"/>
                </a:lnTo>
                <a:lnTo>
                  <a:pt x="2252861" y="844573"/>
                </a:lnTo>
                <a:lnTo>
                  <a:pt x="2245446" y="843076"/>
                </a:lnTo>
                <a:close/>
              </a:path>
              <a:path w="2265045" h="2341245">
                <a:moveTo>
                  <a:pt x="2245446" y="1109776"/>
                </a:moveTo>
                <a:lnTo>
                  <a:pt x="2238031" y="1111273"/>
                </a:lnTo>
                <a:lnTo>
                  <a:pt x="2231976" y="1115356"/>
                </a:lnTo>
                <a:lnTo>
                  <a:pt x="2227893" y="1121411"/>
                </a:lnTo>
                <a:lnTo>
                  <a:pt x="2226396" y="1128826"/>
                </a:lnTo>
                <a:lnTo>
                  <a:pt x="2226396" y="1243126"/>
                </a:lnTo>
                <a:lnTo>
                  <a:pt x="2227893" y="1250541"/>
                </a:lnTo>
                <a:lnTo>
                  <a:pt x="2231976" y="1256597"/>
                </a:lnTo>
                <a:lnTo>
                  <a:pt x="2238031" y="1260679"/>
                </a:lnTo>
                <a:lnTo>
                  <a:pt x="2245446" y="1262176"/>
                </a:lnTo>
                <a:lnTo>
                  <a:pt x="2252861" y="1260679"/>
                </a:lnTo>
                <a:lnTo>
                  <a:pt x="2258916" y="1256597"/>
                </a:lnTo>
                <a:lnTo>
                  <a:pt x="2262999" y="1250541"/>
                </a:lnTo>
                <a:lnTo>
                  <a:pt x="2264496" y="1243126"/>
                </a:lnTo>
                <a:lnTo>
                  <a:pt x="2264496" y="1128826"/>
                </a:lnTo>
                <a:lnTo>
                  <a:pt x="2262999" y="1121411"/>
                </a:lnTo>
                <a:lnTo>
                  <a:pt x="2258916" y="1115356"/>
                </a:lnTo>
                <a:lnTo>
                  <a:pt x="2252861" y="1111273"/>
                </a:lnTo>
                <a:lnTo>
                  <a:pt x="2245446" y="1109776"/>
                </a:lnTo>
                <a:close/>
              </a:path>
              <a:path w="2265045" h="2341245">
                <a:moveTo>
                  <a:pt x="2245446" y="1376476"/>
                </a:moveTo>
                <a:lnTo>
                  <a:pt x="2238031" y="1377973"/>
                </a:lnTo>
                <a:lnTo>
                  <a:pt x="2231976" y="1382056"/>
                </a:lnTo>
                <a:lnTo>
                  <a:pt x="2227893" y="1388111"/>
                </a:lnTo>
                <a:lnTo>
                  <a:pt x="2226396" y="1395526"/>
                </a:lnTo>
                <a:lnTo>
                  <a:pt x="2226396" y="1509826"/>
                </a:lnTo>
                <a:lnTo>
                  <a:pt x="2227893" y="1517241"/>
                </a:lnTo>
                <a:lnTo>
                  <a:pt x="2231976" y="1523297"/>
                </a:lnTo>
                <a:lnTo>
                  <a:pt x="2238031" y="1527379"/>
                </a:lnTo>
                <a:lnTo>
                  <a:pt x="2245446" y="1528876"/>
                </a:lnTo>
                <a:lnTo>
                  <a:pt x="2252861" y="1527379"/>
                </a:lnTo>
                <a:lnTo>
                  <a:pt x="2258916" y="1523297"/>
                </a:lnTo>
                <a:lnTo>
                  <a:pt x="2262999" y="1517241"/>
                </a:lnTo>
                <a:lnTo>
                  <a:pt x="2264496" y="1509826"/>
                </a:lnTo>
                <a:lnTo>
                  <a:pt x="2264496" y="1395526"/>
                </a:lnTo>
                <a:lnTo>
                  <a:pt x="2262999" y="1388111"/>
                </a:lnTo>
                <a:lnTo>
                  <a:pt x="2258916" y="1382056"/>
                </a:lnTo>
                <a:lnTo>
                  <a:pt x="2252861" y="1377973"/>
                </a:lnTo>
                <a:lnTo>
                  <a:pt x="2245446" y="1376476"/>
                </a:lnTo>
                <a:close/>
              </a:path>
              <a:path w="2265045" h="2341245">
                <a:moveTo>
                  <a:pt x="2245446" y="1643176"/>
                </a:moveTo>
                <a:lnTo>
                  <a:pt x="2238031" y="1644673"/>
                </a:lnTo>
                <a:lnTo>
                  <a:pt x="2231976" y="1648756"/>
                </a:lnTo>
                <a:lnTo>
                  <a:pt x="2227893" y="1654811"/>
                </a:lnTo>
                <a:lnTo>
                  <a:pt x="2226396" y="1662226"/>
                </a:lnTo>
                <a:lnTo>
                  <a:pt x="2226396" y="1776526"/>
                </a:lnTo>
                <a:lnTo>
                  <a:pt x="2227893" y="1783941"/>
                </a:lnTo>
                <a:lnTo>
                  <a:pt x="2231976" y="1789997"/>
                </a:lnTo>
                <a:lnTo>
                  <a:pt x="2238031" y="1794079"/>
                </a:lnTo>
                <a:lnTo>
                  <a:pt x="2245446" y="1795576"/>
                </a:lnTo>
                <a:lnTo>
                  <a:pt x="2252861" y="1794079"/>
                </a:lnTo>
                <a:lnTo>
                  <a:pt x="2258916" y="1789997"/>
                </a:lnTo>
                <a:lnTo>
                  <a:pt x="2262999" y="1783941"/>
                </a:lnTo>
                <a:lnTo>
                  <a:pt x="2264496" y="1776526"/>
                </a:lnTo>
                <a:lnTo>
                  <a:pt x="2264496" y="1662226"/>
                </a:lnTo>
                <a:lnTo>
                  <a:pt x="2262999" y="1654811"/>
                </a:lnTo>
                <a:lnTo>
                  <a:pt x="2258916" y="1648756"/>
                </a:lnTo>
                <a:lnTo>
                  <a:pt x="2252861" y="1644673"/>
                </a:lnTo>
                <a:lnTo>
                  <a:pt x="2245446" y="1643176"/>
                </a:lnTo>
                <a:close/>
              </a:path>
              <a:path w="2265045" h="2341245">
                <a:moveTo>
                  <a:pt x="2245446" y="1909876"/>
                </a:moveTo>
                <a:lnTo>
                  <a:pt x="2238031" y="1911373"/>
                </a:lnTo>
                <a:lnTo>
                  <a:pt x="2231976" y="1915456"/>
                </a:lnTo>
                <a:lnTo>
                  <a:pt x="2227893" y="1921511"/>
                </a:lnTo>
                <a:lnTo>
                  <a:pt x="2226396" y="1928926"/>
                </a:lnTo>
                <a:lnTo>
                  <a:pt x="2226396" y="2043226"/>
                </a:lnTo>
                <a:lnTo>
                  <a:pt x="2227893" y="2050641"/>
                </a:lnTo>
                <a:lnTo>
                  <a:pt x="2231976" y="2056697"/>
                </a:lnTo>
                <a:lnTo>
                  <a:pt x="2238031" y="2060779"/>
                </a:lnTo>
                <a:lnTo>
                  <a:pt x="2245446" y="2062276"/>
                </a:lnTo>
                <a:lnTo>
                  <a:pt x="2252861" y="2060779"/>
                </a:lnTo>
                <a:lnTo>
                  <a:pt x="2258916" y="2056697"/>
                </a:lnTo>
                <a:lnTo>
                  <a:pt x="2262999" y="2050641"/>
                </a:lnTo>
                <a:lnTo>
                  <a:pt x="2264496" y="2043226"/>
                </a:lnTo>
                <a:lnTo>
                  <a:pt x="2264496" y="1928926"/>
                </a:lnTo>
                <a:lnTo>
                  <a:pt x="2262999" y="1921511"/>
                </a:lnTo>
                <a:lnTo>
                  <a:pt x="2258916" y="1915456"/>
                </a:lnTo>
                <a:lnTo>
                  <a:pt x="2252861" y="1911373"/>
                </a:lnTo>
                <a:lnTo>
                  <a:pt x="2245446" y="1909876"/>
                </a:lnTo>
                <a:close/>
              </a:path>
              <a:path w="2265045" h="2341245">
                <a:moveTo>
                  <a:pt x="2245446" y="2176576"/>
                </a:moveTo>
                <a:lnTo>
                  <a:pt x="2238031" y="2178073"/>
                </a:lnTo>
                <a:lnTo>
                  <a:pt x="2231976" y="2182156"/>
                </a:lnTo>
                <a:lnTo>
                  <a:pt x="2227893" y="2188211"/>
                </a:lnTo>
                <a:lnTo>
                  <a:pt x="2226396" y="2195626"/>
                </a:lnTo>
                <a:lnTo>
                  <a:pt x="2226396" y="2309926"/>
                </a:lnTo>
                <a:lnTo>
                  <a:pt x="2227893" y="2317341"/>
                </a:lnTo>
                <a:lnTo>
                  <a:pt x="2231976" y="2323397"/>
                </a:lnTo>
                <a:lnTo>
                  <a:pt x="2238031" y="2327479"/>
                </a:lnTo>
                <a:lnTo>
                  <a:pt x="2245446" y="2328976"/>
                </a:lnTo>
                <a:lnTo>
                  <a:pt x="2252861" y="2327479"/>
                </a:lnTo>
                <a:lnTo>
                  <a:pt x="2258916" y="2323397"/>
                </a:lnTo>
                <a:lnTo>
                  <a:pt x="2262999" y="2317341"/>
                </a:lnTo>
                <a:lnTo>
                  <a:pt x="2264496" y="2309926"/>
                </a:lnTo>
                <a:lnTo>
                  <a:pt x="2264496" y="2195626"/>
                </a:lnTo>
                <a:lnTo>
                  <a:pt x="2262999" y="2188211"/>
                </a:lnTo>
                <a:lnTo>
                  <a:pt x="2258916" y="2182156"/>
                </a:lnTo>
                <a:lnTo>
                  <a:pt x="2252861" y="2178073"/>
                </a:lnTo>
                <a:lnTo>
                  <a:pt x="2245446" y="2176576"/>
                </a:lnTo>
                <a:close/>
              </a:path>
              <a:path w="2265045" h="2341245">
                <a:moveTo>
                  <a:pt x="2104798" y="2302628"/>
                </a:moveTo>
                <a:lnTo>
                  <a:pt x="1990498" y="2302628"/>
                </a:lnTo>
                <a:lnTo>
                  <a:pt x="1983083" y="2304125"/>
                </a:lnTo>
                <a:lnTo>
                  <a:pt x="1977028" y="2308207"/>
                </a:lnTo>
                <a:lnTo>
                  <a:pt x="1972945" y="2314263"/>
                </a:lnTo>
                <a:lnTo>
                  <a:pt x="1971448" y="2321678"/>
                </a:lnTo>
                <a:lnTo>
                  <a:pt x="1972945" y="2329093"/>
                </a:lnTo>
                <a:lnTo>
                  <a:pt x="1977028" y="2335148"/>
                </a:lnTo>
                <a:lnTo>
                  <a:pt x="1983083" y="2339231"/>
                </a:lnTo>
                <a:lnTo>
                  <a:pt x="1990498" y="2340728"/>
                </a:lnTo>
                <a:lnTo>
                  <a:pt x="2104798" y="2340728"/>
                </a:lnTo>
                <a:lnTo>
                  <a:pt x="2112213" y="2339231"/>
                </a:lnTo>
                <a:lnTo>
                  <a:pt x="2118269" y="2335148"/>
                </a:lnTo>
                <a:lnTo>
                  <a:pt x="2122351" y="2329093"/>
                </a:lnTo>
                <a:lnTo>
                  <a:pt x="2123848" y="2321678"/>
                </a:lnTo>
                <a:lnTo>
                  <a:pt x="2122351" y="2314263"/>
                </a:lnTo>
                <a:lnTo>
                  <a:pt x="2118269" y="2308207"/>
                </a:lnTo>
                <a:lnTo>
                  <a:pt x="2112213" y="2304125"/>
                </a:lnTo>
                <a:lnTo>
                  <a:pt x="2104798" y="2302628"/>
                </a:lnTo>
                <a:close/>
              </a:path>
              <a:path w="2265045" h="2341245">
                <a:moveTo>
                  <a:pt x="1838098" y="2302628"/>
                </a:moveTo>
                <a:lnTo>
                  <a:pt x="1723798" y="2302628"/>
                </a:lnTo>
                <a:lnTo>
                  <a:pt x="1716383" y="2304125"/>
                </a:lnTo>
                <a:lnTo>
                  <a:pt x="1710328" y="2308207"/>
                </a:lnTo>
                <a:lnTo>
                  <a:pt x="1706245" y="2314263"/>
                </a:lnTo>
                <a:lnTo>
                  <a:pt x="1704748" y="2321678"/>
                </a:lnTo>
                <a:lnTo>
                  <a:pt x="1706245" y="2329093"/>
                </a:lnTo>
                <a:lnTo>
                  <a:pt x="1710328" y="2335148"/>
                </a:lnTo>
                <a:lnTo>
                  <a:pt x="1716383" y="2339231"/>
                </a:lnTo>
                <a:lnTo>
                  <a:pt x="1723798" y="2340728"/>
                </a:lnTo>
                <a:lnTo>
                  <a:pt x="1838098" y="2340728"/>
                </a:lnTo>
                <a:lnTo>
                  <a:pt x="1845513" y="2339231"/>
                </a:lnTo>
                <a:lnTo>
                  <a:pt x="1851569" y="2335148"/>
                </a:lnTo>
                <a:lnTo>
                  <a:pt x="1855651" y="2329093"/>
                </a:lnTo>
                <a:lnTo>
                  <a:pt x="1857148" y="2321678"/>
                </a:lnTo>
                <a:lnTo>
                  <a:pt x="1855651" y="2314263"/>
                </a:lnTo>
                <a:lnTo>
                  <a:pt x="1851569" y="2308207"/>
                </a:lnTo>
                <a:lnTo>
                  <a:pt x="1845513" y="2304125"/>
                </a:lnTo>
                <a:lnTo>
                  <a:pt x="1838098" y="2302628"/>
                </a:lnTo>
                <a:close/>
              </a:path>
              <a:path w="2265045" h="2341245">
                <a:moveTo>
                  <a:pt x="1571398" y="2302628"/>
                </a:moveTo>
                <a:lnTo>
                  <a:pt x="1457098" y="2302628"/>
                </a:lnTo>
                <a:lnTo>
                  <a:pt x="1449683" y="2304125"/>
                </a:lnTo>
                <a:lnTo>
                  <a:pt x="1443628" y="2308207"/>
                </a:lnTo>
                <a:lnTo>
                  <a:pt x="1439545" y="2314263"/>
                </a:lnTo>
                <a:lnTo>
                  <a:pt x="1438048" y="2321678"/>
                </a:lnTo>
                <a:lnTo>
                  <a:pt x="1439545" y="2329093"/>
                </a:lnTo>
                <a:lnTo>
                  <a:pt x="1443628" y="2335148"/>
                </a:lnTo>
                <a:lnTo>
                  <a:pt x="1449683" y="2339231"/>
                </a:lnTo>
                <a:lnTo>
                  <a:pt x="1457098" y="2340728"/>
                </a:lnTo>
                <a:lnTo>
                  <a:pt x="1571398" y="2340728"/>
                </a:lnTo>
                <a:lnTo>
                  <a:pt x="1578813" y="2339231"/>
                </a:lnTo>
                <a:lnTo>
                  <a:pt x="1584869" y="2335148"/>
                </a:lnTo>
                <a:lnTo>
                  <a:pt x="1588951" y="2329093"/>
                </a:lnTo>
                <a:lnTo>
                  <a:pt x="1590448" y="2321678"/>
                </a:lnTo>
                <a:lnTo>
                  <a:pt x="1588951" y="2314263"/>
                </a:lnTo>
                <a:lnTo>
                  <a:pt x="1584869" y="2308207"/>
                </a:lnTo>
                <a:lnTo>
                  <a:pt x="1578813" y="2304125"/>
                </a:lnTo>
                <a:lnTo>
                  <a:pt x="1571398" y="2302628"/>
                </a:lnTo>
                <a:close/>
              </a:path>
              <a:path w="2265045" h="2341245">
                <a:moveTo>
                  <a:pt x="1304698" y="2302628"/>
                </a:moveTo>
                <a:lnTo>
                  <a:pt x="1190398" y="2302628"/>
                </a:lnTo>
                <a:lnTo>
                  <a:pt x="1182983" y="2304125"/>
                </a:lnTo>
                <a:lnTo>
                  <a:pt x="1176928" y="2308207"/>
                </a:lnTo>
                <a:lnTo>
                  <a:pt x="1172845" y="2314263"/>
                </a:lnTo>
                <a:lnTo>
                  <a:pt x="1171348" y="2321678"/>
                </a:lnTo>
                <a:lnTo>
                  <a:pt x="1172845" y="2329093"/>
                </a:lnTo>
                <a:lnTo>
                  <a:pt x="1176928" y="2335148"/>
                </a:lnTo>
                <a:lnTo>
                  <a:pt x="1182983" y="2339231"/>
                </a:lnTo>
                <a:lnTo>
                  <a:pt x="1190398" y="2340728"/>
                </a:lnTo>
                <a:lnTo>
                  <a:pt x="1304698" y="2340728"/>
                </a:lnTo>
                <a:lnTo>
                  <a:pt x="1312113" y="2339231"/>
                </a:lnTo>
                <a:lnTo>
                  <a:pt x="1318169" y="2335148"/>
                </a:lnTo>
                <a:lnTo>
                  <a:pt x="1322251" y="2329093"/>
                </a:lnTo>
                <a:lnTo>
                  <a:pt x="1323748" y="2321678"/>
                </a:lnTo>
                <a:lnTo>
                  <a:pt x="1322251" y="2314263"/>
                </a:lnTo>
                <a:lnTo>
                  <a:pt x="1318169" y="2308207"/>
                </a:lnTo>
                <a:lnTo>
                  <a:pt x="1312113" y="2304125"/>
                </a:lnTo>
                <a:lnTo>
                  <a:pt x="1304698" y="2302628"/>
                </a:lnTo>
                <a:close/>
              </a:path>
              <a:path w="2265045" h="2341245">
                <a:moveTo>
                  <a:pt x="1037998" y="2302628"/>
                </a:moveTo>
                <a:lnTo>
                  <a:pt x="923698" y="2302628"/>
                </a:lnTo>
                <a:lnTo>
                  <a:pt x="916283" y="2304125"/>
                </a:lnTo>
                <a:lnTo>
                  <a:pt x="910228" y="2308207"/>
                </a:lnTo>
                <a:lnTo>
                  <a:pt x="906145" y="2314263"/>
                </a:lnTo>
                <a:lnTo>
                  <a:pt x="904648" y="2321678"/>
                </a:lnTo>
                <a:lnTo>
                  <a:pt x="906145" y="2329093"/>
                </a:lnTo>
                <a:lnTo>
                  <a:pt x="910228" y="2335148"/>
                </a:lnTo>
                <a:lnTo>
                  <a:pt x="916283" y="2339231"/>
                </a:lnTo>
                <a:lnTo>
                  <a:pt x="923698" y="2340728"/>
                </a:lnTo>
                <a:lnTo>
                  <a:pt x="1037998" y="2340728"/>
                </a:lnTo>
                <a:lnTo>
                  <a:pt x="1045413" y="2339231"/>
                </a:lnTo>
                <a:lnTo>
                  <a:pt x="1051469" y="2335148"/>
                </a:lnTo>
                <a:lnTo>
                  <a:pt x="1055551" y="2329093"/>
                </a:lnTo>
                <a:lnTo>
                  <a:pt x="1057048" y="2321678"/>
                </a:lnTo>
                <a:lnTo>
                  <a:pt x="1055551" y="2314263"/>
                </a:lnTo>
                <a:lnTo>
                  <a:pt x="1051469" y="2308207"/>
                </a:lnTo>
                <a:lnTo>
                  <a:pt x="1045413" y="2304125"/>
                </a:lnTo>
                <a:lnTo>
                  <a:pt x="1037998" y="2302628"/>
                </a:lnTo>
                <a:close/>
              </a:path>
              <a:path w="2265045" h="2341245">
                <a:moveTo>
                  <a:pt x="771298" y="2302628"/>
                </a:moveTo>
                <a:lnTo>
                  <a:pt x="656998" y="2302628"/>
                </a:lnTo>
                <a:lnTo>
                  <a:pt x="649583" y="2304125"/>
                </a:lnTo>
                <a:lnTo>
                  <a:pt x="643528" y="2308207"/>
                </a:lnTo>
                <a:lnTo>
                  <a:pt x="639445" y="2314263"/>
                </a:lnTo>
                <a:lnTo>
                  <a:pt x="637948" y="2321678"/>
                </a:lnTo>
                <a:lnTo>
                  <a:pt x="639445" y="2329093"/>
                </a:lnTo>
                <a:lnTo>
                  <a:pt x="643528" y="2335148"/>
                </a:lnTo>
                <a:lnTo>
                  <a:pt x="649583" y="2339231"/>
                </a:lnTo>
                <a:lnTo>
                  <a:pt x="656998" y="2340728"/>
                </a:lnTo>
                <a:lnTo>
                  <a:pt x="771298" y="2340728"/>
                </a:lnTo>
                <a:lnTo>
                  <a:pt x="778713" y="2339231"/>
                </a:lnTo>
                <a:lnTo>
                  <a:pt x="784769" y="2335148"/>
                </a:lnTo>
                <a:lnTo>
                  <a:pt x="788851" y="2329093"/>
                </a:lnTo>
                <a:lnTo>
                  <a:pt x="790348" y="2321678"/>
                </a:lnTo>
                <a:lnTo>
                  <a:pt x="788851" y="2314263"/>
                </a:lnTo>
                <a:lnTo>
                  <a:pt x="784769" y="2308207"/>
                </a:lnTo>
                <a:lnTo>
                  <a:pt x="778713" y="2304125"/>
                </a:lnTo>
                <a:lnTo>
                  <a:pt x="771298" y="2302628"/>
                </a:lnTo>
                <a:close/>
              </a:path>
              <a:path w="2265045" h="2341245">
                <a:moveTo>
                  <a:pt x="504598" y="2302628"/>
                </a:moveTo>
                <a:lnTo>
                  <a:pt x="390298" y="2302628"/>
                </a:lnTo>
                <a:lnTo>
                  <a:pt x="382883" y="2304125"/>
                </a:lnTo>
                <a:lnTo>
                  <a:pt x="376828" y="2308207"/>
                </a:lnTo>
                <a:lnTo>
                  <a:pt x="372745" y="2314263"/>
                </a:lnTo>
                <a:lnTo>
                  <a:pt x="371248" y="2321678"/>
                </a:lnTo>
                <a:lnTo>
                  <a:pt x="372745" y="2329093"/>
                </a:lnTo>
                <a:lnTo>
                  <a:pt x="376828" y="2335148"/>
                </a:lnTo>
                <a:lnTo>
                  <a:pt x="382883" y="2339231"/>
                </a:lnTo>
                <a:lnTo>
                  <a:pt x="390298" y="2340728"/>
                </a:lnTo>
                <a:lnTo>
                  <a:pt x="504598" y="2340728"/>
                </a:lnTo>
                <a:lnTo>
                  <a:pt x="512013" y="2339231"/>
                </a:lnTo>
                <a:lnTo>
                  <a:pt x="518069" y="2335148"/>
                </a:lnTo>
                <a:lnTo>
                  <a:pt x="522151" y="2329093"/>
                </a:lnTo>
                <a:lnTo>
                  <a:pt x="523648" y="2321678"/>
                </a:lnTo>
                <a:lnTo>
                  <a:pt x="522151" y="2314263"/>
                </a:lnTo>
                <a:lnTo>
                  <a:pt x="518069" y="2308207"/>
                </a:lnTo>
                <a:lnTo>
                  <a:pt x="512013" y="2304125"/>
                </a:lnTo>
                <a:lnTo>
                  <a:pt x="504598" y="2302628"/>
                </a:lnTo>
                <a:close/>
              </a:path>
              <a:path w="2265045" h="2341245">
                <a:moveTo>
                  <a:pt x="237898" y="2302628"/>
                </a:moveTo>
                <a:lnTo>
                  <a:pt x="123598" y="2302628"/>
                </a:lnTo>
                <a:lnTo>
                  <a:pt x="116183" y="2304125"/>
                </a:lnTo>
                <a:lnTo>
                  <a:pt x="110128" y="2308207"/>
                </a:lnTo>
                <a:lnTo>
                  <a:pt x="106045" y="2314263"/>
                </a:lnTo>
                <a:lnTo>
                  <a:pt x="104548" y="2321678"/>
                </a:lnTo>
                <a:lnTo>
                  <a:pt x="106045" y="2329093"/>
                </a:lnTo>
                <a:lnTo>
                  <a:pt x="110128" y="2335148"/>
                </a:lnTo>
                <a:lnTo>
                  <a:pt x="116183" y="2339231"/>
                </a:lnTo>
                <a:lnTo>
                  <a:pt x="123598" y="2340728"/>
                </a:lnTo>
                <a:lnTo>
                  <a:pt x="237898" y="2340728"/>
                </a:lnTo>
                <a:lnTo>
                  <a:pt x="245313" y="2339231"/>
                </a:lnTo>
                <a:lnTo>
                  <a:pt x="251369" y="2335148"/>
                </a:lnTo>
                <a:lnTo>
                  <a:pt x="255451" y="2329093"/>
                </a:lnTo>
                <a:lnTo>
                  <a:pt x="256948" y="2321678"/>
                </a:lnTo>
                <a:lnTo>
                  <a:pt x="255451" y="2314263"/>
                </a:lnTo>
                <a:lnTo>
                  <a:pt x="251369" y="2308207"/>
                </a:lnTo>
                <a:lnTo>
                  <a:pt x="245313" y="2304125"/>
                </a:lnTo>
                <a:lnTo>
                  <a:pt x="237898" y="2302628"/>
                </a:lnTo>
                <a:close/>
              </a:path>
            </a:pathLst>
          </a:custGeom>
          <a:solidFill>
            <a:srgbClr val="FF57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83611" y="2016252"/>
            <a:ext cx="558419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41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PUT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requests </a:t>
            </a: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go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through the nearest </a:t>
            </a:r>
            <a:r>
              <a:rPr sz="2000" spc="-30" dirty="0">
                <a:solidFill>
                  <a:srgbClr val="595A5D"/>
                </a:solidFill>
                <a:latin typeface="Arial"/>
                <a:cs typeface="Arial"/>
              </a:rPr>
              <a:t>AWS</a:t>
            </a:r>
            <a:r>
              <a:rPr sz="2000" spc="-195" dirty="0">
                <a:solidFill>
                  <a:srgbClr val="595A5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Edge 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Location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Data transits </a:t>
            </a: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over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the </a:t>
            </a:r>
            <a:r>
              <a:rPr sz="2000" spc="-30" dirty="0">
                <a:solidFill>
                  <a:srgbClr val="595A5D"/>
                </a:solidFill>
                <a:latin typeface="Arial"/>
                <a:cs typeface="Arial"/>
              </a:rPr>
              <a:t>AWS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private network</a:t>
            </a:r>
            <a:r>
              <a:rPr sz="2000" spc="-114" dirty="0">
                <a:solidFill>
                  <a:srgbClr val="595A5D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rather  than</a:t>
            </a:r>
            <a:r>
              <a:rPr sz="2000" spc="-15" dirty="0">
                <a:solidFill>
                  <a:srgbClr val="595A5D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83611" y="3845052"/>
            <a:ext cx="5306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595A5D"/>
                </a:solidFill>
                <a:latin typeface="Arial"/>
                <a:cs typeface="Arial"/>
              </a:rPr>
              <a:t>AWS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private network optimizes throughput </a:t>
            </a: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and 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latency to the </a:t>
            </a:r>
            <a:r>
              <a:rPr sz="2000" spc="-30" dirty="0">
                <a:solidFill>
                  <a:srgbClr val="595A5D"/>
                </a:solidFill>
                <a:latin typeface="Arial"/>
                <a:cs typeface="Arial"/>
              </a:rPr>
              <a:t>AWS</a:t>
            </a:r>
            <a:r>
              <a:rPr sz="2000" spc="-135" dirty="0">
                <a:solidFill>
                  <a:srgbClr val="595A5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Region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3611" y="4759452"/>
            <a:ext cx="40868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Data </a:t>
            </a: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is not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stored </a:t>
            </a: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in </a:t>
            </a:r>
            <a:r>
              <a:rPr sz="2000" spc="-5" dirty="0">
                <a:solidFill>
                  <a:srgbClr val="595A5D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edge</a:t>
            </a:r>
            <a:r>
              <a:rPr sz="2000" spc="-114" dirty="0">
                <a:solidFill>
                  <a:srgbClr val="595A5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A5D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4648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5" dirty="0">
                <a:latin typeface="Trebuchet MS"/>
                <a:cs typeface="Trebuchet MS"/>
              </a:rPr>
              <a:t>S3 </a:t>
            </a:r>
            <a:r>
              <a:rPr sz="3200" spc="-30" dirty="0">
                <a:latin typeface="Trebuchet MS"/>
                <a:cs typeface="Trebuchet MS"/>
              </a:rPr>
              <a:t>Transfer</a:t>
            </a:r>
            <a:r>
              <a:rPr sz="3200" spc="-450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Acceleration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19" y="1807464"/>
            <a:ext cx="5492496" cy="33985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49847" y="3817620"/>
            <a:ext cx="814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74746"/>
                </a:solidFill>
                <a:latin typeface="Arial"/>
                <a:cs typeface="Arial"/>
              </a:rPr>
              <a:t>S3</a:t>
            </a:r>
            <a:r>
              <a:rPr sz="1400" spc="-7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74746"/>
                </a:solidFill>
                <a:latin typeface="Arial"/>
                <a:cs typeface="Arial"/>
              </a:rPr>
              <a:t>bucket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8272" y="3945635"/>
            <a:ext cx="86868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8270" marR="5080" indent="-116205">
              <a:lnSpc>
                <a:spcPts val="1610"/>
              </a:lnSpc>
              <a:spcBef>
                <a:spcPts val="210"/>
              </a:spcBef>
            </a:pPr>
            <a:r>
              <a:rPr sz="1400" spc="-20" dirty="0">
                <a:solidFill>
                  <a:srgbClr val="474746"/>
                </a:solidFill>
                <a:latin typeface="Arial"/>
                <a:cs typeface="Arial"/>
              </a:rPr>
              <a:t>AWS</a:t>
            </a:r>
            <a:r>
              <a:rPr sz="1400" spc="-8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74746"/>
                </a:solidFill>
                <a:latin typeface="Arial"/>
                <a:cs typeface="Arial"/>
              </a:rPr>
              <a:t>edge  location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492875" y="3984678"/>
            <a:ext cx="740410" cy="937894"/>
            <a:chOff x="5492875" y="3984678"/>
            <a:chExt cx="740410" cy="937894"/>
          </a:xfrm>
        </p:grpSpPr>
        <p:sp>
          <p:nvSpPr>
            <p:cNvPr id="10" name="object 10"/>
            <p:cNvSpPr/>
            <p:nvPr/>
          </p:nvSpPr>
          <p:spPr>
            <a:xfrm>
              <a:off x="5492875" y="3984678"/>
              <a:ext cx="290195" cy="302895"/>
            </a:xfrm>
            <a:custGeom>
              <a:avLst/>
              <a:gdLst/>
              <a:ahLst/>
              <a:cxnLst/>
              <a:rect l="l" t="t" r="r" b="b"/>
              <a:pathLst>
                <a:path w="290195" h="302895">
                  <a:moveTo>
                    <a:pt x="144992" y="0"/>
                  </a:moveTo>
                  <a:lnTo>
                    <a:pt x="99163" y="7715"/>
                  </a:lnTo>
                  <a:lnTo>
                    <a:pt x="59361" y="29200"/>
                  </a:lnTo>
                  <a:lnTo>
                    <a:pt x="27974" y="61961"/>
                  </a:lnTo>
                  <a:lnTo>
                    <a:pt x="7391" y="103506"/>
                  </a:lnTo>
                  <a:lnTo>
                    <a:pt x="0" y="151343"/>
                  </a:lnTo>
                  <a:lnTo>
                    <a:pt x="7391" y="199179"/>
                  </a:lnTo>
                  <a:lnTo>
                    <a:pt x="27974" y="240723"/>
                  </a:lnTo>
                  <a:lnTo>
                    <a:pt x="59361" y="273485"/>
                  </a:lnTo>
                  <a:lnTo>
                    <a:pt x="99163" y="294969"/>
                  </a:lnTo>
                  <a:lnTo>
                    <a:pt x="144992" y="302685"/>
                  </a:lnTo>
                  <a:lnTo>
                    <a:pt x="190820" y="294969"/>
                  </a:lnTo>
                  <a:lnTo>
                    <a:pt x="230622" y="273485"/>
                  </a:lnTo>
                  <a:lnTo>
                    <a:pt x="262009" y="240723"/>
                  </a:lnTo>
                  <a:lnTo>
                    <a:pt x="282592" y="199179"/>
                  </a:lnTo>
                  <a:lnTo>
                    <a:pt x="289984" y="151343"/>
                  </a:lnTo>
                  <a:lnTo>
                    <a:pt x="282592" y="103506"/>
                  </a:lnTo>
                  <a:lnTo>
                    <a:pt x="262009" y="61961"/>
                  </a:lnTo>
                  <a:lnTo>
                    <a:pt x="230622" y="29200"/>
                  </a:lnTo>
                  <a:lnTo>
                    <a:pt x="190820" y="7715"/>
                  </a:lnTo>
                  <a:lnTo>
                    <a:pt x="144992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5751" y="4334256"/>
              <a:ext cx="597408" cy="5882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6941" y="4494786"/>
              <a:ext cx="116417" cy="1333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301579" y="4960620"/>
            <a:ext cx="744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74746"/>
                </a:solidFill>
                <a:latin typeface="Arial"/>
                <a:cs typeface="Arial"/>
              </a:rPr>
              <a:t>U</a:t>
            </a:r>
            <a:r>
              <a:rPr sz="1400" spc="-5" dirty="0">
                <a:solidFill>
                  <a:srgbClr val="474746"/>
                </a:solidFill>
                <a:latin typeface="Arial"/>
                <a:cs typeface="Arial"/>
              </a:rPr>
              <a:t>p</a:t>
            </a:r>
            <a:r>
              <a:rPr sz="1400" dirty="0">
                <a:solidFill>
                  <a:srgbClr val="474746"/>
                </a:solidFill>
                <a:latin typeface="Arial"/>
                <a:cs typeface="Arial"/>
              </a:rPr>
              <a:t>l</a:t>
            </a:r>
            <a:r>
              <a:rPr sz="1400" spc="-5" dirty="0">
                <a:solidFill>
                  <a:srgbClr val="474746"/>
                </a:solidFill>
                <a:latin typeface="Arial"/>
                <a:cs typeface="Arial"/>
              </a:rPr>
              <a:t>oade</a:t>
            </a:r>
            <a:r>
              <a:rPr sz="1400" dirty="0">
                <a:solidFill>
                  <a:srgbClr val="474746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4672" y="3160776"/>
            <a:ext cx="5163820" cy="1396365"/>
            <a:chOff x="804672" y="3160776"/>
            <a:chExt cx="5163820" cy="139636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792" y="3855720"/>
              <a:ext cx="393191" cy="7010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84684" y="3876525"/>
              <a:ext cx="242570" cy="618490"/>
            </a:xfrm>
            <a:custGeom>
              <a:avLst/>
              <a:gdLst/>
              <a:ahLst/>
              <a:cxnLst/>
              <a:rect l="l" t="t" r="r" b="b"/>
              <a:pathLst>
                <a:path w="242570" h="618489">
                  <a:moveTo>
                    <a:pt x="125069" y="29682"/>
                  </a:moveTo>
                  <a:lnTo>
                    <a:pt x="147173" y="69183"/>
                  </a:lnTo>
                  <a:lnTo>
                    <a:pt x="161065" y="111088"/>
                  </a:lnTo>
                  <a:lnTo>
                    <a:pt x="174099" y="163719"/>
                  </a:lnTo>
                  <a:lnTo>
                    <a:pt x="182156" y="204076"/>
                  </a:lnTo>
                  <a:lnTo>
                    <a:pt x="189580" y="248027"/>
                  </a:lnTo>
                  <a:lnTo>
                    <a:pt x="196283" y="295113"/>
                  </a:lnTo>
                  <a:lnTo>
                    <a:pt x="202181" y="344878"/>
                  </a:lnTo>
                  <a:lnTo>
                    <a:pt x="207191" y="396869"/>
                  </a:lnTo>
                  <a:lnTo>
                    <a:pt x="211230" y="450639"/>
                  </a:lnTo>
                  <a:lnTo>
                    <a:pt x="214217" y="505735"/>
                  </a:lnTo>
                  <a:lnTo>
                    <a:pt x="216068" y="561709"/>
                  </a:lnTo>
                  <a:lnTo>
                    <a:pt x="216706" y="618403"/>
                  </a:lnTo>
                  <a:lnTo>
                    <a:pt x="242105" y="618117"/>
                  </a:lnTo>
                  <a:lnTo>
                    <a:pt x="241467" y="561423"/>
                  </a:lnTo>
                  <a:lnTo>
                    <a:pt x="239603" y="504897"/>
                  </a:lnTo>
                  <a:lnTo>
                    <a:pt x="236593" y="449266"/>
                  </a:lnTo>
                  <a:lnTo>
                    <a:pt x="232520" y="394968"/>
                  </a:lnTo>
                  <a:lnTo>
                    <a:pt x="227464" y="342442"/>
                  </a:lnTo>
                  <a:lnTo>
                    <a:pt x="221507" y="292125"/>
                  </a:lnTo>
                  <a:lnTo>
                    <a:pt x="214726" y="244449"/>
                  </a:lnTo>
                  <a:lnTo>
                    <a:pt x="207201" y="199848"/>
                  </a:lnTo>
                  <a:lnTo>
                    <a:pt x="199007" y="158750"/>
                  </a:lnTo>
                  <a:lnTo>
                    <a:pt x="190216" y="121573"/>
                  </a:lnTo>
                  <a:lnTo>
                    <a:pt x="175981" y="73856"/>
                  </a:lnTo>
                  <a:lnTo>
                    <a:pt x="160608" y="37156"/>
                  </a:lnTo>
                  <a:lnTo>
                    <a:pt x="156730" y="30276"/>
                  </a:lnTo>
                  <a:lnTo>
                    <a:pt x="125792" y="30276"/>
                  </a:lnTo>
                  <a:lnTo>
                    <a:pt x="125069" y="29682"/>
                  </a:lnTo>
                  <a:close/>
                </a:path>
                <a:path w="242570" h="618489">
                  <a:moveTo>
                    <a:pt x="0" y="42301"/>
                  </a:moveTo>
                  <a:lnTo>
                    <a:pt x="7155" y="127194"/>
                  </a:lnTo>
                  <a:lnTo>
                    <a:pt x="66337" y="74488"/>
                  </a:lnTo>
                  <a:lnTo>
                    <a:pt x="41724" y="74488"/>
                  </a:lnTo>
                  <a:lnTo>
                    <a:pt x="19640" y="61939"/>
                  </a:lnTo>
                  <a:lnTo>
                    <a:pt x="25108" y="52316"/>
                  </a:lnTo>
                  <a:lnTo>
                    <a:pt x="0" y="42301"/>
                  </a:lnTo>
                  <a:close/>
                </a:path>
                <a:path w="242570" h="618489">
                  <a:moveTo>
                    <a:pt x="25108" y="52316"/>
                  </a:moveTo>
                  <a:lnTo>
                    <a:pt x="19640" y="61939"/>
                  </a:lnTo>
                  <a:lnTo>
                    <a:pt x="41724" y="74488"/>
                  </a:lnTo>
                  <a:lnTo>
                    <a:pt x="48923" y="61817"/>
                  </a:lnTo>
                  <a:lnTo>
                    <a:pt x="25108" y="52316"/>
                  </a:lnTo>
                  <a:close/>
                </a:path>
                <a:path w="242570" h="618489">
                  <a:moveTo>
                    <a:pt x="48923" y="61817"/>
                  </a:moveTo>
                  <a:lnTo>
                    <a:pt x="41724" y="74488"/>
                  </a:lnTo>
                  <a:lnTo>
                    <a:pt x="66337" y="74488"/>
                  </a:lnTo>
                  <a:lnTo>
                    <a:pt x="70777" y="70534"/>
                  </a:lnTo>
                  <a:lnTo>
                    <a:pt x="48923" y="61817"/>
                  </a:lnTo>
                  <a:close/>
                </a:path>
                <a:path w="242570" h="618489">
                  <a:moveTo>
                    <a:pt x="118452" y="0"/>
                  </a:moveTo>
                  <a:lnTo>
                    <a:pt x="71989" y="11102"/>
                  </a:lnTo>
                  <a:lnTo>
                    <a:pt x="32461" y="39866"/>
                  </a:lnTo>
                  <a:lnTo>
                    <a:pt x="25108" y="52316"/>
                  </a:lnTo>
                  <a:lnTo>
                    <a:pt x="48923" y="61817"/>
                  </a:lnTo>
                  <a:lnTo>
                    <a:pt x="51045" y="58083"/>
                  </a:lnTo>
                  <a:lnTo>
                    <a:pt x="50219" y="58083"/>
                  </a:lnTo>
                  <a:lnTo>
                    <a:pt x="52923" y="54777"/>
                  </a:lnTo>
                  <a:lnTo>
                    <a:pt x="54017" y="54777"/>
                  </a:lnTo>
                  <a:lnTo>
                    <a:pt x="65541" y="44745"/>
                  </a:lnTo>
                  <a:lnTo>
                    <a:pt x="65247" y="44745"/>
                  </a:lnTo>
                  <a:lnTo>
                    <a:pt x="67040" y="43440"/>
                  </a:lnTo>
                  <a:lnTo>
                    <a:pt x="67418" y="43440"/>
                  </a:lnTo>
                  <a:lnTo>
                    <a:pt x="82656" y="34276"/>
                  </a:lnTo>
                  <a:lnTo>
                    <a:pt x="82406" y="34276"/>
                  </a:lnTo>
                  <a:lnTo>
                    <a:pt x="84020" y="33455"/>
                  </a:lnTo>
                  <a:lnTo>
                    <a:pt x="84315" y="33455"/>
                  </a:lnTo>
                  <a:lnTo>
                    <a:pt x="91085" y="30546"/>
                  </a:lnTo>
                  <a:lnTo>
                    <a:pt x="99867" y="27793"/>
                  </a:lnTo>
                  <a:lnTo>
                    <a:pt x="108676" y="26068"/>
                  </a:lnTo>
                  <a:lnTo>
                    <a:pt x="117618" y="25503"/>
                  </a:lnTo>
                  <a:lnTo>
                    <a:pt x="116169" y="25259"/>
                  </a:lnTo>
                  <a:lnTo>
                    <a:pt x="118380" y="25259"/>
                  </a:lnTo>
                  <a:lnTo>
                    <a:pt x="117811" y="24974"/>
                  </a:lnTo>
                  <a:lnTo>
                    <a:pt x="153445" y="24974"/>
                  </a:lnTo>
                  <a:lnTo>
                    <a:pt x="119429" y="50"/>
                  </a:lnTo>
                  <a:lnTo>
                    <a:pt x="118452" y="0"/>
                  </a:lnTo>
                  <a:close/>
                </a:path>
                <a:path w="242570" h="618489">
                  <a:moveTo>
                    <a:pt x="52923" y="54777"/>
                  </a:moveTo>
                  <a:lnTo>
                    <a:pt x="50219" y="58083"/>
                  </a:lnTo>
                  <a:lnTo>
                    <a:pt x="51853" y="56661"/>
                  </a:lnTo>
                  <a:lnTo>
                    <a:pt x="52923" y="54777"/>
                  </a:lnTo>
                  <a:close/>
                </a:path>
                <a:path w="242570" h="618489">
                  <a:moveTo>
                    <a:pt x="51853" y="56661"/>
                  </a:moveTo>
                  <a:lnTo>
                    <a:pt x="50219" y="58083"/>
                  </a:lnTo>
                  <a:lnTo>
                    <a:pt x="51045" y="58083"/>
                  </a:lnTo>
                  <a:lnTo>
                    <a:pt x="51853" y="56661"/>
                  </a:lnTo>
                  <a:close/>
                </a:path>
                <a:path w="242570" h="618489">
                  <a:moveTo>
                    <a:pt x="54017" y="54777"/>
                  </a:moveTo>
                  <a:lnTo>
                    <a:pt x="52923" y="54777"/>
                  </a:lnTo>
                  <a:lnTo>
                    <a:pt x="51853" y="56661"/>
                  </a:lnTo>
                  <a:lnTo>
                    <a:pt x="54017" y="54777"/>
                  </a:lnTo>
                  <a:close/>
                </a:path>
                <a:path w="242570" h="618489">
                  <a:moveTo>
                    <a:pt x="67040" y="43440"/>
                  </a:moveTo>
                  <a:lnTo>
                    <a:pt x="65247" y="44745"/>
                  </a:lnTo>
                  <a:lnTo>
                    <a:pt x="66196" y="44174"/>
                  </a:lnTo>
                  <a:lnTo>
                    <a:pt x="67040" y="43440"/>
                  </a:lnTo>
                  <a:close/>
                </a:path>
                <a:path w="242570" h="618489">
                  <a:moveTo>
                    <a:pt x="66196" y="44174"/>
                  </a:moveTo>
                  <a:lnTo>
                    <a:pt x="65247" y="44745"/>
                  </a:lnTo>
                  <a:lnTo>
                    <a:pt x="65541" y="44745"/>
                  </a:lnTo>
                  <a:lnTo>
                    <a:pt x="66196" y="44174"/>
                  </a:lnTo>
                  <a:close/>
                </a:path>
                <a:path w="242570" h="618489">
                  <a:moveTo>
                    <a:pt x="67418" y="43440"/>
                  </a:moveTo>
                  <a:lnTo>
                    <a:pt x="67040" y="43440"/>
                  </a:lnTo>
                  <a:lnTo>
                    <a:pt x="66196" y="44174"/>
                  </a:lnTo>
                  <a:lnTo>
                    <a:pt x="67418" y="43440"/>
                  </a:lnTo>
                  <a:close/>
                </a:path>
                <a:path w="242570" h="618489">
                  <a:moveTo>
                    <a:pt x="84020" y="33455"/>
                  </a:moveTo>
                  <a:lnTo>
                    <a:pt x="82406" y="34276"/>
                  </a:lnTo>
                  <a:lnTo>
                    <a:pt x="83282" y="33899"/>
                  </a:lnTo>
                  <a:lnTo>
                    <a:pt x="84020" y="33455"/>
                  </a:lnTo>
                  <a:close/>
                </a:path>
                <a:path w="242570" h="618489">
                  <a:moveTo>
                    <a:pt x="83282" y="33899"/>
                  </a:moveTo>
                  <a:lnTo>
                    <a:pt x="82406" y="34276"/>
                  </a:lnTo>
                  <a:lnTo>
                    <a:pt x="82656" y="34276"/>
                  </a:lnTo>
                  <a:lnTo>
                    <a:pt x="83282" y="33899"/>
                  </a:lnTo>
                  <a:close/>
                </a:path>
                <a:path w="242570" h="618489">
                  <a:moveTo>
                    <a:pt x="84315" y="33455"/>
                  </a:moveTo>
                  <a:lnTo>
                    <a:pt x="84020" y="33455"/>
                  </a:lnTo>
                  <a:lnTo>
                    <a:pt x="83282" y="33899"/>
                  </a:lnTo>
                  <a:lnTo>
                    <a:pt x="84315" y="33455"/>
                  </a:lnTo>
                  <a:close/>
                </a:path>
                <a:path w="242570" h="618489">
                  <a:moveTo>
                    <a:pt x="124313" y="28844"/>
                  </a:moveTo>
                  <a:lnTo>
                    <a:pt x="125069" y="29682"/>
                  </a:lnTo>
                  <a:lnTo>
                    <a:pt x="125792" y="30276"/>
                  </a:lnTo>
                  <a:lnTo>
                    <a:pt x="124313" y="28844"/>
                  </a:lnTo>
                  <a:close/>
                </a:path>
                <a:path w="242570" h="618489">
                  <a:moveTo>
                    <a:pt x="155922" y="28844"/>
                  </a:moveTo>
                  <a:lnTo>
                    <a:pt x="124313" y="28844"/>
                  </a:lnTo>
                  <a:lnTo>
                    <a:pt x="125792" y="30276"/>
                  </a:lnTo>
                  <a:lnTo>
                    <a:pt x="156730" y="30276"/>
                  </a:lnTo>
                  <a:lnTo>
                    <a:pt x="155922" y="28844"/>
                  </a:lnTo>
                  <a:close/>
                </a:path>
                <a:path w="242570" h="618489">
                  <a:moveTo>
                    <a:pt x="121724" y="26929"/>
                  </a:moveTo>
                  <a:lnTo>
                    <a:pt x="125069" y="29682"/>
                  </a:lnTo>
                  <a:lnTo>
                    <a:pt x="124313" y="28844"/>
                  </a:lnTo>
                  <a:lnTo>
                    <a:pt x="155922" y="28844"/>
                  </a:lnTo>
                  <a:lnTo>
                    <a:pt x="155205" y="27571"/>
                  </a:lnTo>
                  <a:lnTo>
                    <a:pt x="123009" y="27571"/>
                  </a:lnTo>
                  <a:lnTo>
                    <a:pt x="121724" y="26929"/>
                  </a:lnTo>
                  <a:close/>
                </a:path>
                <a:path w="242570" h="618489">
                  <a:moveTo>
                    <a:pt x="120615" y="26017"/>
                  </a:moveTo>
                  <a:lnTo>
                    <a:pt x="121724" y="26929"/>
                  </a:lnTo>
                  <a:lnTo>
                    <a:pt x="123009" y="27571"/>
                  </a:lnTo>
                  <a:lnTo>
                    <a:pt x="120615" y="26017"/>
                  </a:lnTo>
                  <a:close/>
                </a:path>
                <a:path w="242570" h="618489">
                  <a:moveTo>
                    <a:pt x="120661" y="26017"/>
                  </a:moveTo>
                  <a:lnTo>
                    <a:pt x="123009" y="27571"/>
                  </a:lnTo>
                  <a:lnTo>
                    <a:pt x="155205" y="27571"/>
                  </a:lnTo>
                  <a:lnTo>
                    <a:pt x="154238" y="26137"/>
                  </a:lnTo>
                  <a:lnTo>
                    <a:pt x="121376" y="26137"/>
                  </a:lnTo>
                  <a:lnTo>
                    <a:pt x="120661" y="26017"/>
                  </a:lnTo>
                  <a:close/>
                </a:path>
                <a:path w="242570" h="618489">
                  <a:moveTo>
                    <a:pt x="119509" y="25822"/>
                  </a:moveTo>
                  <a:lnTo>
                    <a:pt x="121724" y="26929"/>
                  </a:lnTo>
                  <a:lnTo>
                    <a:pt x="120677" y="26068"/>
                  </a:lnTo>
                  <a:lnTo>
                    <a:pt x="119509" y="25822"/>
                  </a:lnTo>
                  <a:close/>
                </a:path>
                <a:path w="242570" h="618489">
                  <a:moveTo>
                    <a:pt x="117811" y="24974"/>
                  </a:moveTo>
                  <a:lnTo>
                    <a:pt x="118639" y="25388"/>
                  </a:lnTo>
                  <a:lnTo>
                    <a:pt x="119080" y="25411"/>
                  </a:lnTo>
                  <a:lnTo>
                    <a:pt x="118730" y="25433"/>
                  </a:lnTo>
                  <a:lnTo>
                    <a:pt x="119509" y="25822"/>
                  </a:lnTo>
                  <a:lnTo>
                    <a:pt x="121376" y="26137"/>
                  </a:lnTo>
                  <a:lnTo>
                    <a:pt x="117811" y="24974"/>
                  </a:lnTo>
                  <a:close/>
                </a:path>
                <a:path w="242570" h="618489">
                  <a:moveTo>
                    <a:pt x="153445" y="24974"/>
                  </a:moveTo>
                  <a:lnTo>
                    <a:pt x="117811" y="24974"/>
                  </a:lnTo>
                  <a:lnTo>
                    <a:pt x="121376" y="26137"/>
                  </a:lnTo>
                  <a:lnTo>
                    <a:pt x="154238" y="26137"/>
                  </a:lnTo>
                  <a:lnTo>
                    <a:pt x="153445" y="24974"/>
                  </a:lnTo>
                  <a:close/>
                </a:path>
                <a:path w="242570" h="618489">
                  <a:moveTo>
                    <a:pt x="118730" y="25433"/>
                  </a:moveTo>
                  <a:lnTo>
                    <a:pt x="117618" y="25503"/>
                  </a:lnTo>
                  <a:lnTo>
                    <a:pt x="119509" y="25822"/>
                  </a:lnTo>
                  <a:lnTo>
                    <a:pt x="118730" y="25433"/>
                  </a:lnTo>
                  <a:close/>
                </a:path>
                <a:path w="242570" h="618489">
                  <a:moveTo>
                    <a:pt x="116169" y="25259"/>
                  </a:moveTo>
                  <a:lnTo>
                    <a:pt x="117618" y="25503"/>
                  </a:lnTo>
                  <a:lnTo>
                    <a:pt x="118730" y="25433"/>
                  </a:lnTo>
                  <a:lnTo>
                    <a:pt x="116169" y="25259"/>
                  </a:lnTo>
                  <a:close/>
                </a:path>
                <a:path w="242570" h="618489">
                  <a:moveTo>
                    <a:pt x="118639" y="25388"/>
                  </a:moveTo>
                  <a:lnTo>
                    <a:pt x="119080" y="25411"/>
                  </a:lnTo>
                  <a:lnTo>
                    <a:pt x="118639" y="25388"/>
                  </a:lnTo>
                  <a:close/>
                </a:path>
                <a:path w="242570" h="618489">
                  <a:moveTo>
                    <a:pt x="118380" y="25259"/>
                  </a:moveTo>
                  <a:lnTo>
                    <a:pt x="116169" y="25259"/>
                  </a:lnTo>
                  <a:lnTo>
                    <a:pt x="118639" y="25388"/>
                  </a:lnTo>
                  <a:lnTo>
                    <a:pt x="118380" y="2525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44206" y="3400878"/>
              <a:ext cx="4311650" cy="556895"/>
            </a:xfrm>
            <a:custGeom>
              <a:avLst/>
              <a:gdLst/>
              <a:ahLst/>
              <a:cxnLst/>
              <a:rect l="l" t="t" r="r" b="b"/>
              <a:pathLst>
                <a:path w="4311650" h="556895">
                  <a:moveTo>
                    <a:pt x="4272469" y="547376"/>
                  </a:moveTo>
                  <a:lnTo>
                    <a:pt x="4273718" y="556689"/>
                  </a:lnTo>
                  <a:lnTo>
                    <a:pt x="4311481" y="551623"/>
                  </a:lnTo>
                  <a:lnTo>
                    <a:pt x="4311205" y="549572"/>
                  </a:lnTo>
                  <a:lnTo>
                    <a:pt x="4273348" y="549572"/>
                  </a:lnTo>
                  <a:lnTo>
                    <a:pt x="4272469" y="547376"/>
                  </a:lnTo>
                  <a:close/>
                </a:path>
                <a:path w="4311650" h="556895">
                  <a:moveTo>
                    <a:pt x="4272155" y="545031"/>
                  </a:moveTo>
                  <a:lnTo>
                    <a:pt x="4272469" y="547376"/>
                  </a:lnTo>
                  <a:lnTo>
                    <a:pt x="4273348" y="549572"/>
                  </a:lnTo>
                  <a:lnTo>
                    <a:pt x="4272155" y="545031"/>
                  </a:lnTo>
                  <a:close/>
                </a:path>
                <a:path w="4311650" h="556895">
                  <a:moveTo>
                    <a:pt x="4310596" y="545031"/>
                  </a:moveTo>
                  <a:lnTo>
                    <a:pt x="4272155" y="545031"/>
                  </a:lnTo>
                  <a:lnTo>
                    <a:pt x="4273348" y="549572"/>
                  </a:lnTo>
                  <a:lnTo>
                    <a:pt x="4311205" y="549572"/>
                  </a:lnTo>
                  <a:lnTo>
                    <a:pt x="4310596" y="545031"/>
                  </a:lnTo>
                  <a:close/>
                </a:path>
                <a:path w="4311650" h="556895">
                  <a:moveTo>
                    <a:pt x="4269412" y="539731"/>
                  </a:moveTo>
                  <a:lnTo>
                    <a:pt x="4272469" y="547376"/>
                  </a:lnTo>
                  <a:lnTo>
                    <a:pt x="4272155" y="545031"/>
                  </a:lnTo>
                  <a:lnTo>
                    <a:pt x="4310596" y="545031"/>
                  </a:lnTo>
                  <a:lnTo>
                    <a:pt x="4310104" y="541361"/>
                  </a:lnTo>
                  <a:lnTo>
                    <a:pt x="4270491" y="541361"/>
                  </a:lnTo>
                  <a:lnTo>
                    <a:pt x="4269412" y="539731"/>
                  </a:lnTo>
                  <a:close/>
                </a:path>
                <a:path w="4311650" h="556895">
                  <a:moveTo>
                    <a:pt x="4268688" y="537919"/>
                  </a:moveTo>
                  <a:lnTo>
                    <a:pt x="4269412" y="539731"/>
                  </a:lnTo>
                  <a:lnTo>
                    <a:pt x="4270491" y="541361"/>
                  </a:lnTo>
                  <a:lnTo>
                    <a:pt x="4268688" y="537919"/>
                  </a:lnTo>
                  <a:close/>
                </a:path>
                <a:path w="4311650" h="556895">
                  <a:moveTo>
                    <a:pt x="4309579" y="537919"/>
                  </a:moveTo>
                  <a:lnTo>
                    <a:pt x="4268688" y="537919"/>
                  </a:lnTo>
                  <a:lnTo>
                    <a:pt x="4270491" y="541361"/>
                  </a:lnTo>
                  <a:lnTo>
                    <a:pt x="4310104" y="541361"/>
                  </a:lnTo>
                  <a:lnTo>
                    <a:pt x="4309708" y="538410"/>
                  </a:lnTo>
                  <a:lnTo>
                    <a:pt x="4309579" y="537919"/>
                  </a:lnTo>
                  <a:close/>
                </a:path>
                <a:path w="4311650" h="556895">
                  <a:moveTo>
                    <a:pt x="4263628" y="530991"/>
                  </a:moveTo>
                  <a:lnTo>
                    <a:pt x="4269412" y="539731"/>
                  </a:lnTo>
                  <a:lnTo>
                    <a:pt x="4268688" y="537919"/>
                  </a:lnTo>
                  <a:lnTo>
                    <a:pt x="4309579" y="537919"/>
                  </a:lnTo>
                  <a:lnTo>
                    <a:pt x="4309308" y="536884"/>
                  </a:lnTo>
                  <a:lnTo>
                    <a:pt x="4307399" y="532110"/>
                  </a:lnTo>
                  <a:lnTo>
                    <a:pt x="4264658" y="532110"/>
                  </a:lnTo>
                  <a:lnTo>
                    <a:pt x="4263628" y="530991"/>
                  </a:lnTo>
                  <a:close/>
                </a:path>
                <a:path w="4311650" h="556895">
                  <a:moveTo>
                    <a:pt x="4262788" y="529722"/>
                  </a:moveTo>
                  <a:lnTo>
                    <a:pt x="4263628" y="530991"/>
                  </a:lnTo>
                  <a:lnTo>
                    <a:pt x="4264658" y="532110"/>
                  </a:lnTo>
                  <a:lnTo>
                    <a:pt x="4262788" y="529722"/>
                  </a:lnTo>
                  <a:close/>
                </a:path>
                <a:path w="4311650" h="556895">
                  <a:moveTo>
                    <a:pt x="4306444" y="529722"/>
                  </a:moveTo>
                  <a:lnTo>
                    <a:pt x="4262788" y="529722"/>
                  </a:lnTo>
                  <a:lnTo>
                    <a:pt x="4264658" y="532110"/>
                  </a:lnTo>
                  <a:lnTo>
                    <a:pt x="4307399" y="532110"/>
                  </a:lnTo>
                  <a:lnTo>
                    <a:pt x="4306444" y="529722"/>
                  </a:lnTo>
                  <a:close/>
                </a:path>
                <a:path w="4311650" h="556895">
                  <a:moveTo>
                    <a:pt x="114367" y="38099"/>
                  </a:moveTo>
                  <a:lnTo>
                    <a:pt x="114230" y="76199"/>
                  </a:lnTo>
                  <a:lnTo>
                    <a:pt x="200948" y="76509"/>
                  </a:lnTo>
                  <a:lnTo>
                    <a:pt x="601416" y="82137"/>
                  </a:lnTo>
                  <a:lnTo>
                    <a:pt x="1192306" y="100363"/>
                  </a:lnTo>
                  <a:lnTo>
                    <a:pt x="1761970" y="129237"/>
                  </a:lnTo>
                  <a:lnTo>
                    <a:pt x="2124735" y="153796"/>
                  </a:lnTo>
                  <a:lnTo>
                    <a:pt x="2553437" y="189823"/>
                  </a:lnTo>
                  <a:lnTo>
                    <a:pt x="2872780" y="222459"/>
                  </a:lnTo>
                  <a:lnTo>
                    <a:pt x="3167701" y="258088"/>
                  </a:lnTo>
                  <a:lnTo>
                    <a:pt x="3370955" y="286550"/>
                  </a:lnTo>
                  <a:lnTo>
                    <a:pt x="3497171" y="306264"/>
                  </a:lnTo>
                  <a:lnTo>
                    <a:pt x="3615488" y="326514"/>
                  </a:lnTo>
                  <a:lnTo>
                    <a:pt x="3725501" y="347249"/>
                  </a:lnTo>
                  <a:lnTo>
                    <a:pt x="3777267" y="357783"/>
                  </a:lnTo>
                  <a:lnTo>
                    <a:pt x="3826803" y="368419"/>
                  </a:lnTo>
                  <a:lnTo>
                    <a:pt x="3874057" y="379148"/>
                  </a:lnTo>
                  <a:lnTo>
                    <a:pt x="3918976" y="389964"/>
                  </a:lnTo>
                  <a:lnTo>
                    <a:pt x="3961505" y="400860"/>
                  </a:lnTo>
                  <a:lnTo>
                    <a:pt x="4001592" y="411824"/>
                  </a:lnTo>
                  <a:lnTo>
                    <a:pt x="4039176" y="422847"/>
                  </a:lnTo>
                  <a:lnTo>
                    <a:pt x="4106607" y="445019"/>
                  </a:lnTo>
                  <a:lnTo>
                    <a:pt x="4163288" y="467236"/>
                  </a:lnTo>
                  <a:lnTo>
                    <a:pt x="4208641" y="489247"/>
                  </a:lnTo>
                  <a:lnTo>
                    <a:pt x="4241986" y="510499"/>
                  </a:lnTo>
                  <a:lnTo>
                    <a:pt x="4263628" y="530991"/>
                  </a:lnTo>
                  <a:lnTo>
                    <a:pt x="4262788" y="529722"/>
                  </a:lnTo>
                  <a:lnTo>
                    <a:pt x="4306444" y="529722"/>
                  </a:lnTo>
                  <a:lnTo>
                    <a:pt x="4303584" y="522569"/>
                  </a:lnTo>
                  <a:lnTo>
                    <a:pt x="4266660" y="481468"/>
                  </a:lnTo>
                  <a:lnTo>
                    <a:pt x="4228119" y="456502"/>
                  </a:lnTo>
                  <a:lnTo>
                    <a:pt x="4179183" y="432611"/>
                  </a:lnTo>
                  <a:lnTo>
                    <a:pt x="4119965" y="409338"/>
                  </a:lnTo>
                  <a:lnTo>
                    <a:pt x="4050663" y="386520"/>
                  </a:lnTo>
                  <a:lnTo>
                    <a:pt x="4012318" y="375265"/>
                  </a:lnTo>
                  <a:lnTo>
                    <a:pt x="3971560" y="364111"/>
                  </a:lnTo>
                  <a:lnTo>
                    <a:pt x="3928432" y="353057"/>
                  </a:lnTo>
                  <a:lnTo>
                    <a:pt x="3882978" y="342107"/>
                  </a:lnTo>
                  <a:lnTo>
                    <a:pt x="3835241" y="331265"/>
                  </a:lnTo>
                  <a:lnTo>
                    <a:pt x="3785266" y="320532"/>
                  </a:lnTo>
                  <a:lnTo>
                    <a:pt x="3733100" y="309915"/>
                  </a:lnTo>
                  <a:lnTo>
                    <a:pt x="3622379" y="289043"/>
                  </a:lnTo>
                  <a:lnTo>
                    <a:pt x="3503455" y="268686"/>
                  </a:lnTo>
                  <a:lnTo>
                    <a:pt x="3310524" y="239209"/>
                  </a:lnTo>
                  <a:lnTo>
                    <a:pt x="3101295" y="211132"/>
                  </a:lnTo>
                  <a:lnTo>
                    <a:pt x="2799233" y="176129"/>
                  </a:lnTo>
                  <a:lnTo>
                    <a:pt x="2473642" y="144235"/>
                  </a:lnTo>
                  <a:lnTo>
                    <a:pt x="2127647" y="115808"/>
                  </a:lnTo>
                  <a:lnTo>
                    <a:pt x="1764412" y="91216"/>
                  </a:lnTo>
                  <a:lnTo>
                    <a:pt x="1193985" y="62299"/>
                  </a:lnTo>
                  <a:lnTo>
                    <a:pt x="602340" y="44048"/>
                  </a:lnTo>
                  <a:lnTo>
                    <a:pt x="201352" y="38412"/>
                  </a:lnTo>
                  <a:lnTo>
                    <a:pt x="114367" y="38099"/>
                  </a:lnTo>
                  <a:close/>
                </a:path>
                <a:path w="4311650" h="556895">
                  <a:moveTo>
                    <a:pt x="114504" y="0"/>
                  </a:moveTo>
                  <a:lnTo>
                    <a:pt x="0" y="56739"/>
                  </a:lnTo>
                  <a:lnTo>
                    <a:pt x="114094" y="114300"/>
                  </a:lnTo>
                  <a:lnTo>
                    <a:pt x="114230" y="76199"/>
                  </a:lnTo>
                  <a:lnTo>
                    <a:pt x="95181" y="76131"/>
                  </a:lnTo>
                  <a:lnTo>
                    <a:pt x="95318" y="38031"/>
                  </a:lnTo>
                  <a:lnTo>
                    <a:pt x="114367" y="38031"/>
                  </a:lnTo>
                  <a:lnTo>
                    <a:pt x="114504" y="0"/>
                  </a:lnTo>
                  <a:close/>
                </a:path>
                <a:path w="4311650" h="556895">
                  <a:moveTo>
                    <a:pt x="95318" y="38031"/>
                  </a:moveTo>
                  <a:lnTo>
                    <a:pt x="95181" y="76131"/>
                  </a:lnTo>
                  <a:lnTo>
                    <a:pt x="114230" y="76199"/>
                  </a:lnTo>
                  <a:lnTo>
                    <a:pt x="114367" y="38099"/>
                  </a:lnTo>
                  <a:lnTo>
                    <a:pt x="95318" y="38031"/>
                  </a:lnTo>
                  <a:close/>
                </a:path>
                <a:path w="4311650" h="556895">
                  <a:moveTo>
                    <a:pt x="114367" y="38031"/>
                  </a:moveTo>
                  <a:lnTo>
                    <a:pt x="95318" y="38031"/>
                  </a:lnTo>
                  <a:lnTo>
                    <a:pt x="114367" y="38099"/>
                  </a:lnTo>
                  <a:close/>
                </a:path>
              </a:pathLst>
            </a:custGeom>
            <a:solidFill>
              <a:srgbClr val="69AE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672" y="3160776"/>
              <a:ext cx="542544" cy="54254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6109" y="3623469"/>
            <a:ext cx="4254500" cy="2375535"/>
            <a:chOff x="1036109" y="3623469"/>
            <a:chExt cx="4254500" cy="2375535"/>
          </a:xfrm>
        </p:grpSpPr>
        <p:sp>
          <p:nvSpPr>
            <p:cNvPr id="4" name="object 4"/>
            <p:cNvSpPr/>
            <p:nvPr/>
          </p:nvSpPr>
          <p:spPr>
            <a:xfrm>
              <a:off x="2762251" y="3623469"/>
              <a:ext cx="743585" cy="590550"/>
            </a:xfrm>
            <a:custGeom>
              <a:avLst/>
              <a:gdLst/>
              <a:ahLst/>
              <a:cxnLst/>
              <a:rect l="l" t="t" r="r" b="b"/>
              <a:pathLst>
                <a:path w="743585" h="590550">
                  <a:moveTo>
                    <a:pt x="743478" y="0"/>
                  </a:moveTo>
                  <a:lnTo>
                    <a:pt x="0" y="0"/>
                  </a:lnTo>
                  <a:lnTo>
                    <a:pt x="0" y="590020"/>
                  </a:lnTo>
                  <a:lnTo>
                    <a:pt x="743478" y="590020"/>
                  </a:lnTo>
                  <a:lnTo>
                    <a:pt x="743478" y="0"/>
                  </a:lnTo>
                  <a:close/>
                </a:path>
              </a:pathLst>
            </a:custGeom>
            <a:solidFill>
              <a:srgbClr val="005A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600" y="4757927"/>
              <a:ext cx="1240536" cy="12405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50396" y="4187031"/>
              <a:ext cx="2084070" cy="573405"/>
            </a:xfrm>
            <a:custGeom>
              <a:avLst/>
              <a:gdLst/>
              <a:ahLst/>
              <a:cxnLst/>
              <a:rect l="l" t="t" r="r" b="b"/>
              <a:pathLst>
                <a:path w="2084070" h="573404">
                  <a:moveTo>
                    <a:pt x="0" y="0"/>
                  </a:moveTo>
                  <a:lnTo>
                    <a:pt x="0" y="286412"/>
                  </a:lnTo>
                  <a:lnTo>
                    <a:pt x="2083594" y="286412"/>
                  </a:lnTo>
                  <a:lnTo>
                    <a:pt x="2083594" y="572823"/>
                  </a:lnTo>
                </a:path>
              </a:pathLst>
            </a:custGeom>
            <a:ln w="28575">
              <a:solidFill>
                <a:srgbClr val="E5EA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33990" y="4193646"/>
              <a:ext cx="2141855" cy="566420"/>
            </a:xfrm>
            <a:custGeom>
              <a:avLst/>
              <a:gdLst/>
              <a:ahLst/>
              <a:cxnLst/>
              <a:rect l="l" t="t" r="r" b="b"/>
              <a:pathLst>
                <a:path w="2141854" h="566420">
                  <a:moveTo>
                    <a:pt x="2141802" y="0"/>
                  </a:moveTo>
                  <a:lnTo>
                    <a:pt x="2141802" y="283105"/>
                  </a:lnTo>
                  <a:lnTo>
                    <a:pt x="0" y="283105"/>
                  </a:lnTo>
                  <a:lnTo>
                    <a:pt x="0" y="566208"/>
                  </a:lnTo>
                </a:path>
              </a:pathLst>
            </a:custGeom>
            <a:ln w="28575">
              <a:solidFill>
                <a:srgbClr val="E5EA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33990" y="4213490"/>
              <a:ext cx="0" cy="546735"/>
            </a:xfrm>
            <a:custGeom>
              <a:avLst/>
              <a:gdLst/>
              <a:ahLst/>
              <a:cxnLst/>
              <a:rect l="l" t="t" r="r" b="b"/>
              <a:pathLst>
                <a:path h="546735">
                  <a:moveTo>
                    <a:pt x="0" y="0"/>
                  </a:moveTo>
                  <a:lnTo>
                    <a:pt x="1" y="546364"/>
                  </a:lnTo>
                </a:path>
              </a:pathLst>
            </a:custGeom>
            <a:ln w="28575">
              <a:solidFill>
                <a:srgbClr val="E5EA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166" y="120903"/>
            <a:ext cx="76193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0" spc="155" dirty="0">
                <a:solidFill>
                  <a:srgbClr val="FFFFFF"/>
                </a:solidFill>
                <a:latin typeface="Century Gothic"/>
                <a:cs typeface="Century Gothic"/>
              </a:rPr>
              <a:t>S3 </a:t>
            </a:r>
            <a:r>
              <a:rPr sz="3700" b="0" spc="-370" dirty="0">
                <a:solidFill>
                  <a:srgbClr val="FFFFFF"/>
                </a:solidFill>
                <a:latin typeface="Century Gothic"/>
                <a:cs typeface="Century Gothic"/>
              </a:rPr>
              <a:t>Access </a:t>
            </a:r>
            <a:r>
              <a:rPr sz="3700" b="0" spc="-50" dirty="0">
                <a:solidFill>
                  <a:srgbClr val="FFFFFF"/>
                </a:solidFill>
                <a:latin typeface="Century Gothic"/>
                <a:cs typeface="Century Gothic"/>
              </a:rPr>
              <a:t>Points </a:t>
            </a:r>
            <a:r>
              <a:rPr sz="3700" b="0" spc="-20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700" b="0" spc="-254" dirty="0">
                <a:solidFill>
                  <a:srgbClr val="FFFFFF"/>
                </a:solidFill>
                <a:latin typeface="Century Gothic"/>
                <a:cs typeface="Century Gothic"/>
              </a:rPr>
              <a:t>shared </a:t>
            </a:r>
            <a:r>
              <a:rPr sz="3700" b="0" spc="-39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3700" b="0" spc="-6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0" spc="-55" dirty="0">
                <a:solidFill>
                  <a:srgbClr val="FFFFFF"/>
                </a:solidFill>
                <a:latin typeface="Century Gothic"/>
                <a:cs typeface="Century Gothic"/>
              </a:rPr>
              <a:t>sets</a:t>
            </a:r>
            <a:endParaRPr sz="37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575" y="885444"/>
            <a:ext cx="2837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FFCE3F"/>
                </a:solidFill>
                <a:latin typeface="Century Gothic"/>
                <a:cs typeface="Century Gothic"/>
              </a:rPr>
              <a:t>How </a:t>
            </a:r>
            <a:r>
              <a:rPr sz="2000" spc="-170" dirty="0">
                <a:solidFill>
                  <a:srgbClr val="FFCE3F"/>
                </a:solidFill>
                <a:latin typeface="Century Gothic"/>
                <a:cs typeface="Century Gothic"/>
              </a:rPr>
              <a:t>Access </a:t>
            </a:r>
            <a:r>
              <a:rPr sz="2000" spc="15" dirty="0">
                <a:solidFill>
                  <a:srgbClr val="FFCE3F"/>
                </a:solidFill>
                <a:latin typeface="Century Gothic"/>
                <a:cs typeface="Century Gothic"/>
              </a:rPr>
              <a:t>Points</a:t>
            </a:r>
            <a:r>
              <a:rPr sz="2000" spc="70" dirty="0">
                <a:solidFill>
                  <a:srgbClr val="FFCE3F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FFCE3F"/>
                </a:solidFill>
                <a:latin typeface="Century Gothic"/>
                <a:cs typeface="Century Gothic"/>
              </a:rPr>
              <a:t>Work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4480" y="5957823"/>
            <a:ext cx="23374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spc="-60" dirty="0">
                <a:solidFill>
                  <a:srgbClr val="FFFFFF"/>
                </a:solidFill>
                <a:latin typeface="Century Gothic"/>
                <a:cs typeface="Century Gothic"/>
              </a:rPr>
              <a:t>my-bucket</a:t>
            </a:r>
            <a:r>
              <a:rPr sz="1300" spc="-60" dirty="0">
                <a:solidFill>
                  <a:srgbClr val="FFFFFF"/>
                </a:solidFill>
                <a:latin typeface="Century Gothic"/>
                <a:cs typeface="Century Gothic"/>
              </a:rPr>
              <a:t>.s3.amazonaws.com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" y="2447544"/>
            <a:ext cx="1040183" cy="101803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91072" y="3159252"/>
            <a:ext cx="3714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25" dirty="0">
                <a:solidFill>
                  <a:srgbClr val="00A0C8"/>
                </a:solidFill>
                <a:latin typeface="Century Gothic"/>
                <a:cs typeface="Century Gothic"/>
              </a:rPr>
              <a:t>fi</a:t>
            </a:r>
            <a:r>
              <a:rPr sz="800" i="1" spc="55" dirty="0">
                <a:solidFill>
                  <a:srgbClr val="00A0C8"/>
                </a:solidFill>
                <a:latin typeface="Century Gothic"/>
                <a:cs typeface="Century Gothic"/>
              </a:rPr>
              <a:t>n</a:t>
            </a:r>
            <a:r>
              <a:rPr sz="800" i="1" spc="-90" dirty="0">
                <a:solidFill>
                  <a:srgbClr val="00A0C8"/>
                </a:solidFill>
                <a:latin typeface="Century Gothic"/>
                <a:cs typeface="Century Gothic"/>
              </a:rPr>
              <a:t>a</a:t>
            </a:r>
            <a:r>
              <a:rPr sz="800" i="1" spc="-5" dirty="0">
                <a:solidFill>
                  <a:srgbClr val="00A0C8"/>
                </a:solidFill>
                <a:latin typeface="Century Gothic"/>
                <a:cs typeface="Century Gothic"/>
              </a:rPr>
              <a:t>n</a:t>
            </a:r>
            <a:r>
              <a:rPr sz="800" i="1" spc="-145" dirty="0">
                <a:solidFill>
                  <a:srgbClr val="00A0C8"/>
                </a:solidFill>
                <a:latin typeface="Century Gothic"/>
                <a:cs typeface="Century Gothic"/>
              </a:rPr>
              <a:t>c</a:t>
            </a:r>
            <a:r>
              <a:rPr sz="800" i="1" spc="-135" dirty="0">
                <a:solidFill>
                  <a:srgbClr val="00A0C8"/>
                </a:solidFill>
                <a:latin typeface="Century Gothic"/>
                <a:cs typeface="Century Gothic"/>
              </a:rPr>
              <a:t>e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8324" y="3150108"/>
            <a:ext cx="5480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-50" dirty="0">
                <a:solidFill>
                  <a:srgbClr val="00A0C8"/>
                </a:solidFill>
                <a:latin typeface="Century Gothic"/>
                <a:cs typeface="Century Gothic"/>
              </a:rPr>
              <a:t>accounting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15146" y="3168396"/>
            <a:ext cx="2552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-15" dirty="0">
                <a:solidFill>
                  <a:srgbClr val="00A0C8"/>
                </a:solidFill>
                <a:latin typeface="Century Gothic"/>
                <a:cs typeface="Century Gothic"/>
              </a:rPr>
              <a:t>s</a:t>
            </a:r>
            <a:r>
              <a:rPr sz="800" i="1" spc="-30" dirty="0">
                <a:solidFill>
                  <a:srgbClr val="00A0C8"/>
                </a:solidFill>
                <a:latin typeface="Century Gothic"/>
                <a:cs typeface="Century Gothic"/>
              </a:rPr>
              <a:t>a</a:t>
            </a:r>
            <a:r>
              <a:rPr sz="800" i="1" spc="75" dirty="0">
                <a:solidFill>
                  <a:srgbClr val="00A0C8"/>
                </a:solidFill>
                <a:latin typeface="Century Gothic"/>
                <a:cs typeface="Century Gothic"/>
              </a:rPr>
              <a:t>l</a:t>
            </a:r>
            <a:r>
              <a:rPr sz="800" i="1" spc="-125" dirty="0">
                <a:solidFill>
                  <a:srgbClr val="00A0C8"/>
                </a:solidFill>
                <a:latin typeface="Century Gothic"/>
                <a:cs typeface="Century Gothic"/>
              </a:rPr>
              <a:t>e</a:t>
            </a:r>
            <a:r>
              <a:rPr sz="800" i="1" spc="30" dirty="0">
                <a:solidFill>
                  <a:srgbClr val="00A0C8"/>
                </a:solidFill>
                <a:latin typeface="Century Gothic"/>
                <a:cs typeface="Century Gothic"/>
              </a:rPr>
              <a:t>s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5359" y="2447544"/>
            <a:ext cx="1014984" cy="101803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182659" y="2948432"/>
            <a:ext cx="22097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45" dirty="0">
                <a:solidFill>
                  <a:srgbClr val="FFFFFF"/>
                </a:solidFill>
                <a:latin typeface="Century Gothic"/>
                <a:cs typeface="Century Gothic"/>
              </a:rPr>
              <a:t>{</a:t>
            </a:r>
            <a:r>
              <a:rPr sz="1500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Century Gothic"/>
                <a:cs typeface="Century Gothic"/>
              </a:rPr>
              <a:t>}</a:t>
            </a:r>
            <a:endParaRPr sz="1500">
              <a:latin typeface="Century Gothic"/>
              <a:cs typeface="Century Gothic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6583" y="2751667"/>
            <a:ext cx="6085417" cy="74083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667000" y="1682750"/>
            <a:ext cx="3126105" cy="2583815"/>
            <a:chOff x="2667000" y="1682750"/>
            <a:chExt cx="3126105" cy="2583815"/>
          </a:xfrm>
        </p:grpSpPr>
        <p:sp>
          <p:nvSpPr>
            <p:cNvPr id="20" name="object 20"/>
            <p:cNvSpPr/>
            <p:nvPr/>
          </p:nvSpPr>
          <p:spPr>
            <a:xfrm>
              <a:off x="4795573" y="3536157"/>
              <a:ext cx="995044" cy="662940"/>
            </a:xfrm>
            <a:custGeom>
              <a:avLst/>
              <a:gdLst/>
              <a:ahLst/>
              <a:cxnLst/>
              <a:rect l="l" t="t" r="r" b="b"/>
              <a:pathLst>
                <a:path w="995045" h="662939">
                  <a:moveTo>
                    <a:pt x="994834" y="0"/>
                  </a:moveTo>
                  <a:lnTo>
                    <a:pt x="0" y="0"/>
                  </a:lnTo>
                  <a:lnTo>
                    <a:pt x="0" y="662779"/>
                  </a:lnTo>
                  <a:lnTo>
                    <a:pt x="994834" y="662779"/>
                  </a:lnTo>
                  <a:lnTo>
                    <a:pt x="994834" y="0"/>
                  </a:lnTo>
                  <a:close/>
                </a:path>
              </a:pathLst>
            </a:custGeom>
            <a:solidFill>
              <a:srgbClr val="005A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57642" y="2372992"/>
              <a:ext cx="76200" cy="315595"/>
            </a:xfrm>
            <a:custGeom>
              <a:avLst/>
              <a:gdLst/>
              <a:ahLst/>
              <a:cxnLst/>
              <a:rect l="l" t="t" r="r" b="b"/>
              <a:pathLst>
                <a:path w="76200" h="315594">
                  <a:moveTo>
                    <a:pt x="28558" y="239336"/>
                  </a:moveTo>
                  <a:lnTo>
                    <a:pt x="0" y="240296"/>
                  </a:lnTo>
                  <a:lnTo>
                    <a:pt x="40638" y="315173"/>
                  </a:lnTo>
                  <a:lnTo>
                    <a:pt x="69601" y="252028"/>
                  </a:lnTo>
                  <a:lnTo>
                    <a:pt x="28985" y="252028"/>
                  </a:lnTo>
                  <a:lnTo>
                    <a:pt x="28558" y="239336"/>
                  </a:lnTo>
                  <a:close/>
                </a:path>
                <a:path w="76200" h="315594">
                  <a:moveTo>
                    <a:pt x="47598" y="238696"/>
                  </a:moveTo>
                  <a:lnTo>
                    <a:pt x="28558" y="239336"/>
                  </a:lnTo>
                  <a:lnTo>
                    <a:pt x="28985" y="252028"/>
                  </a:lnTo>
                  <a:lnTo>
                    <a:pt x="48025" y="251388"/>
                  </a:lnTo>
                  <a:lnTo>
                    <a:pt x="47598" y="238696"/>
                  </a:lnTo>
                  <a:close/>
                </a:path>
                <a:path w="76200" h="315594">
                  <a:moveTo>
                    <a:pt x="76156" y="237736"/>
                  </a:moveTo>
                  <a:lnTo>
                    <a:pt x="47598" y="238696"/>
                  </a:lnTo>
                  <a:lnTo>
                    <a:pt x="48025" y="251388"/>
                  </a:lnTo>
                  <a:lnTo>
                    <a:pt x="28985" y="252028"/>
                  </a:lnTo>
                  <a:lnTo>
                    <a:pt x="69601" y="252028"/>
                  </a:lnTo>
                  <a:lnTo>
                    <a:pt x="76156" y="237736"/>
                  </a:lnTo>
                  <a:close/>
                </a:path>
                <a:path w="76200" h="315594">
                  <a:moveTo>
                    <a:pt x="39574" y="0"/>
                  </a:moveTo>
                  <a:lnTo>
                    <a:pt x="20535" y="640"/>
                  </a:lnTo>
                  <a:lnTo>
                    <a:pt x="28558" y="239336"/>
                  </a:lnTo>
                  <a:lnTo>
                    <a:pt x="47598" y="238696"/>
                  </a:lnTo>
                  <a:lnTo>
                    <a:pt x="39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6373" y="1684553"/>
              <a:ext cx="291465" cy="572770"/>
            </a:xfrm>
            <a:custGeom>
              <a:avLst/>
              <a:gdLst/>
              <a:ahLst/>
              <a:cxnLst/>
              <a:rect l="l" t="t" r="r" b="b"/>
              <a:pathLst>
                <a:path w="291464" h="572769">
                  <a:moveTo>
                    <a:pt x="291198" y="133756"/>
                  </a:moveTo>
                  <a:lnTo>
                    <a:pt x="283781" y="91478"/>
                  </a:lnTo>
                  <a:lnTo>
                    <a:pt x="263105" y="54762"/>
                  </a:lnTo>
                  <a:lnTo>
                    <a:pt x="231584" y="25806"/>
                  </a:lnTo>
                  <a:lnTo>
                    <a:pt x="191617" y="6819"/>
                  </a:lnTo>
                  <a:lnTo>
                    <a:pt x="145592" y="0"/>
                  </a:lnTo>
                  <a:lnTo>
                    <a:pt x="99580" y="6819"/>
                  </a:lnTo>
                  <a:lnTo>
                    <a:pt x="59601" y="25806"/>
                  </a:lnTo>
                  <a:lnTo>
                    <a:pt x="28092" y="54762"/>
                  </a:lnTo>
                  <a:lnTo>
                    <a:pt x="7416" y="91478"/>
                  </a:lnTo>
                  <a:lnTo>
                    <a:pt x="0" y="133756"/>
                  </a:lnTo>
                  <a:lnTo>
                    <a:pt x="7416" y="176047"/>
                  </a:lnTo>
                  <a:lnTo>
                    <a:pt x="28092" y="212763"/>
                  </a:lnTo>
                  <a:lnTo>
                    <a:pt x="59601" y="241719"/>
                  </a:lnTo>
                  <a:lnTo>
                    <a:pt x="82334" y="252526"/>
                  </a:lnTo>
                  <a:lnTo>
                    <a:pt x="59601" y="263321"/>
                  </a:lnTo>
                  <a:lnTo>
                    <a:pt x="28092" y="292277"/>
                  </a:lnTo>
                  <a:lnTo>
                    <a:pt x="7416" y="328993"/>
                  </a:lnTo>
                  <a:lnTo>
                    <a:pt x="927" y="365937"/>
                  </a:lnTo>
                  <a:lnTo>
                    <a:pt x="0" y="365937"/>
                  </a:lnTo>
                  <a:lnTo>
                    <a:pt x="0" y="371271"/>
                  </a:lnTo>
                  <a:lnTo>
                    <a:pt x="0" y="572312"/>
                  </a:lnTo>
                  <a:lnTo>
                    <a:pt x="262026" y="572312"/>
                  </a:lnTo>
                  <a:lnTo>
                    <a:pt x="262026" y="451281"/>
                  </a:lnTo>
                  <a:lnTo>
                    <a:pt x="263105" y="450278"/>
                  </a:lnTo>
                  <a:lnTo>
                    <a:pt x="283781" y="413550"/>
                  </a:lnTo>
                  <a:lnTo>
                    <a:pt x="291198" y="371271"/>
                  </a:lnTo>
                  <a:lnTo>
                    <a:pt x="283781" y="328993"/>
                  </a:lnTo>
                  <a:lnTo>
                    <a:pt x="263105" y="292277"/>
                  </a:lnTo>
                  <a:lnTo>
                    <a:pt x="231584" y="263321"/>
                  </a:lnTo>
                  <a:lnTo>
                    <a:pt x="208838" y="252526"/>
                  </a:lnTo>
                  <a:lnTo>
                    <a:pt x="231584" y="241719"/>
                  </a:lnTo>
                  <a:lnTo>
                    <a:pt x="263105" y="212763"/>
                  </a:lnTo>
                  <a:lnTo>
                    <a:pt x="283781" y="176047"/>
                  </a:lnTo>
                  <a:lnTo>
                    <a:pt x="291198" y="133756"/>
                  </a:lnTo>
                  <a:close/>
                </a:path>
              </a:pathLst>
            </a:custGeom>
            <a:solidFill>
              <a:srgbClr val="83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78399" y="1682749"/>
              <a:ext cx="291465" cy="572770"/>
            </a:xfrm>
            <a:custGeom>
              <a:avLst/>
              <a:gdLst/>
              <a:ahLst/>
              <a:cxnLst/>
              <a:rect l="l" t="t" r="r" b="b"/>
              <a:pathLst>
                <a:path w="291464" h="572769">
                  <a:moveTo>
                    <a:pt x="291198" y="133769"/>
                  </a:moveTo>
                  <a:lnTo>
                    <a:pt x="283781" y="91490"/>
                  </a:lnTo>
                  <a:lnTo>
                    <a:pt x="263105" y="54775"/>
                  </a:lnTo>
                  <a:lnTo>
                    <a:pt x="231584" y="25819"/>
                  </a:lnTo>
                  <a:lnTo>
                    <a:pt x="191617" y="6819"/>
                  </a:lnTo>
                  <a:lnTo>
                    <a:pt x="145592" y="0"/>
                  </a:lnTo>
                  <a:lnTo>
                    <a:pt x="99580" y="6819"/>
                  </a:lnTo>
                  <a:lnTo>
                    <a:pt x="59601" y="25819"/>
                  </a:lnTo>
                  <a:lnTo>
                    <a:pt x="28092" y="54775"/>
                  </a:lnTo>
                  <a:lnTo>
                    <a:pt x="7416" y="91490"/>
                  </a:lnTo>
                  <a:lnTo>
                    <a:pt x="0" y="133769"/>
                  </a:lnTo>
                  <a:lnTo>
                    <a:pt x="7416" y="176047"/>
                  </a:lnTo>
                  <a:lnTo>
                    <a:pt x="28092" y="212763"/>
                  </a:lnTo>
                  <a:lnTo>
                    <a:pt x="59601" y="241719"/>
                  </a:lnTo>
                  <a:lnTo>
                    <a:pt x="82334" y="252526"/>
                  </a:lnTo>
                  <a:lnTo>
                    <a:pt x="59601" y="263321"/>
                  </a:lnTo>
                  <a:lnTo>
                    <a:pt x="28092" y="292277"/>
                  </a:lnTo>
                  <a:lnTo>
                    <a:pt x="7416" y="329006"/>
                  </a:lnTo>
                  <a:lnTo>
                    <a:pt x="927" y="365937"/>
                  </a:lnTo>
                  <a:lnTo>
                    <a:pt x="0" y="365937"/>
                  </a:lnTo>
                  <a:lnTo>
                    <a:pt x="0" y="371284"/>
                  </a:lnTo>
                  <a:lnTo>
                    <a:pt x="0" y="484238"/>
                  </a:lnTo>
                  <a:lnTo>
                    <a:pt x="0" y="572312"/>
                  </a:lnTo>
                  <a:lnTo>
                    <a:pt x="291198" y="572312"/>
                  </a:lnTo>
                  <a:lnTo>
                    <a:pt x="291198" y="484238"/>
                  </a:lnTo>
                  <a:lnTo>
                    <a:pt x="291198" y="371284"/>
                  </a:lnTo>
                  <a:lnTo>
                    <a:pt x="291198" y="365937"/>
                  </a:lnTo>
                  <a:lnTo>
                    <a:pt x="290258" y="365937"/>
                  </a:lnTo>
                  <a:lnTo>
                    <a:pt x="283781" y="329006"/>
                  </a:lnTo>
                  <a:lnTo>
                    <a:pt x="263105" y="292277"/>
                  </a:lnTo>
                  <a:lnTo>
                    <a:pt x="231584" y="263321"/>
                  </a:lnTo>
                  <a:lnTo>
                    <a:pt x="208838" y="252526"/>
                  </a:lnTo>
                  <a:lnTo>
                    <a:pt x="231584" y="241719"/>
                  </a:lnTo>
                  <a:lnTo>
                    <a:pt x="263105" y="212763"/>
                  </a:lnTo>
                  <a:lnTo>
                    <a:pt x="283781" y="176047"/>
                  </a:lnTo>
                  <a:lnTo>
                    <a:pt x="291198" y="133769"/>
                  </a:lnTo>
                  <a:close/>
                </a:path>
              </a:pathLst>
            </a:custGeom>
            <a:solidFill>
              <a:srgbClr val="45D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3319" y="1801050"/>
              <a:ext cx="291465" cy="572770"/>
            </a:xfrm>
            <a:custGeom>
              <a:avLst/>
              <a:gdLst/>
              <a:ahLst/>
              <a:cxnLst/>
              <a:rect l="l" t="t" r="r" b="b"/>
              <a:pathLst>
                <a:path w="291464" h="572769">
                  <a:moveTo>
                    <a:pt x="291198" y="133769"/>
                  </a:moveTo>
                  <a:lnTo>
                    <a:pt x="283781" y="91490"/>
                  </a:lnTo>
                  <a:lnTo>
                    <a:pt x="263105" y="54775"/>
                  </a:lnTo>
                  <a:lnTo>
                    <a:pt x="231597" y="25819"/>
                  </a:lnTo>
                  <a:lnTo>
                    <a:pt x="191617" y="6819"/>
                  </a:lnTo>
                  <a:lnTo>
                    <a:pt x="145605" y="0"/>
                  </a:lnTo>
                  <a:lnTo>
                    <a:pt x="99580" y="6819"/>
                  </a:lnTo>
                  <a:lnTo>
                    <a:pt x="59613" y="25819"/>
                  </a:lnTo>
                  <a:lnTo>
                    <a:pt x="28092" y="54775"/>
                  </a:lnTo>
                  <a:lnTo>
                    <a:pt x="7416" y="91490"/>
                  </a:lnTo>
                  <a:lnTo>
                    <a:pt x="0" y="133769"/>
                  </a:lnTo>
                  <a:lnTo>
                    <a:pt x="7416" y="176047"/>
                  </a:lnTo>
                  <a:lnTo>
                    <a:pt x="28092" y="212763"/>
                  </a:lnTo>
                  <a:lnTo>
                    <a:pt x="59613" y="241719"/>
                  </a:lnTo>
                  <a:lnTo>
                    <a:pt x="82346" y="252526"/>
                  </a:lnTo>
                  <a:lnTo>
                    <a:pt x="59613" y="263321"/>
                  </a:lnTo>
                  <a:lnTo>
                    <a:pt x="28092" y="292277"/>
                  </a:lnTo>
                  <a:lnTo>
                    <a:pt x="7416" y="329006"/>
                  </a:lnTo>
                  <a:lnTo>
                    <a:pt x="927" y="365937"/>
                  </a:lnTo>
                  <a:lnTo>
                    <a:pt x="0" y="365937"/>
                  </a:lnTo>
                  <a:lnTo>
                    <a:pt x="0" y="371284"/>
                  </a:lnTo>
                  <a:lnTo>
                    <a:pt x="0" y="572312"/>
                  </a:lnTo>
                  <a:lnTo>
                    <a:pt x="291198" y="572312"/>
                  </a:lnTo>
                  <a:lnTo>
                    <a:pt x="291198" y="371284"/>
                  </a:lnTo>
                  <a:lnTo>
                    <a:pt x="291198" y="365937"/>
                  </a:lnTo>
                  <a:lnTo>
                    <a:pt x="290258" y="365937"/>
                  </a:lnTo>
                  <a:lnTo>
                    <a:pt x="283781" y="329006"/>
                  </a:lnTo>
                  <a:lnTo>
                    <a:pt x="263105" y="292277"/>
                  </a:lnTo>
                  <a:lnTo>
                    <a:pt x="231597" y="263321"/>
                  </a:lnTo>
                  <a:lnTo>
                    <a:pt x="208851" y="252526"/>
                  </a:lnTo>
                  <a:lnTo>
                    <a:pt x="231597" y="241719"/>
                  </a:lnTo>
                  <a:lnTo>
                    <a:pt x="263105" y="212763"/>
                  </a:lnTo>
                  <a:lnTo>
                    <a:pt x="283781" y="176047"/>
                  </a:lnTo>
                  <a:lnTo>
                    <a:pt x="291198" y="133769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2531" y="3416169"/>
              <a:ext cx="849999" cy="8502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0" y="2447544"/>
              <a:ext cx="1014984" cy="10180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120713" y="2832608"/>
            <a:ext cx="984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45" dirty="0">
                <a:solidFill>
                  <a:srgbClr val="FFFFFF"/>
                </a:solidFill>
                <a:latin typeface="Century Gothic"/>
                <a:cs typeface="Century Gothic"/>
              </a:rPr>
              <a:t>{</a:t>
            </a:r>
            <a:endParaRPr sz="15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500" spc="45" dirty="0">
                <a:solidFill>
                  <a:srgbClr val="FFFFFF"/>
                </a:solidFill>
                <a:latin typeface="Century Gothic"/>
                <a:cs typeface="Century Gothic"/>
              </a:rPr>
              <a:t>}</a:t>
            </a:r>
            <a:endParaRPr sz="1500">
              <a:latin typeface="Century Gothic"/>
              <a:cs typeface="Century 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59595" y="1682750"/>
            <a:ext cx="5070475" cy="3989704"/>
            <a:chOff x="559595" y="1682750"/>
            <a:chExt cx="5070475" cy="3989704"/>
          </a:xfrm>
        </p:grpSpPr>
        <p:sp>
          <p:nvSpPr>
            <p:cNvPr id="29" name="object 29"/>
            <p:cNvSpPr/>
            <p:nvPr/>
          </p:nvSpPr>
          <p:spPr>
            <a:xfrm>
              <a:off x="3139653" y="2372992"/>
              <a:ext cx="76200" cy="315595"/>
            </a:xfrm>
            <a:custGeom>
              <a:avLst/>
              <a:gdLst/>
              <a:ahLst/>
              <a:cxnLst/>
              <a:rect l="l" t="t" r="r" b="b"/>
              <a:pathLst>
                <a:path w="76200" h="315594">
                  <a:moveTo>
                    <a:pt x="28558" y="239336"/>
                  </a:moveTo>
                  <a:lnTo>
                    <a:pt x="0" y="240296"/>
                  </a:lnTo>
                  <a:lnTo>
                    <a:pt x="40638" y="315173"/>
                  </a:lnTo>
                  <a:lnTo>
                    <a:pt x="69601" y="252028"/>
                  </a:lnTo>
                  <a:lnTo>
                    <a:pt x="28985" y="252028"/>
                  </a:lnTo>
                  <a:lnTo>
                    <a:pt x="28558" y="239336"/>
                  </a:lnTo>
                  <a:close/>
                </a:path>
                <a:path w="76200" h="315594">
                  <a:moveTo>
                    <a:pt x="47598" y="238696"/>
                  </a:moveTo>
                  <a:lnTo>
                    <a:pt x="28558" y="239336"/>
                  </a:lnTo>
                  <a:lnTo>
                    <a:pt x="28985" y="252028"/>
                  </a:lnTo>
                  <a:lnTo>
                    <a:pt x="48025" y="251388"/>
                  </a:lnTo>
                  <a:lnTo>
                    <a:pt x="47598" y="238696"/>
                  </a:lnTo>
                  <a:close/>
                </a:path>
                <a:path w="76200" h="315594">
                  <a:moveTo>
                    <a:pt x="76156" y="237736"/>
                  </a:moveTo>
                  <a:lnTo>
                    <a:pt x="47598" y="238696"/>
                  </a:lnTo>
                  <a:lnTo>
                    <a:pt x="48025" y="251388"/>
                  </a:lnTo>
                  <a:lnTo>
                    <a:pt x="28985" y="252028"/>
                  </a:lnTo>
                  <a:lnTo>
                    <a:pt x="69601" y="252028"/>
                  </a:lnTo>
                  <a:lnTo>
                    <a:pt x="76156" y="237736"/>
                  </a:lnTo>
                  <a:close/>
                </a:path>
                <a:path w="76200" h="315594">
                  <a:moveTo>
                    <a:pt x="39575" y="0"/>
                  </a:moveTo>
                  <a:lnTo>
                    <a:pt x="20535" y="640"/>
                  </a:lnTo>
                  <a:lnTo>
                    <a:pt x="28558" y="239336"/>
                  </a:lnTo>
                  <a:lnTo>
                    <a:pt x="47598" y="238696"/>
                  </a:lnTo>
                  <a:lnTo>
                    <a:pt x="39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77584" y="3536157"/>
              <a:ext cx="995044" cy="662940"/>
            </a:xfrm>
            <a:custGeom>
              <a:avLst/>
              <a:gdLst/>
              <a:ahLst/>
              <a:cxnLst/>
              <a:rect l="l" t="t" r="r" b="b"/>
              <a:pathLst>
                <a:path w="995045" h="662939">
                  <a:moveTo>
                    <a:pt x="994832" y="0"/>
                  </a:moveTo>
                  <a:lnTo>
                    <a:pt x="0" y="0"/>
                  </a:lnTo>
                  <a:lnTo>
                    <a:pt x="0" y="662779"/>
                  </a:lnTo>
                  <a:lnTo>
                    <a:pt x="994832" y="662779"/>
                  </a:lnTo>
                  <a:lnTo>
                    <a:pt x="994832" y="0"/>
                  </a:lnTo>
                  <a:close/>
                </a:path>
              </a:pathLst>
            </a:custGeom>
            <a:solidFill>
              <a:srgbClr val="005A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8381" y="1684553"/>
              <a:ext cx="291465" cy="572770"/>
            </a:xfrm>
            <a:custGeom>
              <a:avLst/>
              <a:gdLst/>
              <a:ahLst/>
              <a:cxnLst/>
              <a:rect l="l" t="t" r="r" b="b"/>
              <a:pathLst>
                <a:path w="291464" h="572769">
                  <a:moveTo>
                    <a:pt x="291198" y="133756"/>
                  </a:moveTo>
                  <a:lnTo>
                    <a:pt x="283781" y="91478"/>
                  </a:lnTo>
                  <a:lnTo>
                    <a:pt x="263105" y="54762"/>
                  </a:lnTo>
                  <a:lnTo>
                    <a:pt x="231597" y="25806"/>
                  </a:lnTo>
                  <a:lnTo>
                    <a:pt x="191617" y="6819"/>
                  </a:lnTo>
                  <a:lnTo>
                    <a:pt x="145605" y="0"/>
                  </a:lnTo>
                  <a:lnTo>
                    <a:pt x="99580" y="6819"/>
                  </a:lnTo>
                  <a:lnTo>
                    <a:pt x="59613" y="25806"/>
                  </a:lnTo>
                  <a:lnTo>
                    <a:pt x="28092" y="54762"/>
                  </a:lnTo>
                  <a:lnTo>
                    <a:pt x="7416" y="91478"/>
                  </a:lnTo>
                  <a:lnTo>
                    <a:pt x="0" y="133756"/>
                  </a:lnTo>
                  <a:lnTo>
                    <a:pt x="7416" y="176047"/>
                  </a:lnTo>
                  <a:lnTo>
                    <a:pt x="28092" y="212763"/>
                  </a:lnTo>
                  <a:lnTo>
                    <a:pt x="59613" y="241719"/>
                  </a:lnTo>
                  <a:lnTo>
                    <a:pt x="82346" y="252526"/>
                  </a:lnTo>
                  <a:lnTo>
                    <a:pt x="59613" y="263321"/>
                  </a:lnTo>
                  <a:lnTo>
                    <a:pt x="28092" y="292277"/>
                  </a:lnTo>
                  <a:lnTo>
                    <a:pt x="7416" y="328993"/>
                  </a:lnTo>
                  <a:lnTo>
                    <a:pt x="927" y="365937"/>
                  </a:lnTo>
                  <a:lnTo>
                    <a:pt x="0" y="365937"/>
                  </a:lnTo>
                  <a:lnTo>
                    <a:pt x="0" y="371271"/>
                  </a:lnTo>
                  <a:lnTo>
                    <a:pt x="0" y="572312"/>
                  </a:lnTo>
                  <a:lnTo>
                    <a:pt x="262026" y="572312"/>
                  </a:lnTo>
                  <a:lnTo>
                    <a:pt x="262026" y="451281"/>
                  </a:lnTo>
                  <a:lnTo>
                    <a:pt x="263105" y="450278"/>
                  </a:lnTo>
                  <a:lnTo>
                    <a:pt x="283781" y="413550"/>
                  </a:lnTo>
                  <a:lnTo>
                    <a:pt x="291198" y="371271"/>
                  </a:lnTo>
                  <a:lnTo>
                    <a:pt x="283781" y="328993"/>
                  </a:lnTo>
                  <a:lnTo>
                    <a:pt x="263105" y="292277"/>
                  </a:lnTo>
                  <a:lnTo>
                    <a:pt x="231597" y="263321"/>
                  </a:lnTo>
                  <a:lnTo>
                    <a:pt x="208851" y="252526"/>
                  </a:lnTo>
                  <a:lnTo>
                    <a:pt x="231597" y="241719"/>
                  </a:lnTo>
                  <a:lnTo>
                    <a:pt x="263105" y="212763"/>
                  </a:lnTo>
                  <a:lnTo>
                    <a:pt x="283781" y="176047"/>
                  </a:lnTo>
                  <a:lnTo>
                    <a:pt x="291198" y="133756"/>
                  </a:lnTo>
                  <a:close/>
                </a:path>
              </a:pathLst>
            </a:custGeom>
            <a:solidFill>
              <a:srgbClr val="83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60407" y="1682749"/>
              <a:ext cx="291465" cy="572770"/>
            </a:xfrm>
            <a:custGeom>
              <a:avLst/>
              <a:gdLst/>
              <a:ahLst/>
              <a:cxnLst/>
              <a:rect l="l" t="t" r="r" b="b"/>
              <a:pathLst>
                <a:path w="291464" h="572769">
                  <a:moveTo>
                    <a:pt x="291198" y="133769"/>
                  </a:moveTo>
                  <a:lnTo>
                    <a:pt x="283781" y="91490"/>
                  </a:lnTo>
                  <a:lnTo>
                    <a:pt x="263105" y="54775"/>
                  </a:lnTo>
                  <a:lnTo>
                    <a:pt x="231584" y="25819"/>
                  </a:lnTo>
                  <a:lnTo>
                    <a:pt x="191617" y="6819"/>
                  </a:lnTo>
                  <a:lnTo>
                    <a:pt x="145592" y="0"/>
                  </a:lnTo>
                  <a:lnTo>
                    <a:pt x="99580" y="6819"/>
                  </a:lnTo>
                  <a:lnTo>
                    <a:pt x="59613" y="25819"/>
                  </a:lnTo>
                  <a:lnTo>
                    <a:pt x="28092" y="54775"/>
                  </a:lnTo>
                  <a:lnTo>
                    <a:pt x="7416" y="91490"/>
                  </a:lnTo>
                  <a:lnTo>
                    <a:pt x="0" y="133769"/>
                  </a:lnTo>
                  <a:lnTo>
                    <a:pt x="7416" y="176047"/>
                  </a:lnTo>
                  <a:lnTo>
                    <a:pt x="28092" y="212763"/>
                  </a:lnTo>
                  <a:lnTo>
                    <a:pt x="59613" y="241719"/>
                  </a:lnTo>
                  <a:lnTo>
                    <a:pt x="82346" y="252526"/>
                  </a:lnTo>
                  <a:lnTo>
                    <a:pt x="59613" y="263321"/>
                  </a:lnTo>
                  <a:lnTo>
                    <a:pt x="28092" y="292277"/>
                  </a:lnTo>
                  <a:lnTo>
                    <a:pt x="7416" y="329006"/>
                  </a:lnTo>
                  <a:lnTo>
                    <a:pt x="927" y="365937"/>
                  </a:lnTo>
                  <a:lnTo>
                    <a:pt x="0" y="365937"/>
                  </a:lnTo>
                  <a:lnTo>
                    <a:pt x="0" y="371284"/>
                  </a:lnTo>
                  <a:lnTo>
                    <a:pt x="0" y="484238"/>
                  </a:lnTo>
                  <a:lnTo>
                    <a:pt x="0" y="572312"/>
                  </a:lnTo>
                  <a:lnTo>
                    <a:pt x="291198" y="572312"/>
                  </a:lnTo>
                  <a:lnTo>
                    <a:pt x="291198" y="484238"/>
                  </a:lnTo>
                  <a:lnTo>
                    <a:pt x="291198" y="371284"/>
                  </a:lnTo>
                  <a:lnTo>
                    <a:pt x="291198" y="365937"/>
                  </a:lnTo>
                  <a:lnTo>
                    <a:pt x="290258" y="365937"/>
                  </a:lnTo>
                  <a:lnTo>
                    <a:pt x="283781" y="329006"/>
                  </a:lnTo>
                  <a:lnTo>
                    <a:pt x="263105" y="292277"/>
                  </a:lnTo>
                  <a:lnTo>
                    <a:pt x="231584" y="263321"/>
                  </a:lnTo>
                  <a:lnTo>
                    <a:pt x="208838" y="252526"/>
                  </a:lnTo>
                  <a:lnTo>
                    <a:pt x="231584" y="241719"/>
                  </a:lnTo>
                  <a:lnTo>
                    <a:pt x="263105" y="212763"/>
                  </a:lnTo>
                  <a:lnTo>
                    <a:pt x="283781" y="176047"/>
                  </a:lnTo>
                  <a:lnTo>
                    <a:pt x="291198" y="133769"/>
                  </a:lnTo>
                  <a:close/>
                </a:path>
              </a:pathLst>
            </a:custGeom>
            <a:solidFill>
              <a:srgbClr val="45D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55327" y="1801050"/>
              <a:ext cx="291465" cy="572770"/>
            </a:xfrm>
            <a:custGeom>
              <a:avLst/>
              <a:gdLst/>
              <a:ahLst/>
              <a:cxnLst/>
              <a:rect l="l" t="t" r="r" b="b"/>
              <a:pathLst>
                <a:path w="291464" h="572769">
                  <a:moveTo>
                    <a:pt x="291211" y="133769"/>
                  </a:moveTo>
                  <a:lnTo>
                    <a:pt x="283781" y="91490"/>
                  </a:lnTo>
                  <a:lnTo>
                    <a:pt x="263105" y="54775"/>
                  </a:lnTo>
                  <a:lnTo>
                    <a:pt x="231597" y="25819"/>
                  </a:lnTo>
                  <a:lnTo>
                    <a:pt x="191630" y="6819"/>
                  </a:lnTo>
                  <a:lnTo>
                    <a:pt x="145605" y="0"/>
                  </a:lnTo>
                  <a:lnTo>
                    <a:pt x="99580" y="6819"/>
                  </a:lnTo>
                  <a:lnTo>
                    <a:pt x="59613" y="25819"/>
                  </a:lnTo>
                  <a:lnTo>
                    <a:pt x="28092" y="54775"/>
                  </a:lnTo>
                  <a:lnTo>
                    <a:pt x="7429" y="91490"/>
                  </a:lnTo>
                  <a:lnTo>
                    <a:pt x="0" y="133769"/>
                  </a:lnTo>
                  <a:lnTo>
                    <a:pt x="7429" y="176047"/>
                  </a:lnTo>
                  <a:lnTo>
                    <a:pt x="28092" y="212763"/>
                  </a:lnTo>
                  <a:lnTo>
                    <a:pt x="59613" y="241719"/>
                  </a:lnTo>
                  <a:lnTo>
                    <a:pt x="82346" y="252526"/>
                  </a:lnTo>
                  <a:lnTo>
                    <a:pt x="59613" y="263321"/>
                  </a:lnTo>
                  <a:lnTo>
                    <a:pt x="28092" y="292277"/>
                  </a:lnTo>
                  <a:lnTo>
                    <a:pt x="7429" y="329006"/>
                  </a:lnTo>
                  <a:lnTo>
                    <a:pt x="927" y="365937"/>
                  </a:lnTo>
                  <a:lnTo>
                    <a:pt x="0" y="365937"/>
                  </a:lnTo>
                  <a:lnTo>
                    <a:pt x="0" y="371284"/>
                  </a:lnTo>
                  <a:lnTo>
                    <a:pt x="0" y="572312"/>
                  </a:lnTo>
                  <a:lnTo>
                    <a:pt x="291211" y="572312"/>
                  </a:lnTo>
                  <a:lnTo>
                    <a:pt x="291211" y="371284"/>
                  </a:lnTo>
                  <a:lnTo>
                    <a:pt x="291211" y="365937"/>
                  </a:lnTo>
                  <a:lnTo>
                    <a:pt x="290271" y="365937"/>
                  </a:lnTo>
                  <a:lnTo>
                    <a:pt x="283781" y="329006"/>
                  </a:lnTo>
                  <a:lnTo>
                    <a:pt x="263105" y="292277"/>
                  </a:lnTo>
                  <a:lnTo>
                    <a:pt x="231597" y="263321"/>
                  </a:lnTo>
                  <a:lnTo>
                    <a:pt x="208851" y="252526"/>
                  </a:lnTo>
                  <a:lnTo>
                    <a:pt x="231597" y="241719"/>
                  </a:lnTo>
                  <a:lnTo>
                    <a:pt x="263105" y="212763"/>
                  </a:lnTo>
                  <a:lnTo>
                    <a:pt x="283781" y="176047"/>
                  </a:lnTo>
                  <a:lnTo>
                    <a:pt x="291211" y="133769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4542" y="3416169"/>
              <a:ext cx="849999" cy="85023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21663" y="2372992"/>
              <a:ext cx="76200" cy="315595"/>
            </a:xfrm>
            <a:custGeom>
              <a:avLst/>
              <a:gdLst/>
              <a:ahLst/>
              <a:cxnLst/>
              <a:rect l="l" t="t" r="r" b="b"/>
              <a:pathLst>
                <a:path w="76200" h="315594">
                  <a:moveTo>
                    <a:pt x="28558" y="239336"/>
                  </a:moveTo>
                  <a:lnTo>
                    <a:pt x="0" y="240296"/>
                  </a:lnTo>
                  <a:lnTo>
                    <a:pt x="40638" y="315173"/>
                  </a:lnTo>
                  <a:lnTo>
                    <a:pt x="69601" y="252028"/>
                  </a:lnTo>
                  <a:lnTo>
                    <a:pt x="28985" y="252028"/>
                  </a:lnTo>
                  <a:lnTo>
                    <a:pt x="28558" y="239336"/>
                  </a:lnTo>
                  <a:close/>
                </a:path>
                <a:path w="76200" h="315594">
                  <a:moveTo>
                    <a:pt x="47598" y="238696"/>
                  </a:moveTo>
                  <a:lnTo>
                    <a:pt x="28558" y="239336"/>
                  </a:lnTo>
                  <a:lnTo>
                    <a:pt x="28985" y="252028"/>
                  </a:lnTo>
                  <a:lnTo>
                    <a:pt x="48024" y="251388"/>
                  </a:lnTo>
                  <a:lnTo>
                    <a:pt x="47598" y="238696"/>
                  </a:lnTo>
                  <a:close/>
                </a:path>
                <a:path w="76200" h="315594">
                  <a:moveTo>
                    <a:pt x="76157" y="237736"/>
                  </a:moveTo>
                  <a:lnTo>
                    <a:pt x="47598" y="238696"/>
                  </a:lnTo>
                  <a:lnTo>
                    <a:pt x="48024" y="251388"/>
                  </a:lnTo>
                  <a:lnTo>
                    <a:pt x="28985" y="252028"/>
                  </a:lnTo>
                  <a:lnTo>
                    <a:pt x="69601" y="252028"/>
                  </a:lnTo>
                  <a:lnTo>
                    <a:pt x="76157" y="237736"/>
                  </a:lnTo>
                  <a:close/>
                </a:path>
                <a:path w="76200" h="315594">
                  <a:moveTo>
                    <a:pt x="39574" y="0"/>
                  </a:moveTo>
                  <a:lnTo>
                    <a:pt x="20535" y="640"/>
                  </a:lnTo>
                  <a:lnTo>
                    <a:pt x="28558" y="239336"/>
                  </a:lnTo>
                  <a:lnTo>
                    <a:pt x="47598" y="238696"/>
                  </a:lnTo>
                  <a:lnTo>
                    <a:pt x="39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9595" y="3536157"/>
              <a:ext cx="995044" cy="662940"/>
            </a:xfrm>
            <a:custGeom>
              <a:avLst/>
              <a:gdLst/>
              <a:ahLst/>
              <a:cxnLst/>
              <a:rect l="l" t="t" r="r" b="b"/>
              <a:pathLst>
                <a:path w="995044" h="662939">
                  <a:moveTo>
                    <a:pt x="994832" y="0"/>
                  </a:moveTo>
                  <a:lnTo>
                    <a:pt x="0" y="0"/>
                  </a:lnTo>
                  <a:lnTo>
                    <a:pt x="0" y="662779"/>
                  </a:lnTo>
                  <a:lnTo>
                    <a:pt x="994832" y="662779"/>
                  </a:lnTo>
                  <a:lnTo>
                    <a:pt x="994832" y="0"/>
                  </a:lnTo>
                  <a:close/>
                </a:path>
              </a:pathLst>
            </a:custGeom>
            <a:solidFill>
              <a:srgbClr val="005A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0389" y="1684553"/>
              <a:ext cx="291465" cy="572770"/>
            </a:xfrm>
            <a:custGeom>
              <a:avLst/>
              <a:gdLst/>
              <a:ahLst/>
              <a:cxnLst/>
              <a:rect l="l" t="t" r="r" b="b"/>
              <a:pathLst>
                <a:path w="291465" h="572769">
                  <a:moveTo>
                    <a:pt x="291198" y="133756"/>
                  </a:moveTo>
                  <a:lnTo>
                    <a:pt x="283781" y="91478"/>
                  </a:lnTo>
                  <a:lnTo>
                    <a:pt x="263105" y="54762"/>
                  </a:lnTo>
                  <a:lnTo>
                    <a:pt x="231597" y="25806"/>
                  </a:lnTo>
                  <a:lnTo>
                    <a:pt x="191617" y="6819"/>
                  </a:lnTo>
                  <a:lnTo>
                    <a:pt x="145605" y="0"/>
                  </a:lnTo>
                  <a:lnTo>
                    <a:pt x="99580" y="6819"/>
                  </a:lnTo>
                  <a:lnTo>
                    <a:pt x="59613" y="25806"/>
                  </a:lnTo>
                  <a:lnTo>
                    <a:pt x="28092" y="54762"/>
                  </a:lnTo>
                  <a:lnTo>
                    <a:pt x="7429" y="91478"/>
                  </a:lnTo>
                  <a:lnTo>
                    <a:pt x="0" y="133756"/>
                  </a:lnTo>
                  <a:lnTo>
                    <a:pt x="7429" y="176047"/>
                  </a:lnTo>
                  <a:lnTo>
                    <a:pt x="28092" y="212763"/>
                  </a:lnTo>
                  <a:lnTo>
                    <a:pt x="59613" y="241719"/>
                  </a:lnTo>
                  <a:lnTo>
                    <a:pt x="82346" y="252526"/>
                  </a:lnTo>
                  <a:lnTo>
                    <a:pt x="59613" y="263321"/>
                  </a:lnTo>
                  <a:lnTo>
                    <a:pt x="28092" y="292277"/>
                  </a:lnTo>
                  <a:lnTo>
                    <a:pt x="7429" y="328993"/>
                  </a:lnTo>
                  <a:lnTo>
                    <a:pt x="927" y="365937"/>
                  </a:lnTo>
                  <a:lnTo>
                    <a:pt x="0" y="365937"/>
                  </a:lnTo>
                  <a:lnTo>
                    <a:pt x="0" y="371271"/>
                  </a:lnTo>
                  <a:lnTo>
                    <a:pt x="0" y="572312"/>
                  </a:lnTo>
                  <a:lnTo>
                    <a:pt x="262026" y="572312"/>
                  </a:lnTo>
                  <a:lnTo>
                    <a:pt x="262026" y="451281"/>
                  </a:lnTo>
                  <a:lnTo>
                    <a:pt x="263105" y="450278"/>
                  </a:lnTo>
                  <a:lnTo>
                    <a:pt x="283781" y="413550"/>
                  </a:lnTo>
                  <a:lnTo>
                    <a:pt x="291198" y="371271"/>
                  </a:lnTo>
                  <a:lnTo>
                    <a:pt x="283781" y="328993"/>
                  </a:lnTo>
                  <a:lnTo>
                    <a:pt x="263105" y="292277"/>
                  </a:lnTo>
                  <a:lnTo>
                    <a:pt x="231597" y="263321"/>
                  </a:lnTo>
                  <a:lnTo>
                    <a:pt x="208851" y="252526"/>
                  </a:lnTo>
                  <a:lnTo>
                    <a:pt x="231597" y="241719"/>
                  </a:lnTo>
                  <a:lnTo>
                    <a:pt x="263105" y="212763"/>
                  </a:lnTo>
                  <a:lnTo>
                    <a:pt x="283781" y="176047"/>
                  </a:lnTo>
                  <a:lnTo>
                    <a:pt x="291198" y="133756"/>
                  </a:lnTo>
                  <a:close/>
                </a:path>
              </a:pathLst>
            </a:custGeom>
            <a:solidFill>
              <a:srgbClr val="83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2416" y="1682749"/>
              <a:ext cx="291465" cy="572770"/>
            </a:xfrm>
            <a:custGeom>
              <a:avLst/>
              <a:gdLst/>
              <a:ahLst/>
              <a:cxnLst/>
              <a:rect l="l" t="t" r="r" b="b"/>
              <a:pathLst>
                <a:path w="291465" h="572769">
                  <a:moveTo>
                    <a:pt x="291198" y="133769"/>
                  </a:moveTo>
                  <a:lnTo>
                    <a:pt x="283781" y="91490"/>
                  </a:lnTo>
                  <a:lnTo>
                    <a:pt x="263105" y="54775"/>
                  </a:lnTo>
                  <a:lnTo>
                    <a:pt x="231597" y="25819"/>
                  </a:lnTo>
                  <a:lnTo>
                    <a:pt x="191617" y="6819"/>
                  </a:lnTo>
                  <a:lnTo>
                    <a:pt x="145605" y="0"/>
                  </a:lnTo>
                  <a:lnTo>
                    <a:pt x="99580" y="6819"/>
                  </a:lnTo>
                  <a:lnTo>
                    <a:pt x="59613" y="25819"/>
                  </a:lnTo>
                  <a:lnTo>
                    <a:pt x="28092" y="54775"/>
                  </a:lnTo>
                  <a:lnTo>
                    <a:pt x="7416" y="91490"/>
                  </a:lnTo>
                  <a:lnTo>
                    <a:pt x="0" y="133769"/>
                  </a:lnTo>
                  <a:lnTo>
                    <a:pt x="7416" y="176047"/>
                  </a:lnTo>
                  <a:lnTo>
                    <a:pt x="28092" y="212763"/>
                  </a:lnTo>
                  <a:lnTo>
                    <a:pt x="59613" y="241719"/>
                  </a:lnTo>
                  <a:lnTo>
                    <a:pt x="82346" y="252526"/>
                  </a:lnTo>
                  <a:lnTo>
                    <a:pt x="59613" y="263321"/>
                  </a:lnTo>
                  <a:lnTo>
                    <a:pt x="28092" y="292277"/>
                  </a:lnTo>
                  <a:lnTo>
                    <a:pt x="7416" y="329006"/>
                  </a:lnTo>
                  <a:lnTo>
                    <a:pt x="927" y="365937"/>
                  </a:lnTo>
                  <a:lnTo>
                    <a:pt x="0" y="365937"/>
                  </a:lnTo>
                  <a:lnTo>
                    <a:pt x="0" y="371284"/>
                  </a:lnTo>
                  <a:lnTo>
                    <a:pt x="0" y="484238"/>
                  </a:lnTo>
                  <a:lnTo>
                    <a:pt x="0" y="572312"/>
                  </a:lnTo>
                  <a:lnTo>
                    <a:pt x="291198" y="572312"/>
                  </a:lnTo>
                  <a:lnTo>
                    <a:pt x="291198" y="484238"/>
                  </a:lnTo>
                  <a:lnTo>
                    <a:pt x="291198" y="371284"/>
                  </a:lnTo>
                  <a:lnTo>
                    <a:pt x="291198" y="365937"/>
                  </a:lnTo>
                  <a:lnTo>
                    <a:pt x="290258" y="365937"/>
                  </a:lnTo>
                  <a:lnTo>
                    <a:pt x="283781" y="329006"/>
                  </a:lnTo>
                  <a:lnTo>
                    <a:pt x="263105" y="292277"/>
                  </a:lnTo>
                  <a:lnTo>
                    <a:pt x="231597" y="263321"/>
                  </a:lnTo>
                  <a:lnTo>
                    <a:pt x="208851" y="252526"/>
                  </a:lnTo>
                  <a:lnTo>
                    <a:pt x="231597" y="241719"/>
                  </a:lnTo>
                  <a:lnTo>
                    <a:pt x="263105" y="212763"/>
                  </a:lnTo>
                  <a:lnTo>
                    <a:pt x="283781" y="176047"/>
                  </a:lnTo>
                  <a:lnTo>
                    <a:pt x="291198" y="133769"/>
                  </a:lnTo>
                  <a:close/>
                </a:path>
              </a:pathLst>
            </a:custGeom>
            <a:solidFill>
              <a:srgbClr val="45D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7336" y="1801050"/>
              <a:ext cx="291465" cy="572770"/>
            </a:xfrm>
            <a:custGeom>
              <a:avLst/>
              <a:gdLst/>
              <a:ahLst/>
              <a:cxnLst/>
              <a:rect l="l" t="t" r="r" b="b"/>
              <a:pathLst>
                <a:path w="291465" h="572769">
                  <a:moveTo>
                    <a:pt x="291211" y="133769"/>
                  </a:moveTo>
                  <a:lnTo>
                    <a:pt x="283781" y="91490"/>
                  </a:lnTo>
                  <a:lnTo>
                    <a:pt x="263118" y="54775"/>
                  </a:lnTo>
                  <a:lnTo>
                    <a:pt x="231597" y="25819"/>
                  </a:lnTo>
                  <a:lnTo>
                    <a:pt x="191630" y="6819"/>
                  </a:lnTo>
                  <a:lnTo>
                    <a:pt x="145605" y="0"/>
                  </a:lnTo>
                  <a:lnTo>
                    <a:pt x="99580" y="6819"/>
                  </a:lnTo>
                  <a:lnTo>
                    <a:pt x="59613" y="25819"/>
                  </a:lnTo>
                  <a:lnTo>
                    <a:pt x="28092" y="54775"/>
                  </a:lnTo>
                  <a:lnTo>
                    <a:pt x="7429" y="91490"/>
                  </a:lnTo>
                  <a:lnTo>
                    <a:pt x="0" y="133769"/>
                  </a:lnTo>
                  <a:lnTo>
                    <a:pt x="7429" y="176047"/>
                  </a:lnTo>
                  <a:lnTo>
                    <a:pt x="28092" y="212763"/>
                  </a:lnTo>
                  <a:lnTo>
                    <a:pt x="59613" y="241719"/>
                  </a:lnTo>
                  <a:lnTo>
                    <a:pt x="82346" y="252526"/>
                  </a:lnTo>
                  <a:lnTo>
                    <a:pt x="59613" y="263321"/>
                  </a:lnTo>
                  <a:lnTo>
                    <a:pt x="28092" y="292277"/>
                  </a:lnTo>
                  <a:lnTo>
                    <a:pt x="7429" y="329006"/>
                  </a:lnTo>
                  <a:lnTo>
                    <a:pt x="927" y="365937"/>
                  </a:lnTo>
                  <a:lnTo>
                    <a:pt x="0" y="365937"/>
                  </a:lnTo>
                  <a:lnTo>
                    <a:pt x="0" y="371284"/>
                  </a:lnTo>
                  <a:lnTo>
                    <a:pt x="0" y="572312"/>
                  </a:lnTo>
                  <a:lnTo>
                    <a:pt x="291211" y="572312"/>
                  </a:lnTo>
                  <a:lnTo>
                    <a:pt x="291211" y="371284"/>
                  </a:lnTo>
                  <a:lnTo>
                    <a:pt x="291211" y="365937"/>
                  </a:lnTo>
                  <a:lnTo>
                    <a:pt x="290271" y="365937"/>
                  </a:lnTo>
                  <a:lnTo>
                    <a:pt x="283781" y="329006"/>
                  </a:lnTo>
                  <a:lnTo>
                    <a:pt x="263118" y="292277"/>
                  </a:lnTo>
                  <a:lnTo>
                    <a:pt x="231597" y="263321"/>
                  </a:lnTo>
                  <a:lnTo>
                    <a:pt x="208851" y="252526"/>
                  </a:lnTo>
                  <a:lnTo>
                    <a:pt x="231597" y="241719"/>
                  </a:lnTo>
                  <a:lnTo>
                    <a:pt x="263118" y="212763"/>
                  </a:lnTo>
                  <a:lnTo>
                    <a:pt x="283781" y="176047"/>
                  </a:lnTo>
                  <a:lnTo>
                    <a:pt x="291211" y="133769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551" y="3416169"/>
              <a:ext cx="849999" cy="8502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3799" y="4971288"/>
              <a:ext cx="685800" cy="6858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3856" y="4965191"/>
              <a:ext cx="685800" cy="685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0351" y="4986527"/>
              <a:ext cx="685800" cy="68579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000797" y="2823464"/>
            <a:ext cx="984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45" dirty="0">
                <a:solidFill>
                  <a:srgbClr val="FFFFFF"/>
                </a:solidFill>
                <a:latin typeface="Century Gothic"/>
                <a:cs typeface="Century Gothic"/>
              </a:rPr>
              <a:t>{</a:t>
            </a:r>
            <a:endParaRPr sz="15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500" spc="45" dirty="0">
                <a:solidFill>
                  <a:srgbClr val="FFFFFF"/>
                </a:solidFill>
                <a:latin typeface="Century Gothic"/>
                <a:cs typeface="Century Gothic"/>
              </a:rPr>
              <a:t>}</a:t>
            </a:r>
            <a:endParaRPr sz="1500">
              <a:latin typeface="Century Gothic"/>
              <a:cs typeface="Century Gothic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06583" y="1555750"/>
            <a:ext cx="4762500" cy="74083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06584" y="3947584"/>
            <a:ext cx="5916082" cy="74083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74834" y="5143500"/>
            <a:ext cx="6117165" cy="740832"/>
          </a:xfrm>
          <a:prstGeom prst="rect">
            <a:avLst/>
          </a:prstGeom>
        </p:spPr>
      </p:pic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695" y="367283"/>
            <a:ext cx="4250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solidFill>
                  <a:srgbClr val="002D43"/>
                </a:solidFill>
                <a:latin typeface="Trebuchet MS"/>
                <a:cs typeface="Trebuchet MS"/>
              </a:rPr>
              <a:t>Access </a:t>
            </a:r>
            <a:r>
              <a:rPr sz="3200" spc="-15" dirty="0">
                <a:solidFill>
                  <a:srgbClr val="002D43"/>
                </a:solidFill>
                <a:latin typeface="Trebuchet MS"/>
                <a:cs typeface="Trebuchet MS"/>
              </a:rPr>
              <a:t>Analyzer </a:t>
            </a:r>
            <a:r>
              <a:rPr sz="3200" spc="10" dirty="0">
                <a:solidFill>
                  <a:srgbClr val="002D43"/>
                </a:solidFill>
                <a:latin typeface="Trebuchet MS"/>
                <a:cs typeface="Trebuchet MS"/>
              </a:rPr>
              <a:t>for</a:t>
            </a:r>
            <a:r>
              <a:rPr sz="3200" spc="-475" dirty="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002D43"/>
                </a:solidFill>
                <a:latin typeface="Trebuchet MS"/>
                <a:cs typeface="Trebuchet MS"/>
              </a:rPr>
              <a:t>S3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8899" y="3732276"/>
            <a:ext cx="3099435" cy="16256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algn="ctr">
              <a:lnSpc>
                <a:spcPts val="2180"/>
              </a:lnSpc>
              <a:spcBef>
                <a:spcPts val="355"/>
              </a:spcBef>
            </a:pP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Provides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highest </a:t>
            </a:r>
            <a:r>
              <a:rPr sz="2000" spc="-25" dirty="0">
                <a:solidFill>
                  <a:srgbClr val="002D43"/>
                </a:solidFill>
                <a:latin typeface="Century Gothic"/>
                <a:cs typeface="Century Gothic"/>
              </a:rPr>
              <a:t>levels 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security</a:t>
            </a:r>
            <a:r>
              <a:rPr sz="20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assurance</a:t>
            </a:r>
            <a:endParaRPr sz="2000">
              <a:latin typeface="Century Gothic"/>
              <a:cs typeface="Century Gothic"/>
            </a:endParaRPr>
          </a:p>
          <a:p>
            <a:pPr marL="62230" marR="55244" algn="ctr">
              <a:lnSpc>
                <a:spcPct val="90700"/>
              </a:lnSpc>
              <a:spcBef>
                <a:spcPts val="1450"/>
              </a:spcBef>
            </a:pPr>
            <a:r>
              <a:rPr sz="1500" dirty="0">
                <a:solidFill>
                  <a:srgbClr val="FF9900"/>
                </a:solidFill>
                <a:latin typeface="Century Gothic"/>
                <a:cs typeface="Century Gothic"/>
              </a:rPr>
              <a:t>Uses </a:t>
            </a:r>
            <a:r>
              <a:rPr sz="1500" spc="-105" dirty="0">
                <a:solidFill>
                  <a:srgbClr val="FF9900"/>
                </a:solidFill>
                <a:latin typeface="Century Gothic"/>
                <a:cs typeface="Century Gothic"/>
              </a:rPr>
              <a:t>automated </a:t>
            </a:r>
            <a:r>
              <a:rPr sz="1500" spc="-55" dirty="0">
                <a:solidFill>
                  <a:srgbClr val="FF9900"/>
                </a:solidFill>
                <a:latin typeface="Century Gothic"/>
                <a:cs typeface="Century Gothic"/>
              </a:rPr>
              <a:t>reasoning, </a:t>
            </a:r>
            <a:r>
              <a:rPr sz="1500" spc="-235" dirty="0">
                <a:solidFill>
                  <a:srgbClr val="FF9900"/>
                </a:solidFill>
                <a:latin typeface="Century Gothic"/>
                <a:cs typeface="Century Gothic"/>
              </a:rPr>
              <a:t>a </a:t>
            </a:r>
            <a:r>
              <a:rPr sz="1500" dirty="0">
                <a:solidFill>
                  <a:srgbClr val="FF9900"/>
                </a:solidFill>
                <a:latin typeface="Century Gothic"/>
                <a:cs typeface="Century Gothic"/>
              </a:rPr>
              <a:t>form  </a:t>
            </a:r>
            <a:r>
              <a:rPr sz="1500" spc="-15" dirty="0">
                <a:solidFill>
                  <a:srgbClr val="FF9900"/>
                </a:solidFill>
                <a:latin typeface="Century Gothic"/>
                <a:cs typeface="Century Gothic"/>
              </a:rPr>
              <a:t>of </a:t>
            </a:r>
            <a:r>
              <a:rPr sz="1500" spc="-90" dirty="0">
                <a:solidFill>
                  <a:srgbClr val="FF9900"/>
                </a:solidFill>
                <a:latin typeface="Century Gothic"/>
                <a:cs typeface="Century Gothic"/>
              </a:rPr>
              <a:t>mathematical </a:t>
            </a:r>
            <a:r>
              <a:rPr sz="1500" spc="-70" dirty="0">
                <a:solidFill>
                  <a:srgbClr val="FF9900"/>
                </a:solidFill>
                <a:latin typeface="Century Gothic"/>
                <a:cs typeface="Century Gothic"/>
              </a:rPr>
              <a:t>logic </a:t>
            </a:r>
            <a:r>
              <a:rPr sz="1500" spc="-35" dirty="0">
                <a:solidFill>
                  <a:srgbClr val="FF9900"/>
                </a:solidFill>
                <a:latin typeface="Century Gothic"/>
                <a:cs typeface="Century Gothic"/>
              </a:rPr>
              <a:t>&amp; </a:t>
            </a:r>
            <a:r>
              <a:rPr sz="1500" spc="-70" dirty="0">
                <a:solidFill>
                  <a:srgbClr val="FF9900"/>
                </a:solidFill>
                <a:latin typeface="Century Gothic"/>
                <a:cs typeface="Century Gothic"/>
              </a:rPr>
              <a:t>inference,  </a:t>
            </a:r>
            <a:r>
              <a:rPr sz="1500" spc="-25" dirty="0">
                <a:solidFill>
                  <a:srgbClr val="FF9900"/>
                </a:solidFill>
                <a:latin typeface="Century Gothic"/>
                <a:cs typeface="Century Gothic"/>
              </a:rPr>
              <a:t>to </a:t>
            </a:r>
            <a:r>
              <a:rPr sz="1500" spc="-65" dirty="0">
                <a:solidFill>
                  <a:srgbClr val="FF9900"/>
                </a:solidFill>
                <a:latin typeface="Century Gothic"/>
                <a:cs typeface="Century Gothic"/>
              </a:rPr>
              <a:t>determine </a:t>
            </a:r>
            <a:r>
              <a:rPr sz="1500" dirty="0">
                <a:solidFill>
                  <a:srgbClr val="FF9900"/>
                </a:solidFill>
                <a:latin typeface="Century Gothic"/>
                <a:cs typeface="Century Gothic"/>
              </a:rPr>
              <a:t>all </a:t>
            </a:r>
            <a:r>
              <a:rPr sz="1500" spc="-30" dirty="0">
                <a:solidFill>
                  <a:srgbClr val="FF9900"/>
                </a:solidFill>
                <a:latin typeface="Century Gothic"/>
                <a:cs typeface="Century Gothic"/>
              </a:rPr>
              <a:t>possible </a:t>
            </a:r>
            <a:r>
              <a:rPr sz="1500" spc="-145" dirty="0">
                <a:solidFill>
                  <a:srgbClr val="FF9900"/>
                </a:solidFill>
                <a:latin typeface="Century Gothic"/>
                <a:cs typeface="Century Gothic"/>
              </a:rPr>
              <a:t>access  </a:t>
            </a:r>
            <a:r>
              <a:rPr sz="1500" spc="-55" dirty="0">
                <a:solidFill>
                  <a:srgbClr val="FF9900"/>
                </a:solidFill>
                <a:latin typeface="Century Gothic"/>
                <a:cs typeface="Century Gothic"/>
              </a:rPr>
              <a:t>paths </a:t>
            </a:r>
            <a:r>
              <a:rPr sz="1500" spc="-80" dirty="0">
                <a:solidFill>
                  <a:srgbClr val="FF9900"/>
                </a:solidFill>
                <a:latin typeface="Century Gothic"/>
                <a:cs typeface="Century Gothic"/>
              </a:rPr>
              <a:t>allowed </a:t>
            </a:r>
            <a:r>
              <a:rPr sz="1500" spc="-95" dirty="0">
                <a:solidFill>
                  <a:srgbClr val="FF9900"/>
                </a:solidFill>
                <a:latin typeface="Century Gothic"/>
                <a:cs typeface="Century Gothic"/>
              </a:rPr>
              <a:t>by </a:t>
            </a:r>
            <a:r>
              <a:rPr sz="1500" spc="-235" dirty="0">
                <a:solidFill>
                  <a:srgbClr val="FF9900"/>
                </a:solidFill>
                <a:latin typeface="Century Gothic"/>
                <a:cs typeface="Century Gothic"/>
              </a:rPr>
              <a:t>a </a:t>
            </a:r>
            <a:r>
              <a:rPr sz="1500" spc="-70" dirty="0">
                <a:solidFill>
                  <a:srgbClr val="FF9900"/>
                </a:solidFill>
                <a:latin typeface="Century Gothic"/>
                <a:cs typeface="Century Gothic"/>
              </a:rPr>
              <a:t>resource</a:t>
            </a:r>
            <a:r>
              <a:rPr sz="1500" spc="95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1500" spc="-65" dirty="0">
                <a:solidFill>
                  <a:srgbClr val="FF9900"/>
                </a:solidFill>
                <a:latin typeface="Century Gothic"/>
                <a:cs typeface="Century Gothic"/>
              </a:rPr>
              <a:t>policy</a:t>
            </a:r>
            <a:endParaRPr sz="150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483515" y="2457357"/>
            <a:ext cx="1205230" cy="821690"/>
            <a:chOff x="9483515" y="2457357"/>
            <a:chExt cx="1205230" cy="821690"/>
          </a:xfrm>
        </p:grpSpPr>
        <p:sp>
          <p:nvSpPr>
            <p:cNvPr id="5" name="object 5"/>
            <p:cNvSpPr/>
            <p:nvPr/>
          </p:nvSpPr>
          <p:spPr>
            <a:xfrm>
              <a:off x="9493040" y="3175434"/>
              <a:ext cx="1186180" cy="93980"/>
            </a:xfrm>
            <a:custGeom>
              <a:avLst/>
              <a:gdLst/>
              <a:ahLst/>
              <a:cxnLst/>
              <a:rect l="l" t="t" r="r" b="b"/>
              <a:pathLst>
                <a:path w="1186179" h="93979">
                  <a:moveTo>
                    <a:pt x="0" y="0"/>
                  </a:moveTo>
                  <a:lnTo>
                    <a:pt x="0" y="63116"/>
                  </a:lnTo>
                  <a:lnTo>
                    <a:pt x="3732" y="66120"/>
                  </a:lnTo>
                  <a:lnTo>
                    <a:pt x="18618" y="76489"/>
                  </a:lnTo>
                  <a:lnTo>
                    <a:pt x="34753" y="85377"/>
                  </a:lnTo>
                  <a:lnTo>
                    <a:pt x="51723" y="91587"/>
                  </a:lnTo>
                  <a:lnTo>
                    <a:pt x="69109" y="93924"/>
                  </a:lnTo>
                  <a:lnTo>
                    <a:pt x="1124092" y="93924"/>
                  </a:lnTo>
                  <a:lnTo>
                    <a:pt x="1166107" y="78391"/>
                  </a:lnTo>
                  <a:lnTo>
                    <a:pt x="1185681" y="63116"/>
                  </a:lnTo>
                  <a:lnTo>
                    <a:pt x="1184912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58343" y="2519480"/>
              <a:ext cx="854710" cy="593725"/>
            </a:xfrm>
            <a:custGeom>
              <a:avLst/>
              <a:gdLst/>
              <a:ahLst/>
              <a:cxnLst/>
              <a:rect l="l" t="t" r="r" b="b"/>
              <a:pathLst>
                <a:path w="854709" h="593725">
                  <a:moveTo>
                    <a:pt x="854322" y="572542"/>
                  </a:moveTo>
                  <a:lnTo>
                    <a:pt x="852936" y="581547"/>
                  </a:lnTo>
                  <a:lnTo>
                    <a:pt x="848873" y="588148"/>
                  </a:lnTo>
                  <a:lnTo>
                    <a:pt x="842274" y="592209"/>
                  </a:lnTo>
                  <a:lnTo>
                    <a:pt x="833280" y="593593"/>
                  </a:lnTo>
                  <a:lnTo>
                    <a:pt x="24047" y="593593"/>
                  </a:lnTo>
                  <a:lnTo>
                    <a:pt x="14900" y="591737"/>
                  </a:lnTo>
                  <a:lnTo>
                    <a:pt x="7233" y="586640"/>
                  </a:lnTo>
                  <a:lnTo>
                    <a:pt x="1960" y="579008"/>
                  </a:lnTo>
                  <a:lnTo>
                    <a:pt x="0" y="569547"/>
                  </a:lnTo>
                  <a:lnTo>
                    <a:pt x="0" y="24046"/>
                  </a:lnTo>
                  <a:lnTo>
                    <a:pt x="1855" y="14897"/>
                  </a:lnTo>
                  <a:lnTo>
                    <a:pt x="6951" y="7230"/>
                  </a:lnTo>
                  <a:lnTo>
                    <a:pt x="14583" y="1960"/>
                  </a:lnTo>
                  <a:lnTo>
                    <a:pt x="24047" y="0"/>
                  </a:lnTo>
                  <a:lnTo>
                    <a:pt x="830274" y="0"/>
                  </a:lnTo>
                  <a:lnTo>
                    <a:pt x="839421" y="1855"/>
                  </a:lnTo>
                  <a:lnTo>
                    <a:pt x="847088" y="6952"/>
                  </a:lnTo>
                  <a:lnTo>
                    <a:pt x="852361" y="14584"/>
                  </a:lnTo>
                  <a:lnTo>
                    <a:pt x="854322" y="24046"/>
                  </a:lnTo>
                  <a:lnTo>
                    <a:pt x="854322" y="572542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95979" y="2466882"/>
              <a:ext cx="979169" cy="708660"/>
            </a:xfrm>
            <a:custGeom>
              <a:avLst/>
              <a:gdLst/>
              <a:ahLst/>
              <a:cxnLst/>
              <a:rect l="l" t="t" r="r" b="b"/>
              <a:pathLst>
                <a:path w="979170" h="708660">
                  <a:moveTo>
                    <a:pt x="955753" y="708553"/>
                  </a:moveTo>
                  <a:lnTo>
                    <a:pt x="24023" y="708553"/>
                  </a:lnTo>
                  <a:lnTo>
                    <a:pt x="14896" y="706696"/>
                  </a:lnTo>
                  <a:lnTo>
                    <a:pt x="7235" y="701598"/>
                  </a:lnTo>
                  <a:lnTo>
                    <a:pt x="1962" y="693966"/>
                  </a:lnTo>
                  <a:lnTo>
                    <a:pt x="0" y="684508"/>
                  </a:lnTo>
                  <a:lnTo>
                    <a:pt x="0" y="24044"/>
                  </a:lnTo>
                  <a:lnTo>
                    <a:pt x="1854" y="14904"/>
                  </a:lnTo>
                  <a:lnTo>
                    <a:pt x="6946" y="7237"/>
                  </a:lnTo>
                  <a:lnTo>
                    <a:pt x="14571" y="1962"/>
                  </a:lnTo>
                  <a:lnTo>
                    <a:pt x="24023" y="0"/>
                  </a:lnTo>
                  <a:lnTo>
                    <a:pt x="955028" y="0"/>
                  </a:lnTo>
                  <a:lnTo>
                    <a:pt x="964154" y="1856"/>
                  </a:lnTo>
                  <a:lnTo>
                    <a:pt x="971815" y="6954"/>
                  </a:lnTo>
                  <a:lnTo>
                    <a:pt x="977088" y="14586"/>
                  </a:lnTo>
                  <a:lnTo>
                    <a:pt x="979051" y="24044"/>
                  </a:lnTo>
                  <a:lnTo>
                    <a:pt x="979051" y="684508"/>
                  </a:lnTo>
                  <a:lnTo>
                    <a:pt x="977208" y="693966"/>
                  </a:lnTo>
                  <a:lnTo>
                    <a:pt x="972195" y="701598"/>
                  </a:lnTo>
                  <a:lnTo>
                    <a:pt x="964785" y="706696"/>
                  </a:lnTo>
                  <a:lnTo>
                    <a:pt x="955753" y="708553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3648" y="2577581"/>
              <a:ext cx="298567" cy="4510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95774" y="2722353"/>
              <a:ext cx="370840" cy="323215"/>
            </a:xfrm>
            <a:custGeom>
              <a:avLst/>
              <a:gdLst/>
              <a:ahLst/>
              <a:cxnLst/>
              <a:rect l="l" t="t" r="r" b="b"/>
              <a:pathLst>
                <a:path w="370840" h="323214">
                  <a:moveTo>
                    <a:pt x="281772" y="323095"/>
                  </a:moveTo>
                  <a:lnTo>
                    <a:pt x="312515" y="297102"/>
                  </a:lnTo>
                  <a:lnTo>
                    <a:pt x="323098" y="281765"/>
                  </a:lnTo>
                  <a:lnTo>
                    <a:pt x="340369" y="279522"/>
                  </a:lnTo>
                  <a:lnTo>
                    <a:pt x="330605" y="259971"/>
                  </a:lnTo>
                  <a:lnTo>
                    <a:pt x="358414" y="259971"/>
                  </a:lnTo>
                  <a:lnTo>
                    <a:pt x="347136" y="237430"/>
                  </a:lnTo>
                  <a:lnTo>
                    <a:pt x="350987" y="237513"/>
                  </a:lnTo>
                  <a:lnTo>
                    <a:pt x="359346" y="237529"/>
                  </a:lnTo>
                  <a:lnTo>
                    <a:pt x="367425" y="237120"/>
                  </a:lnTo>
                  <a:lnTo>
                    <a:pt x="370433" y="235934"/>
                  </a:lnTo>
                  <a:lnTo>
                    <a:pt x="362824" y="210469"/>
                  </a:lnTo>
                  <a:lnTo>
                    <a:pt x="359721" y="187750"/>
                  </a:lnTo>
                  <a:lnTo>
                    <a:pt x="356899" y="148025"/>
                  </a:lnTo>
                  <a:lnTo>
                    <a:pt x="342405" y="93675"/>
                  </a:lnTo>
                  <a:lnTo>
                    <a:pt x="317375" y="52095"/>
                  </a:lnTo>
                  <a:lnTo>
                    <a:pt x="282462" y="22888"/>
                  </a:lnTo>
                  <a:lnTo>
                    <a:pt x="238315" y="5655"/>
                  </a:lnTo>
                  <a:lnTo>
                    <a:pt x="185587" y="0"/>
                  </a:lnTo>
                  <a:lnTo>
                    <a:pt x="132860" y="5655"/>
                  </a:lnTo>
                  <a:lnTo>
                    <a:pt x="88716" y="22888"/>
                  </a:lnTo>
                  <a:lnTo>
                    <a:pt x="53805" y="52095"/>
                  </a:lnTo>
                  <a:lnTo>
                    <a:pt x="28775" y="93675"/>
                  </a:lnTo>
                  <a:lnTo>
                    <a:pt x="14274" y="148025"/>
                  </a:lnTo>
                  <a:lnTo>
                    <a:pt x="11739" y="187750"/>
                  </a:lnTo>
                  <a:lnTo>
                    <a:pt x="8676" y="210469"/>
                  </a:lnTo>
                  <a:lnTo>
                    <a:pt x="757" y="235934"/>
                  </a:lnTo>
                  <a:lnTo>
                    <a:pt x="0" y="238192"/>
                  </a:lnTo>
                  <a:lnTo>
                    <a:pt x="24037" y="237430"/>
                  </a:lnTo>
                  <a:lnTo>
                    <a:pt x="12776" y="259971"/>
                  </a:lnTo>
                  <a:lnTo>
                    <a:pt x="40568" y="259971"/>
                  </a:lnTo>
                  <a:lnTo>
                    <a:pt x="30804" y="279522"/>
                  </a:lnTo>
                  <a:lnTo>
                    <a:pt x="48092" y="282513"/>
                  </a:lnTo>
                  <a:lnTo>
                    <a:pt x="50348" y="285520"/>
                  </a:lnTo>
                  <a:lnTo>
                    <a:pt x="58562" y="297102"/>
                  </a:lnTo>
                  <a:lnTo>
                    <a:pt x="67061" y="307129"/>
                  </a:lnTo>
                  <a:lnTo>
                    <a:pt x="76972" y="315745"/>
                  </a:lnTo>
                  <a:lnTo>
                    <a:pt x="89418" y="323095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2031" y="2577581"/>
              <a:ext cx="149794" cy="2452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537520" y="3732276"/>
            <a:ext cx="2987675" cy="18262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92710" marR="83820" indent="-1270" algn="ctr">
              <a:lnSpc>
                <a:spcPts val="2180"/>
              </a:lnSpc>
              <a:spcBef>
                <a:spcPts val="355"/>
              </a:spcBef>
            </a:pPr>
            <a:r>
              <a:rPr sz="2000" spc="-50" dirty="0">
                <a:solidFill>
                  <a:srgbClr val="002D43"/>
                </a:solidFill>
                <a:latin typeface="Century Gothic"/>
                <a:cs typeface="Century Gothic"/>
              </a:rPr>
              <a:t>Continuously </a:t>
            </a:r>
            <a:r>
              <a:rPr sz="2000" spc="-15" dirty="0">
                <a:solidFill>
                  <a:srgbClr val="002D43"/>
                </a:solidFill>
                <a:latin typeface="Century Gothic"/>
                <a:cs typeface="Century Gothic"/>
              </a:rPr>
              <a:t>monitor  </a:t>
            </a:r>
            <a:r>
              <a:rPr sz="2000" spc="-18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analyze</a:t>
            </a:r>
            <a:r>
              <a:rPr sz="2000" spc="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002D43"/>
                </a:solidFill>
                <a:latin typeface="Century Gothic"/>
                <a:cs typeface="Century Gothic"/>
              </a:rPr>
              <a:t>permissions</a:t>
            </a:r>
            <a:endParaRPr sz="2000">
              <a:latin typeface="Century Gothic"/>
              <a:cs typeface="Century Gothic"/>
            </a:endParaRPr>
          </a:p>
          <a:p>
            <a:pPr marL="12700" marR="5080" algn="ctr">
              <a:lnSpc>
                <a:spcPct val="90700"/>
              </a:lnSpc>
              <a:spcBef>
                <a:spcPts val="1450"/>
              </a:spcBef>
            </a:pPr>
            <a:r>
              <a:rPr sz="1500" spc="-35" dirty="0">
                <a:solidFill>
                  <a:srgbClr val="FF9900"/>
                </a:solidFill>
                <a:latin typeface="Century Gothic"/>
                <a:cs typeface="Century Gothic"/>
              </a:rPr>
              <a:t>Continuously </a:t>
            </a:r>
            <a:r>
              <a:rPr sz="1500" spc="-5" dirty="0">
                <a:solidFill>
                  <a:srgbClr val="FF9900"/>
                </a:solidFill>
                <a:latin typeface="Century Gothic"/>
                <a:cs typeface="Century Gothic"/>
              </a:rPr>
              <a:t>monitors </a:t>
            </a:r>
            <a:r>
              <a:rPr sz="1500" spc="-140" dirty="0">
                <a:solidFill>
                  <a:srgbClr val="FF9900"/>
                </a:solidFill>
                <a:latin typeface="Century Gothic"/>
                <a:cs typeface="Century Gothic"/>
              </a:rPr>
              <a:t>and  </a:t>
            </a:r>
            <a:r>
              <a:rPr sz="1500" spc="-65" dirty="0">
                <a:solidFill>
                  <a:srgbClr val="FF9900"/>
                </a:solidFill>
                <a:latin typeface="Century Gothic"/>
                <a:cs typeface="Century Gothic"/>
              </a:rPr>
              <a:t>automatically analyzes </a:t>
            </a:r>
            <a:r>
              <a:rPr sz="1500" spc="-105" dirty="0">
                <a:solidFill>
                  <a:srgbClr val="FF9900"/>
                </a:solidFill>
                <a:latin typeface="Century Gothic"/>
                <a:cs typeface="Century Gothic"/>
              </a:rPr>
              <a:t>any new </a:t>
            </a:r>
            <a:r>
              <a:rPr sz="1500" spc="-5" dirty="0">
                <a:solidFill>
                  <a:srgbClr val="FF9900"/>
                </a:solidFill>
                <a:latin typeface="Century Gothic"/>
                <a:cs typeface="Century Gothic"/>
              </a:rPr>
              <a:t>or  </a:t>
            </a:r>
            <a:r>
              <a:rPr sz="1500" spc="-120" dirty="0">
                <a:solidFill>
                  <a:srgbClr val="FF9900"/>
                </a:solidFill>
                <a:latin typeface="Century Gothic"/>
                <a:cs typeface="Century Gothic"/>
              </a:rPr>
              <a:t>updated </a:t>
            </a:r>
            <a:r>
              <a:rPr sz="1500" spc="-70" dirty="0">
                <a:solidFill>
                  <a:srgbClr val="FF9900"/>
                </a:solidFill>
                <a:latin typeface="Century Gothic"/>
                <a:cs typeface="Century Gothic"/>
              </a:rPr>
              <a:t>resource </a:t>
            </a:r>
            <a:r>
              <a:rPr sz="1500" spc="-65" dirty="0">
                <a:solidFill>
                  <a:srgbClr val="FF9900"/>
                </a:solidFill>
                <a:latin typeface="Century Gothic"/>
                <a:cs typeface="Century Gothic"/>
              </a:rPr>
              <a:t>policy </a:t>
            </a:r>
            <a:r>
              <a:rPr sz="1500" spc="-25" dirty="0">
                <a:solidFill>
                  <a:srgbClr val="FF9900"/>
                </a:solidFill>
                <a:latin typeface="Century Gothic"/>
                <a:cs typeface="Century Gothic"/>
              </a:rPr>
              <a:t>to </a:t>
            </a:r>
            <a:r>
              <a:rPr sz="1500" spc="-60" dirty="0">
                <a:solidFill>
                  <a:srgbClr val="FF9900"/>
                </a:solidFill>
                <a:latin typeface="Century Gothic"/>
                <a:cs typeface="Century Gothic"/>
              </a:rPr>
              <a:t>help  </a:t>
            </a:r>
            <a:r>
              <a:rPr sz="1500" spc="-70" dirty="0">
                <a:solidFill>
                  <a:srgbClr val="FF9900"/>
                </a:solidFill>
                <a:latin typeface="Century Gothic"/>
                <a:cs typeface="Century Gothic"/>
              </a:rPr>
              <a:t>you </a:t>
            </a:r>
            <a:r>
              <a:rPr sz="1500" spc="-60" dirty="0">
                <a:solidFill>
                  <a:srgbClr val="FF9900"/>
                </a:solidFill>
                <a:latin typeface="Century Gothic"/>
                <a:cs typeface="Century Gothic"/>
              </a:rPr>
              <a:t>understand</a:t>
            </a:r>
            <a:r>
              <a:rPr sz="1500" spc="5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1500" spc="-45" dirty="0">
                <a:solidFill>
                  <a:srgbClr val="FF9900"/>
                </a:solidFill>
                <a:latin typeface="Century Gothic"/>
                <a:cs typeface="Century Gothic"/>
              </a:rPr>
              <a:t>potential</a:t>
            </a:r>
            <a:endParaRPr sz="1500">
              <a:latin typeface="Century Gothic"/>
              <a:cs typeface="Century Gothic"/>
            </a:endParaRPr>
          </a:p>
          <a:p>
            <a:pPr algn="ctr">
              <a:lnSpc>
                <a:spcPts val="1585"/>
              </a:lnSpc>
            </a:pPr>
            <a:r>
              <a:rPr sz="1500" spc="-35" dirty="0">
                <a:solidFill>
                  <a:srgbClr val="FF9900"/>
                </a:solidFill>
                <a:latin typeface="Century Gothic"/>
                <a:cs typeface="Century Gothic"/>
              </a:rPr>
              <a:t>security implications</a:t>
            </a:r>
            <a:endParaRPr sz="150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50408" y="2323975"/>
            <a:ext cx="1165225" cy="995044"/>
            <a:chOff x="5450408" y="2323975"/>
            <a:chExt cx="1165225" cy="995044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9502" y="2885197"/>
              <a:ext cx="84648" cy="846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9502" y="2704439"/>
              <a:ext cx="84648" cy="846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9386" y="2417998"/>
              <a:ext cx="84648" cy="846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408" y="2737967"/>
              <a:ext cx="102140" cy="1021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0847" y="2398319"/>
              <a:ext cx="309245" cy="316230"/>
            </a:xfrm>
            <a:custGeom>
              <a:avLst/>
              <a:gdLst/>
              <a:ahLst/>
              <a:cxnLst/>
              <a:rect l="l" t="t" r="r" b="b"/>
              <a:pathLst>
                <a:path w="309245" h="316230">
                  <a:moveTo>
                    <a:pt x="308792" y="43039"/>
                  </a:moveTo>
                  <a:lnTo>
                    <a:pt x="280229" y="30877"/>
                  </a:lnTo>
                  <a:lnTo>
                    <a:pt x="210941" y="9151"/>
                  </a:lnTo>
                  <a:lnTo>
                    <a:pt x="125524" y="0"/>
                  </a:lnTo>
                  <a:lnTo>
                    <a:pt x="48577" y="25562"/>
                  </a:lnTo>
                  <a:lnTo>
                    <a:pt x="32930" y="37781"/>
                  </a:lnTo>
                  <a:lnTo>
                    <a:pt x="6488" y="82321"/>
                  </a:lnTo>
                  <a:lnTo>
                    <a:pt x="0" y="171002"/>
                  </a:lnTo>
                  <a:lnTo>
                    <a:pt x="44214" y="315645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386" y="3166538"/>
              <a:ext cx="84648" cy="8464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43459" y="2875772"/>
              <a:ext cx="233679" cy="237490"/>
            </a:xfrm>
            <a:custGeom>
              <a:avLst/>
              <a:gdLst/>
              <a:ahLst/>
              <a:cxnLst/>
              <a:rect l="l" t="t" r="r" b="b"/>
              <a:pathLst>
                <a:path w="233679" h="237489">
                  <a:moveTo>
                    <a:pt x="0" y="0"/>
                  </a:moveTo>
                  <a:lnTo>
                    <a:pt x="49425" y="61687"/>
                  </a:lnTo>
                  <a:lnTo>
                    <a:pt x="79327" y="95373"/>
                  </a:lnTo>
                  <a:lnTo>
                    <a:pt x="112671" y="130258"/>
                  </a:lnTo>
                  <a:lnTo>
                    <a:pt x="149446" y="165819"/>
                  </a:lnTo>
                  <a:lnTo>
                    <a:pt x="189638" y="201534"/>
                  </a:lnTo>
                  <a:lnTo>
                    <a:pt x="233236" y="23688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7312" y="2694236"/>
              <a:ext cx="84648" cy="846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498" y="2417998"/>
              <a:ext cx="84648" cy="846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498" y="2538261"/>
              <a:ext cx="247183" cy="2479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7312" y="2882281"/>
              <a:ext cx="84648" cy="846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0345" y="3166538"/>
              <a:ext cx="84648" cy="8464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60367" y="2953760"/>
              <a:ext cx="305435" cy="311785"/>
            </a:xfrm>
            <a:custGeom>
              <a:avLst/>
              <a:gdLst/>
              <a:ahLst/>
              <a:cxnLst/>
              <a:rect l="l" t="t" r="r" b="b"/>
              <a:pathLst>
                <a:path w="305435" h="311785">
                  <a:moveTo>
                    <a:pt x="0" y="271876"/>
                  </a:moveTo>
                  <a:lnTo>
                    <a:pt x="29405" y="284186"/>
                  </a:lnTo>
                  <a:lnTo>
                    <a:pt x="100765" y="305311"/>
                  </a:lnTo>
                  <a:lnTo>
                    <a:pt x="188797" y="311540"/>
                  </a:lnTo>
                  <a:lnTo>
                    <a:pt x="268219" y="279164"/>
                  </a:lnTo>
                  <a:lnTo>
                    <a:pt x="280964" y="265884"/>
                  </a:lnTo>
                  <a:lnTo>
                    <a:pt x="301840" y="220486"/>
                  </a:lnTo>
                  <a:lnTo>
                    <a:pt x="304812" y="134636"/>
                  </a:lnTo>
                  <a:lnTo>
                    <a:pt x="263844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70862" y="2764985"/>
              <a:ext cx="422909" cy="428625"/>
            </a:xfrm>
            <a:custGeom>
              <a:avLst/>
              <a:gdLst/>
              <a:ahLst/>
              <a:cxnLst/>
              <a:rect l="l" t="t" r="r" b="b"/>
              <a:pathLst>
                <a:path w="422910" h="428625">
                  <a:moveTo>
                    <a:pt x="422739" y="0"/>
                  </a:moveTo>
                  <a:lnTo>
                    <a:pt x="401580" y="39188"/>
                  </a:lnTo>
                  <a:lnTo>
                    <a:pt x="331086" y="140215"/>
                  </a:lnTo>
                  <a:lnTo>
                    <a:pt x="200734" y="278278"/>
                  </a:lnTo>
                  <a:lnTo>
                    <a:pt x="0" y="428571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0408" y="3216830"/>
              <a:ext cx="102140" cy="10214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600542" y="2957404"/>
              <a:ext cx="306705" cy="310515"/>
            </a:xfrm>
            <a:custGeom>
              <a:avLst/>
              <a:gdLst/>
              <a:ahLst/>
              <a:cxnLst/>
              <a:rect l="l" t="t" r="r" b="b"/>
              <a:pathLst>
                <a:path w="306704" h="310514">
                  <a:moveTo>
                    <a:pt x="306180" y="268213"/>
                  </a:moveTo>
                  <a:lnTo>
                    <a:pt x="278484" y="280149"/>
                  </a:lnTo>
                  <a:lnTo>
                    <a:pt x="210883" y="301378"/>
                  </a:lnTo>
                  <a:lnTo>
                    <a:pt x="126608" y="310034"/>
                  </a:lnTo>
                  <a:lnTo>
                    <a:pt x="48887" y="284250"/>
                  </a:lnTo>
                  <a:lnTo>
                    <a:pt x="33502" y="271609"/>
                  </a:lnTo>
                  <a:lnTo>
                    <a:pt x="7252" y="226853"/>
                  </a:lnTo>
                  <a:lnTo>
                    <a:pt x="0" y="139733"/>
                  </a:lnTo>
                  <a:lnTo>
                    <a:pt x="41603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74217" y="2478543"/>
              <a:ext cx="412750" cy="416559"/>
            </a:xfrm>
            <a:custGeom>
              <a:avLst/>
              <a:gdLst/>
              <a:ahLst/>
              <a:cxnLst/>
              <a:rect l="l" t="t" r="r" b="b"/>
              <a:pathLst>
                <a:path w="412750" h="416560">
                  <a:moveTo>
                    <a:pt x="0" y="416180"/>
                  </a:moveTo>
                  <a:lnTo>
                    <a:pt x="24486" y="374827"/>
                  </a:lnTo>
                  <a:lnTo>
                    <a:pt x="99674" y="271225"/>
                  </a:lnTo>
                  <a:lnTo>
                    <a:pt x="228159" y="136055"/>
                  </a:lnTo>
                  <a:lnTo>
                    <a:pt x="412535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6847" y="2323975"/>
              <a:ext cx="102139" cy="1021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3084" y="2709542"/>
              <a:ext cx="102141" cy="10214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151620" y="2398772"/>
              <a:ext cx="316230" cy="305435"/>
            </a:xfrm>
            <a:custGeom>
              <a:avLst/>
              <a:gdLst/>
              <a:ahLst/>
              <a:cxnLst/>
              <a:rect l="l" t="t" r="r" b="b"/>
              <a:pathLst>
                <a:path w="316229" h="305435">
                  <a:moveTo>
                    <a:pt x="0" y="45507"/>
                  </a:moveTo>
                  <a:lnTo>
                    <a:pt x="27707" y="32434"/>
                  </a:lnTo>
                  <a:lnTo>
                    <a:pt x="96481" y="9248"/>
                  </a:lnTo>
                  <a:lnTo>
                    <a:pt x="184795" y="0"/>
                  </a:lnTo>
                  <a:lnTo>
                    <a:pt x="271124" y="28741"/>
                  </a:lnTo>
                  <a:lnTo>
                    <a:pt x="285451" y="42488"/>
                  </a:lnTo>
                  <a:lnTo>
                    <a:pt x="309756" y="88421"/>
                  </a:lnTo>
                  <a:lnTo>
                    <a:pt x="316020" y="173576"/>
                  </a:lnTo>
                  <a:lnTo>
                    <a:pt x="276228" y="304989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1430" y="2839466"/>
              <a:ext cx="161926" cy="1619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79431" y="2624978"/>
              <a:ext cx="377824" cy="275349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00696" y="3313038"/>
            <a:ext cx="102141" cy="10214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573529" y="3732276"/>
            <a:ext cx="2995295" cy="16891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-635" algn="ctr">
              <a:lnSpc>
                <a:spcPct val="89500"/>
              </a:lnSpc>
              <a:spcBef>
                <a:spcPts val="350"/>
              </a:spcBef>
            </a:pPr>
            <a:r>
              <a:rPr sz="2000" spc="-55" dirty="0">
                <a:solidFill>
                  <a:srgbClr val="002D43"/>
                </a:solidFill>
                <a:latin typeface="Century Gothic"/>
                <a:cs typeface="Century Gothic"/>
              </a:rPr>
              <a:t>Quickly </a:t>
            </a: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analyze 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resource 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policies 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across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your entire  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organization</a:t>
            </a:r>
            <a:endParaRPr sz="2000">
              <a:latin typeface="Century Gothic"/>
              <a:cs typeface="Century Gothic"/>
            </a:endParaRPr>
          </a:p>
          <a:p>
            <a:pPr marL="75565" marR="68580" algn="ctr">
              <a:lnSpc>
                <a:spcPts val="1610"/>
              </a:lnSpc>
              <a:spcBef>
                <a:spcPts val="1600"/>
              </a:spcBef>
            </a:pPr>
            <a:r>
              <a:rPr sz="1500" spc="-50" dirty="0">
                <a:solidFill>
                  <a:srgbClr val="FF9900"/>
                </a:solidFill>
                <a:latin typeface="Century Gothic"/>
                <a:cs typeface="Century Gothic"/>
              </a:rPr>
              <a:t>Analyzes </a:t>
            </a:r>
            <a:r>
              <a:rPr sz="1500" spc="-45" dirty="0">
                <a:solidFill>
                  <a:srgbClr val="FF9900"/>
                </a:solidFill>
                <a:latin typeface="Century Gothic"/>
                <a:cs typeface="Century Gothic"/>
              </a:rPr>
              <a:t>thousands </a:t>
            </a:r>
            <a:r>
              <a:rPr sz="1500" spc="-15" dirty="0">
                <a:solidFill>
                  <a:srgbClr val="FF9900"/>
                </a:solidFill>
                <a:latin typeface="Century Gothic"/>
                <a:cs typeface="Century Gothic"/>
              </a:rPr>
              <a:t>of </a:t>
            </a:r>
            <a:r>
              <a:rPr sz="1500" spc="-50" dirty="0">
                <a:solidFill>
                  <a:srgbClr val="FF9900"/>
                </a:solidFill>
                <a:latin typeface="Century Gothic"/>
                <a:cs typeface="Century Gothic"/>
              </a:rPr>
              <a:t>policies </a:t>
            </a:r>
            <a:r>
              <a:rPr sz="1500" spc="20" dirty="0">
                <a:solidFill>
                  <a:srgbClr val="FF9900"/>
                </a:solidFill>
                <a:latin typeface="Century Gothic"/>
                <a:cs typeface="Century Gothic"/>
              </a:rPr>
              <a:t>in  </a:t>
            </a:r>
            <a:r>
              <a:rPr sz="1500" spc="-90" dirty="0">
                <a:solidFill>
                  <a:srgbClr val="FF9900"/>
                </a:solidFill>
                <a:latin typeface="Century Gothic"/>
                <a:cs typeface="Century Gothic"/>
              </a:rPr>
              <a:t>seconds </a:t>
            </a:r>
            <a:r>
              <a:rPr sz="1500" spc="25" dirty="0">
                <a:solidFill>
                  <a:srgbClr val="FF9900"/>
                </a:solidFill>
                <a:latin typeface="Century Gothic"/>
                <a:cs typeface="Century Gothic"/>
              </a:rPr>
              <a:t>for </a:t>
            </a:r>
            <a:r>
              <a:rPr sz="1500" spc="-70" dirty="0">
                <a:solidFill>
                  <a:srgbClr val="FF9900"/>
                </a:solidFill>
                <a:latin typeface="Century Gothic"/>
                <a:cs typeface="Century Gothic"/>
              </a:rPr>
              <a:t>public </a:t>
            </a:r>
            <a:r>
              <a:rPr sz="1500" spc="-5" dirty="0">
                <a:solidFill>
                  <a:srgbClr val="FF9900"/>
                </a:solidFill>
                <a:latin typeface="Century Gothic"/>
                <a:cs typeface="Century Gothic"/>
              </a:rPr>
              <a:t>or </a:t>
            </a:r>
            <a:r>
              <a:rPr sz="1500" spc="-15" dirty="0">
                <a:solidFill>
                  <a:srgbClr val="FF9900"/>
                </a:solidFill>
                <a:latin typeface="Century Gothic"/>
                <a:cs typeface="Century Gothic"/>
              </a:rPr>
              <a:t>cross-  </a:t>
            </a:r>
            <a:r>
              <a:rPr sz="1500" spc="-135" dirty="0">
                <a:solidFill>
                  <a:srgbClr val="FF9900"/>
                </a:solidFill>
                <a:latin typeface="Century Gothic"/>
                <a:cs typeface="Century Gothic"/>
              </a:rPr>
              <a:t>account</a:t>
            </a:r>
            <a:r>
              <a:rPr sz="1500" spc="-35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1500" spc="-145" dirty="0">
                <a:solidFill>
                  <a:srgbClr val="FF9900"/>
                </a:solidFill>
                <a:latin typeface="Century Gothic"/>
                <a:cs typeface="Century Gothic"/>
              </a:rPr>
              <a:t>access</a:t>
            </a:r>
            <a:endParaRPr sz="1500">
              <a:latin typeface="Century Gothic"/>
              <a:cs typeface="Century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10154" y="2371709"/>
            <a:ext cx="1310640" cy="985519"/>
            <a:chOff x="1410154" y="2371709"/>
            <a:chExt cx="1310640" cy="985519"/>
          </a:xfrm>
        </p:grpSpPr>
        <p:sp>
          <p:nvSpPr>
            <p:cNvPr id="38" name="object 38"/>
            <p:cNvSpPr/>
            <p:nvPr/>
          </p:nvSpPr>
          <p:spPr>
            <a:xfrm>
              <a:off x="2155687" y="2620265"/>
              <a:ext cx="391160" cy="229870"/>
            </a:xfrm>
            <a:custGeom>
              <a:avLst/>
              <a:gdLst/>
              <a:ahLst/>
              <a:cxnLst/>
              <a:rect l="l" t="t" r="r" b="b"/>
              <a:pathLst>
                <a:path w="391160" h="229869">
                  <a:moveTo>
                    <a:pt x="391143" y="229268"/>
                  </a:moveTo>
                  <a:lnTo>
                    <a:pt x="370507" y="186089"/>
                  </a:lnTo>
                  <a:lnTo>
                    <a:pt x="344571" y="146256"/>
                  </a:lnTo>
                  <a:lnTo>
                    <a:pt x="313797" y="110232"/>
                  </a:lnTo>
                  <a:lnTo>
                    <a:pt x="278648" y="78479"/>
                  </a:lnTo>
                  <a:lnTo>
                    <a:pt x="239588" y="51462"/>
                  </a:lnTo>
                  <a:lnTo>
                    <a:pt x="197079" y="29642"/>
                  </a:lnTo>
                  <a:lnTo>
                    <a:pt x="151584" y="13482"/>
                  </a:lnTo>
                  <a:lnTo>
                    <a:pt x="103568" y="3447"/>
                  </a:lnTo>
                  <a:lnTo>
                    <a:pt x="53492" y="0"/>
                  </a:lnTo>
                  <a:lnTo>
                    <a:pt x="39959" y="260"/>
                  </a:lnTo>
                  <a:lnTo>
                    <a:pt x="26488" y="1042"/>
                  </a:lnTo>
                  <a:lnTo>
                    <a:pt x="13145" y="2346"/>
                  </a:lnTo>
                  <a:lnTo>
                    <a:pt x="0" y="4171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39099" y="2645971"/>
              <a:ext cx="60960" cy="200660"/>
            </a:xfrm>
            <a:custGeom>
              <a:avLst/>
              <a:gdLst/>
              <a:ahLst/>
              <a:cxnLst/>
              <a:rect l="l" t="t" r="r" b="b"/>
              <a:pathLst>
                <a:path w="60960" h="200660">
                  <a:moveTo>
                    <a:pt x="60444" y="200088"/>
                  </a:moveTo>
                  <a:lnTo>
                    <a:pt x="51000" y="151531"/>
                  </a:lnTo>
                  <a:lnTo>
                    <a:pt x="38038" y="101867"/>
                  </a:lnTo>
                  <a:lnTo>
                    <a:pt x="21169" y="5129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09182" y="2620264"/>
              <a:ext cx="0" cy="226060"/>
            </a:xfrm>
            <a:custGeom>
              <a:avLst/>
              <a:gdLst/>
              <a:ahLst/>
              <a:cxnLst/>
              <a:rect l="l" t="t" r="r" b="b"/>
              <a:pathLst>
                <a:path h="226060">
                  <a:moveTo>
                    <a:pt x="0" y="225793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86908" y="2771609"/>
              <a:ext cx="455295" cy="74930"/>
            </a:xfrm>
            <a:custGeom>
              <a:avLst/>
              <a:gdLst/>
              <a:ahLst/>
              <a:cxnLst/>
              <a:rect l="l" t="t" r="r" b="b"/>
              <a:pathLst>
                <a:path w="455294" h="74930">
                  <a:moveTo>
                    <a:pt x="455059" y="74449"/>
                  </a:moveTo>
                  <a:lnTo>
                    <a:pt x="419323" y="58317"/>
                  </a:lnTo>
                  <a:lnTo>
                    <a:pt x="321843" y="25641"/>
                  </a:lnTo>
                  <a:lnTo>
                    <a:pt x="177206" y="0"/>
                  </a:lnTo>
                  <a:lnTo>
                    <a:pt x="0" y="4971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28549" y="2945405"/>
              <a:ext cx="544195" cy="402590"/>
            </a:xfrm>
            <a:custGeom>
              <a:avLst/>
              <a:gdLst/>
              <a:ahLst/>
              <a:cxnLst/>
              <a:rect l="l" t="t" r="r" b="b"/>
              <a:pathLst>
                <a:path w="544194" h="402589">
                  <a:moveTo>
                    <a:pt x="0" y="354322"/>
                  </a:moveTo>
                  <a:lnTo>
                    <a:pt x="41223" y="374704"/>
                  </a:lnTo>
                  <a:lnTo>
                    <a:pt x="85372" y="389750"/>
                  </a:lnTo>
                  <a:lnTo>
                    <a:pt x="131990" y="399065"/>
                  </a:lnTo>
                  <a:lnTo>
                    <a:pt x="180623" y="402258"/>
                  </a:lnTo>
                  <a:lnTo>
                    <a:pt x="229954" y="398942"/>
                  </a:lnTo>
                  <a:lnTo>
                    <a:pt x="277260" y="389285"/>
                  </a:lnTo>
                  <a:lnTo>
                    <a:pt x="322109" y="373717"/>
                  </a:lnTo>
                  <a:lnTo>
                    <a:pt x="364071" y="352671"/>
                  </a:lnTo>
                  <a:lnTo>
                    <a:pt x="402713" y="326578"/>
                  </a:lnTo>
                  <a:lnTo>
                    <a:pt x="437603" y="295871"/>
                  </a:lnTo>
                  <a:lnTo>
                    <a:pt x="468310" y="260981"/>
                  </a:lnTo>
                  <a:lnTo>
                    <a:pt x="494402" y="222339"/>
                  </a:lnTo>
                  <a:lnTo>
                    <a:pt x="515447" y="180379"/>
                  </a:lnTo>
                  <a:lnTo>
                    <a:pt x="531014" y="135532"/>
                  </a:lnTo>
                  <a:lnTo>
                    <a:pt x="540671" y="88229"/>
                  </a:lnTo>
                  <a:lnTo>
                    <a:pt x="543986" y="38903"/>
                  </a:lnTo>
                  <a:lnTo>
                    <a:pt x="543854" y="29014"/>
                  </a:lnTo>
                  <a:lnTo>
                    <a:pt x="543460" y="19193"/>
                  </a:lnTo>
                  <a:lnTo>
                    <a:pt x="542806" y="9501"/>
                  </a:lnTo>
                  <a:lnTo>
                    <a:pt x="541895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13959" y="3100334"/>
              <a:ext cx="19050" cy="95250"/>
            </a:xfrm>
            <a:custGeom>
              <a:avLst/>
              <a:gdLst/>
              <a:ahLst/>
              <a:cxnLst/>
              <a:rect l="l" t="t" r="r" b="b"/>
              <a:pathLst>
                <a:path w="19050" h="95250">
                  <a:moveTo>
                    <a:pt x="0" y="0"/>
                  </a:moveTo>
                  <a:lnTo>
                    <a:pt x="3224" y="24544"/>
                  </a:lnTo>
                  <a:lnTo>
                    <a:pt x="7035" y="46808"/>
                  </a:lnTo>
                  <a:lnTo>
                    <a:pt x="12017" y="69464"/>
                  </a:lnTo>
                  <a:lnTo>
                    <a:pt x="18759" y="95181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81479" y="2936374"/>
              <a:ext cx="28575" cy="258445"/>
            </a:xfrm>
            <a:custGeom>
              <a:avLst/>
              <a:gdLst/>
              <a:ahLst/>
              <a:cxnLst/>
              <a:rect l="l" t="t" r="r" b="b"/>
              <a:pathLst>
                <a:path w="28575" h="258444">
                  <a:moveTo>
                    <a:pt x="0" y="258446"/>
                  </a:moveTo>
                  <a:lnTo>
                    <a:pt x="10027" y="215494"/>
                  </a:lnTo>
                  <a:lnTo>
                    <a:pt x="18687" y="167772"/>
                  </a:lnTo>
                  <a:lnTo>
                    <a:pt x="25112" y="115682"/>
                  </a:lnTo>
                  <a:lnTo>
                    <a:pt x="28436" y="59624"/>
                  </a:lnTo>
                  <a:lnTo>
                    <a:pt x="27791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79264" y="2996816"/>
              <a:ext cx="493395" cy="0"/>
            </a:xfrm>
            <a:custGeom>
              <a:avLst/>
              <a:gdLst/>
              <a:ahLst/>
              <a:cxnLst/>
              <a:rect l="l" t="t" r="r" b="b"/>
              <a:pathLst>
                <a:path w="493394">
                  <a:moveTo>
                    <a:pt x="493269" y="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209182" y="2944711"/>
              <a:ext cx="0" cy="270510"/>
            </a:xfrm>
            <a:custGeom>
              <a:avLst/>
              <a:gdLst/>
              <a:ahLst/>
              <a:cxnLst/>
              <a:rect l="l" t="t" r="r" b="b"/>
              <a:pathLst>
                <a:path h="270510">
                  <a:moveTo>
                    <a:pt x="0" y="270257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59725" y="3084354"/>
              <a:ext cx="74930" cy="137795"/>
            </a:xfrm>
            <a:custGeom>
              <a:avLst/>
              <a:gdLst/>
              <a:ahLst/>
              <a:cxnLst/>
              <a:rect l="l" t="t" r="r" b="b"/>
              <a:pathLst>
                <a:path w="74930" h="137794">
                  <a:moveTo>
                    <a:pt x="0" y="0"/>
                  </a:moveTo>
                  <a:lnTo>
                    <a:pt x="12982" y="37615"/>
                  </a:lnTo>
                  <a:lnTo>
                    <a:pt x="29873" y="73210"/>
                  </a:lnTo>
                  <a:lnTo>
                    <a:pt x="50412" y="106590"/>
                  </a:lnTo>
                  <a:lnTo>
                    <a:pt x="74339" y="137561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79179" y="3137849"/>
              <a:ext cx="659765" cy="73660"/>
            </a:xfrm>
            <a:custGeom>
              <a:avLst/>
              <a:gdLst/>
              <a:ahLst/>
              <a:cxnLst/>
              <a:rect l="l" t="t" r="r" b="b"/>
              <a:pathLst>
                <a:path w="659764" h="73660">
                  <a:moveTo>
                    <a:pt x="659315" y="0"/>
                  </a:moveTo>
                  <a:lnTo>
                    <a:pt x="603972" y="24522"/>
                  </a:lnTo>
                  <a:lnTo>
                    <a:pt x="456793" y="65394"/>
                  </a:lnTo>
                  <a:lnTo>
                    <a:pt x="246045" y="73568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11918" y="2892604"/>
              <a:ext cx="599440" cy="151130"/>
            </a:xfrm>
            <a:custGeom>
              <a:avLst/>
              <a:gdLst/>
              <a:ahLst/>
              <a:cxnLst/>
              <a:rect l="l" t="t" r="r" b="b"/>
              <a:pathLst>
                <a:path w="599439" h="151130">
                  <a:moveTo>
                    <a:pt x="0" y="6944"/>
                  </a:moveTo>
                  <a:lnTo>
                    <a:pt x="540490" y="0"/>
                  </a:lnTo>
                  <a:lnTo>
                    <a:pt x="574046" y="16070"/>
                  </a:lnTo>
                  <a:lnTo>
                    <a:pt x="593552" y="43102"/>
                  </a:lnTo>
                  <a:lnTo>
                    <a:pt x="599200" y="75383"/>
                  </a:lnTo>
                  <a:lnTo>
                    <a:pt x="591184" y="107200"/>
                  </a:lnTo>
                  <a:lnTo>
                    <a:pt x="569697" y="132842"/>
                  </a:lnTo>
                  <a:lnTo>
                    <a:pt x="534934" y="146595"/>
                  </a:lnTo>
                  <a:lnTo>
                    <a:pt x="487005" y="150762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17515" y="3119786"/>
              <a:ext cx="633730" cy="148590"/>
            </a:xfrm>
            <a:custGeom>
              <a:avLst/>
              <a:gdLst/>
              <a:ahLst/>
              <a:cxnLst/>
              <a:rect l="l" t="t" r="r" b="b"/>
              <a:pathLst>
                <a:path w="633730" h="148589">
                  <a:moveTo>
                    <a:pt x="88015" y="0"/>
                  </a:moveTo>
                  <a:lnTo>
                    <a:pt x="53959" y="4165"/>
                  </a:lnTo>
                  <a:lnTo>
                    <a:pt x="21323" y="20990"/>
                  </a:lnTo>
                  <a:lnTo>
                    <a:pt x="3091" y="52388"/>
                  </a:lnTo>
                  <a:lnTo>
                    <a:pt x="0" y="89755"/>
                  </a:lnTo>
                  <a:lnTo>
                    <a:pt x="12782" y="124487"/>
                  </a:lnTo>
                  <a:lnTo>
                    <a:pt x="42173" y="147982"/>
                  </a:lnTo>
                  <a:lnTo>
                    <a:pt x="633396" y="147982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4760" y="2388378"/>
              <a:ext cx="460375" cy="46037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416504" y="2378059"/>
              <a:ext cx="488950" cy="488950"/>
            </a:xfrm>
            <a:custGeom>
              <a:avLst/>
              <a:gdLst/>
              <a:ahLst/>
              <a:cxnLst/>
              <a:rect l="l" t="t" r="r" b="b"/>
              <a:pathLst>
                <a:path w="488950" h="488950">
                  <a:moveTo>
                    <a:pt x="0" y="0"/>
                  </a:moveTo>
                  <a:lnTo>
                    <a:pt x="488949" y="0"/>
                  </a:lnTo>
                  <a:lnTo>
                    <a:pt x="488949" y="488949"/>
                  </a:lnTo>
                  <a:lnTo>
                    <a:pt x="0" y="4889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9854" y="2511409"/>
              <a:ext cx="476251" cy="47625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543504" y="2505059"/>
              <a:ext cx="488950" cy="488950"/>
            </a:xfrm>
            <a:custGeom>
              <a:avLst/>
              <a:gdLst/>
              <a:ahLst/>
              <a:cxnLst/>
              <a:rect l="l" t="t" r="r" b="b"/>
              <a:pathLst>
                <a:path w="488950" h="488950">
                  <a:moveTo>
                    <a:pt x="0" y="0"/>
                  </a:moveTo>
                  <a:lnTo>
                    <a:pt x="488950" y="0"/>
                  </a:lnTo>
                  <a:lnTo>
                    <a:pt x="488950" y="488950"/>
                  </a:lnTo>
                  <a:lnTo>
                    <a:pt x="0" y="4889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76854" y="2638409"/>
              <a:ext cx="476251" cy="47625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670504" y="2632059"/>
              <a:ext cx="488950" cy="488950"/>
            </a:xfrm>
            <a:custGeom>
              <a:avLst/>
              <a:gdLst/>
              <a:ahLst/>
              <a:cxnLst/>
              <a:rect l="l" t="t" r="r" b="b"/>
              <a:pathLst>
                <a:path w="488950" h="488950">
                  <a:moveTo>
                    <a:pt x="0" y="0"/>
                  </a:moveTo>
                  <a:lnTo>
                    <a:pt x="488950" y="0"/>
                  </a:lnTo>
                  <a:lnTo>
                    <a:pt x="488950" y="488950"/>
                  </a:lnTo>
                  <a:lnTo>
                    <a:pt x="0" y="4889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7791" y="147827"/>
            <a:ext cx="38804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5" dirty="0">
                <a:solidFill>
                  <a:srgbClr val="232F3E"/>
                </a:solidFill>
                <a:latin typeface="Trebuchet MS"/>
                <a:cs typeface="Trebuchet MS"/>
              </a:rPr>
              <a:t>S3 </a:t>
            </a:r>
            <a:r>
              <a:rPr sz="3200" b="1" dirty="0">
                <a:solidFill>
                  <a:srgbClr val="232F3E"/>
                </a:solidFill>
                <a:latin typeface="Trebuchet MS"/>
                <a:cs typeface="Trebuchet MS"/>
              </a:rPr>
              <a:t>Batch</a:t>
            </a:r>
            <a:r>
              <a:rPr sz="3200" b="1" spc="-48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3200" b="1" spc="20" dirty="0">
                <a:solidFill>
                  <a:srgbClr val="232F3E"/>
                </a:solidFill>
                <a:latin typeface="Trebuchet MS"/>
                <a:cs typeface="Trebuchet MS"/>
              </a:rPr>
              <a:t>Operations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89303"/>
            <a:ext cx="12188952" cy="49621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7791" y="900683"/>
            <a:ext cx="11219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5" dirty="0">
                <a:solidFill>
                  <a:srgbClr val="002D43"/>
                </a:solidFill>
                <a:latin typeface="Century Gothic"/>
                <a:cs typeface="Century Gothic"/>
              </a:rPr>
              <a:t>Manage </a:t>
            </a:r>
            <a:r>
              <a:rPr sz="2000" spc="30" dirty="0">
                <a:solidFill>
                  <a:srgbClr val="002D43"/>
                </a:solidFill>
                <a:latin typeface="Century Gothic"/>
                <a:cs typeface="Century Gothic"/>
              </a:rPr>
              <a:t>billions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000" spc="-95" dirty="0">
                <a:solidFill>
                  <a:srgbClr val="002D43"/>
                </a:solidFill>
                <a:latin typeface="Century Gothic"/>
                <a:cs typeface="Century Gothic"/>
              </a:rPr>
              <a:t>objects </a:t>
            </a:r>
            <a:r>
              <a:rPr sz="2000" spc="-114" dirty="0">
                <a:solidFill>
                  <a:srgbClr val="002D43"/>
                </a:solidFill>
                <a:latin typeface="Century Gothic"/>
                <a:cs typeface="Century Gothic"/>
              </a:rPr>
              <a:t>at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scale, </a:t>
            </a:r>
            <a:r>
              <a:rPr sz="2000" spc="-204" dirty="0">
                <a:solidFill>
                  <a:srgbClr val="002D43"/>
                </a:solidFill>
                <a:latin typeface="Century Gothic"/>
                <a:cs typeface="Century Gothic"/>
              </a:rPr>
              <a:t>change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object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properties,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perform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storage </a:t>
            </a:r>
            <a:r>
              <a:rPr sz="2000" spc="-150" dirty="0">
                <a:solidFill>
                  <a:srgbClr val="002D43"/>
                </a:solidFill>
                <a:latin typeface="Century Gothic"/>
                <a:cs typeface="Century Gothic"/>
              </a:rPr>
              <a:t>management</a:t>
            </a:r>
            <a:r>
              <a:rPr sz="2000" spc="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002D43"/>
                </a:solidFill>
                <a:latin typeface="Century Gothic"/>
                <a:cs typeface="Century Gothic"/>
              </a:rPr>
              <a:t>tasks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37998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65" dirty="0">
                <a:latin typeface="Trebuchet MS"/>
                <a:cs typeface="Trebuchet MS"/>
              </a:rPr>
              <a:t>AWS </a:t>
            </a:r>
            <a:r>
              <a:rPr sz="3200" spc="-35" dirty="0">
                <a:latin typeface="Trebuchet MS"/>
                <a:cs typeface="Trebuchet MS"/>
              </a:rPr>
              <a:t>Direct</a:t>
            </a:r>
            <a:r>
              <a:rPr sz="3200" spc="-545" dirty="0">
                <a:latin typeface="Trebuchet MS"/>
                <a:cs typeface="Trebuchet MS"/>
              </a:rPr>
              <a:t> </a:t>
            </a:r>
            <a:r>
              <a:rPr sz="3200" spc="-20" dirty="0">
                <a:latin typeface="Trebuchet MS"/>
                <a:cs typeface="Trebuchet MS"/>
              </a:rPr>
              <a:t>Connect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68595" y="2184810"/>
            <a:ext cx="1758950" cy="2002789"/>
            <a:chOff x="868595" y="2184810"/>
            <a:chExt cx="1758950" cy="2002789"/>
          </a:xfrm>
        </p:grpSpPr>
        <p:sp>
          <p:nvSpPr>
            <p:cNvPr id="4" name="object 4"/>
            <p:cNvSpPr/>
            <p:nvPr/>
          </p:nvSpPr>
          <p:spPr>
            <a:xfrm>
              <a:off x="871770" y="2450866"/>
              <a:ext cx="1752600" cy="1733550"/>
            </a:xfrm>
            <a:custGeom>
              <a:avLst/>
              <a:gdLst/>
              <a:ahLst/>
              <a:cxnLst/>
              <a:rect l="l" t="t" r="r" b="b"/>
              <a:pathLst>
                <a:path w="1752600" h="1733550">
                  <a:moveTo>
                    <a:pt x="0" y="170200"/>
                  </a:moveTo>
                  <a:lnTo>
                    <a:pt x="6079" y="124954"/>
                  </a:lnTo>
                  <a:lnTo>
                    <a:pt x="23237" y="84296"/>
                  </a:lnTo>
                  <a:lnTo>
                    <a:pt x="49850" y="49850"/>
                  </a:lnTo>
                  <a:lnTo>
                    <a:pt x="84296" y="23237"/>
                  </a:lnTo>
                  <a:lnTo>
                    <a:pt x="124954" y="6079"/>
                  </a:lnTo>
                  <a:lnTo>
                    <a:pt x="170200" y="0"/>
                  </a:lnTo>
                  <a:lnTo>
                    <a:pt x="1582400" y="0"/>
                  </a:lnTo>
                  <a:lnTo>
                    <a:pt x="1627645" y="6079"/>
                  </a:lnTo>
                  <a:lnTo>
                    <a:pt x="1668303" y="23237"/>
                  </a:lnTo>
                  <a:lnTo>
                    <a:pt x="1702749" y="49850"/>
                  </a:lnTo>
                  <a:lnTo>
                    <a:pt x="1729362" y="84296"/>
                  </a:lnTo>
                  <a:lnTo>
                    <a:pt x="1746520" y="124954"/>
                  </a:lnTo>
                  <a:lnTo>
                    <a:pt x="1752600" y="170200"/>
                  </a:lnTo>
                  <a:lnTo>
                    <a:pt x="1752600" y="1563350"/>
                  </a:lnTo>
                  <a:lnTo>
                    <a:pt x="1746520" y="1608595"/>
                  </a:lnTo>
                  <a:lnTo>
                    <a:pt x="1729362" y="1649253"/>
                  </a:lnTo>
                  <a:lnTo>
                    <a:pt x="1702749" y="1683699"/>
                  </a:lnTo>
                  <a:lnTo>
                    <a:pt x="1668303" y="1710312"/>
                  </a:lnTo>
                  <a:lnTo>
                    <a:pt x="1627645" y="1727470"/>
                  </a:lnTo>
                  <a:lnTo>
                    <a:pt x="1582400" y="1733550"/>
                  </a:lnTo>
                  <a:lnTo>
                    <a:pt x="170200" y="1733550"/>
                  </a:lnTo>
                  <a:lnTo>
                    <a:pt x="124954" y="1727470"/>
                  </a:lnTo>
                  <a:lnTo>
                    <a:pt x="84296" y="1710312"/>
                  </a:lnTo>
                  <a:lnTo>
                    <a:pt x="49850" y="1683699"/>
                  </a:lnTo>
                  <a:lnTo>
                    <a:pt x="23237" y="1649253"/>
                  </a:lnTo>
                  <a:lnTo>
                    <a:pt x="6079" y="1608595"/>
                  </a:lnTo>
                  <a:lnTo>
                    <a:pt x="0" y="1563350"/>
                  </a:lnTo>
                  <a:lnTo>
                    <a:pt x="0" y="170200"/>
                  </a:lnTo>
                  <a:close/>
                </a:path>
              </a:pathLst>
            </a:custGeom>
            <a:ln w="63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365" y="2184810"/>
              <a:ext cx="323112" cy="4462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167" y="2878382"/>
              <a:ext cx="293218" cy="4049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757" y="3403579"/>
              <a:ext cx="293218" cy="40492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730733" y="785241"/>
            <a:ext cx="3397885" cy="5211445"/>
            <a:chOff x="7730733" y="785241"/>
            <a:chExt cx="3397885" cy="5211445"/>
          </a:xfrm>
        </p:grpSpPr>
        <p:sp>
          <p:nvSpPr>
            <p:cNvPr id="9" name="object 9"/>
            <p:cNvSpPr/>
            <p:nvPr/>
          </p:nvSpPr>
          <p:spPr>
            <a:xfrm>
              <a:off x="7733908" y="1058605"/>
              <a:ext cx="3391535" cy="4935220"/>
            </a:xfrm>
            <a:custGeom>
              <a:avLst/>
              <a:gdLst/>
              <a:ahLst/>
              <a:cxnLst/>
              <a:rect l="l" t="t" r="r" b="b"/>
              <a:pathLst>
                <a:path w="3391534" h="4935220">
                  <a:moveTo>
                    <a:pt x="0" y="332952"/>
                  </a:moveTo>
                  <a:lnTo>
                    <a:pt x="3610" y="283751"/>
                  </a:lnTo>
                  <a:lnTo>
                    <a:pt x="14096" y="236791"/>
                  </a:lnTo>
                  <a:lnTo>
                    <a:pt x="30945" y="192588"/>
                  </a:lnTo>
                  <a:lnTo>
                    <a:pt x="53640" y="151656"/>
                  </a:lnTo>
                  <a:lnTo>
                    <a:pt x="81667" y="114511"/>
                  </a:lnTo>
                  <a:lnTo>
                    <a:pt x="114511" y="81667"/>
                  </a:lnTo>
                  <a:lnTo>
                    <a:pt x="151656" y="53640"/>
                  </a:lnTo>
                  <a:lnTo>
                    <a:pt x="192588" y="30945"/>
                  </a:lnTo>
                  <a:lnTo>
                    <a:pt x="236791" y="14096"/>
                  </a:lnTo>
                  <a:lnTo>
                    <a:pt x="283751" y="3610"/>
                  </a:lnTo>
                  <a:lnTo>
                    <a:pt x="332952" y="0"/>
                  </a:lnTo>
                  <a:lnTo>
                    <a:pt x="3058322" y="0"/>
                  </a:lnTo>
                  <a:lnTo>
                    <a:pt x="3107523" y="3610"/>
                  </a:lnTo>
                  <a:lnTo>
                    <a:pt x="3154483" y="14096"/>
                  </a:lnTo>
                  <a:lnTo>
                    <a:pt x="3198686" y="30945"/>
                  </a:lnTo>
                  <a:lnTo>
                    <a:pt x="3239618" y="53640"/>
                  </a:lnTo>
                  <a:lnTo>
                    <a:pt x="3276763" y="81667"/>
                  </a:lnTo>
                  <a:lnTo>
                    <a:pt x="3309607" y="114511"/>
                  </a:lnTo>
                  <a:lnTo>
                    <a:pt x="3337634" y="151656"/>
                  </a:lnTo>
                  <a:lnTo>
                    <a:pt x="3360329" y="192588"/>
                  </a:lnTo>
                  <a:lnTo>
                    <a:pt x="3377178" y="236791"/>
                  </a:lnTo>
                  <a:lnTo>
                    <a:pt x="3387664" y="283751"/>
                  </a:lnTo>
                  <a:lnTo>
                    <a:pt x="3391275" y="332952"/>
                  </a:lnTo>
                  <a:lnTo>
                    <a:pt x="3391275" y="4601677"/>
                  </a:lnTo>
                  <a:lnTo>
                    <a:pt x="3387664" y="4650878"/>
                  </a:lnTo>
                  <a:lnTo>
                    <a:pt x="3377178" y="4697838"/>
                  </a:lnTo>
                  <a:lnTo>
                    <a:pt x="3360329" y="4742041"/>
                  </a:lnTo>
                  <a:lnTo>
                    <a:pt x="3337634" y="4782973"/>
                  </a:lnTo>
                  <a:lnTo>
                    <a:pt x="3309607" y="4820118"/>
                  </a:lnTo>
                  <a:lnTo>
                    <a:pt x="3276763" y="4852962"/>
                  </a:lnTo>
                  <a:lnTo>
                    <a:pt x="3239618" y="4880989"/>
                  </a:lnTo>
                  <a:lnTo>
                    <a:pt x="3198686" y="4903684"/>
                  </a:lnTo>
                  <a:lnTo>
                    <a:pt x="3154483" y="4920533"/>
                  </a:lnTo>
                  <a:lnTo>
                    <a:pt x="3107523" y="4931020"/>
                  </a:lnTo>
                  <a:lnTo>
                    <a:pt x="3058322" y="4934630"/>
                  </a:lnTo>
                  <a:lnTo>
                    <a:pt x="332952" y="4934630"/>
                  </a:lnTo>
                  <a:lnTo>
                    <a:pt x="283751" y="4931020"/>
                  </a:lnTo>
                  <a:lnTo>
                    <a:pt x="236791" y="4920533"/>
                  </a:lnTo>
                  <a:lnTo>
                    <a:pt x="192588" y="4903684"/>
                  </a:lnTo>
                  <a:lnTo>
                    <a:pt x="151656" y="4880989"/>
                  </a:lnTo>
                  <a:lnTo>
                    <a:pt x="114511" y="4852962"/>
                  </a:lnTo>
                  <a:lnTo>
                    <a:pt x="81667" y="4820118"/>
                  </a:lnTo>
                  <a:lnTo>
                    <a:pt x="53640" y="4782973"/>
                  </a:lnTo>
                  <a:lnTo>
                    <a:pt x="30945" y="4742041"/>
                  </a:lnTo>
                  <a:lnTo>
                    <a:pt x="14096" y="4697838"/>
                  </a:lnTo>
                  <a:lnTo>
                    <a:pt x="3610" y="4650878"/>
                  </a:lnTo>
                  <a:lnTo>
                    <a:pt x="0" y="4601677"/>
                  </a:lnTo>
                  <a:lnTo>
                    <a:pt x="0" y="332952"/>
                  </a:lnTo>
                  <a:close/>
                </a:path>
              </a:pathLst>
            </a:custGeom>
            <a:ln w="6350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7236" y="794766"/>
              <a:ext cx="603503" cy="39395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82474" y="790003"/>
              <a:ext cx="613410" cy="403860"/>
            </a:xfrm>
            <a:custGeom>
              <a:avLst/>
              <a:gdLst/>
              <a:ahLst/>
              <a:cxnLst/>
              <a:rect l="l" t="t" r="r" b="b"/>
              <a:pathLst>
                <a:path w="613409" h="403859">
                  <a:moveTo>
                    <a:pt x="0" y="0"/>
                  </a:moveTo>
                  <a:lnTo>
                    <a:pt x="613028" y="0"/>
                  </a:lnTo>
                  <a:lnTo>
                    <a:pt x="613028" y="403478"/>
                  </a:lnTo>
                  <a:lnTo>
                    <a:pt x="0" y="4034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94061" y="1500883"/>
              <a:ext cx="1752600" cy="1733550"/>
            </a:xfrm>
            <a:custGeom>
              <a:avLst/>
              <a:gdLst/>
              <a:ahLst/>
              <a:cxnLst/>
              <a:rect l="l" t="t" r="r" b="b"/>
              <a:pathLst>
                <a:path w="1752600" h="1733550">
                  <a:moveTo>
                    <a:pt x="0" y="170200"/>
                  </a:moveTo>
                  <a:lnTo>
                    <a:pt x="6079" y="124954"/>
                  </a:lnTo>
                  <a:lnTo>
                    <a:pt x="23237" y="84296"/>
                  </a:lnTo>
                  <a:lnTo>
                    <a:pt x="49850" y="49850"/>
                  </a:lnTo>
                  <a:lnTo>
                    <a:pt x="84296" y="23237"/>
                  </a:lnTo>
                  <a:lnTo>
                    <a:pt x="124954" y="6079"/>
                  </a:lnTo>
                  <a:lnTo>
                    <a:pt x="170200" y="0"/>
                  </a:lnTo>
                  <a:lnTo>
                    <a:pt x="1582400" y="0"/>
                  </a:lnTo>
                  <a:lnTo>
                    <a:pt x="1627645" y="6079"/>
                  </a:lnTo>
                  <a:lnTo>
                    <a:pt x="1668303" y="23237"/>
                  </a:lnTo>
                  <a:lnTo>
                    <a:pt x="1702749" y="49850"/>
                  </a:lnTo>
                  <a:lnTo>
                    <a:pt x="1729362" y="84296"/>
                  </a:lnTo>
                  <a:lnTo>
                    <a:pt x="1746520" y="124954"/>
                  </a:lnTo>
                  <a:lnTo>
                    <a:pt x="1752600" y="170200"/>
                  </a:lnTo>
                  <a:lnTo>
                    <a:pt x="1752600" y="1563350"/>
                  </a:lnTo>
                  <a:lnTo>
                    <a:pt x="1746520" y="1608595"/>
                  </a:lnTo>
                  <a:lnTo>
                    <a:pt x="1729362" y="1649253"/>
                  </a:lnTo>
                  <a:lnTo>
                    <a:pt x="1702749" y="1683699"/>
                  </a:lnTo>
                  <a:lnTo>
                    <a:pt x="1668303" y="1710312"/>
                  </a:lnTo>
                  <a:lnTo>
                    <a:pt x="1627645" y="1727470"/>
                  </a:lnTo>
                  <a:lnTo>
                    <a:pt x="1582400" y="1733550"/>
                  </a:lnTo>
                  <a:lnTo>
                    <a:pt x="170200" y="1733550"/>
                  </a:lnTo>
                  <a:lnTo>
                    <a:pt x="124954" y="1727470"/>
                  </a:lnTo>
                  <a:lnTo>
                    <a:pt x="84296" y="1710312"/>
                  </a:lnTo>
                  <a:lnTo>
                    <a:pt x="49850" y="1683699"/>
                  </a:lnTo>
                  <a:lnTo>
                    <a:pt x="23237" y="1649253"/>
                  </a:lnTo>
                  <a:lnTo>
                    <a:pt x="6079" y="1608595"/>
                  </a:lnTo>
                  <a:lnTo>
                    <a:pt x="0" y="1563350"/>
                  </a:lnTo>
                  <a:lnTo>
                    <a:pt x="0" y="170200"/>
                  </a:lnTo>
                  <a:close/>
                </a:path>
              </a:pathLst>
            </a:custGeom>
            <a:ln w="63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026207" y="4986528"/>
            <a:ext cx="7410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100" spc="5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3105" y="3938523"/>
            <a:ext cx="1320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002D43"/>
                </a:solidFill>
                <a:latin typeface="Century Gothic"/>
                <a:cs typeface="Century Gothic"/>
              </a:rPr>
              <a:t>Corporate </a:t>
            </a:r>
            <a:r>
              <a:rPr sz="1000" spc="-8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000" spc="-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002D43"/>
                </a:solidFill>
                <a:latin typeface="Century Gothic"/>
                <a:cs typeface="Century Gothic"/>
              </a:rPr>
              <a:t>Center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42091" y="5721603"/>
            <a:ext cx="7277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sz="1000" spc="-6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002D43"/>
                </a:solidFill>
                <a:latin typeface="Century Gothic"/>
                <a:cs typeface="Century Gothic"/>
              </a:rPr>
              <a:t>Region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65672" y="1664715"/>
            <a:ext cx="12166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002D43"/>
                </a:solidFill>
                <a:latin typeface="Century Gothic"/>
                <a:cs typeface="Century Gothic"/>
              </a:rPr>
              <a:t>Virtual </a:t>
            </a:r>
            <a:r>
              <a:rPr sz="1000" spc="-25" dirty="0">
                <a:solidFill>
                  <a:srgbClr val="002D43"/>
                </a:solidFill>
                <a:latin typeface="Century Gothic"/>
                <a:cs typeface="Century Gothic"/>
              </a:rPr>
              <a:t>Private</a:t>
            </a:r>
            <a:r>
              <a:rPr sz="10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002D43"/>
                </a:solidFill>
                <a:latin typeface="Century Gothic"/>
                <a:cs typeface="Century Gothic"/>
              </a:rPr>
              <a:t>Cloud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02626" y="2438400"/>
            <a:ext cx="2733675" cy="103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 algn="ctr">
              <a:lnSpc>
                <a:spcPct val="100000"/>
              </a:lnSpc>
              <a:spcBef>
                <a:spcPts val="100"/>
              </a:spcBef>
            </a:pPr>
            <a:r>
              <a:rPr sz="1100" spc="-60" dirty="0">
                <a:solidFill>
                  <a:srgbClr val="002D43"/>
                </a:solidFill>
                <a:latin typeface="Century Gothic"/>
                <a:cs typeface="Century Gothic"/>
              </a:rPr>
              <a:t>EC2</a:t>
            </a:r>
            <a:endParaRPr sz="1100">
              <a:latin typeface="Century Gothic"/>
              <a:cs typeface="Century Gothic"/>
            </a:endParaRPr>
          </a:p>
          <a:p>
            <a:pPr marL="61594" marR="2100580" indent="-49530">
              <a:lnSpc>
                <a:spcPts val="1300"/>
              </a:lnSpc>
              <a:spcBef>
                <a:spcPts val="1065"/>
              </a:spcBef>
            </a:pPr>
            <a:r>
              <a:rPr sz="1100" spc="-165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100" spc="-114" dirty="0">
                <a:solidFill>
                  <a:srgbClr val="002D43"/>
                </a:solidFill>
                <a:latin typeface="Century Gothic"/>
                <a:cs typeface="Century Gothic"/>
              </a:rPr>
              <a:t>u</a:t>
            </a:r>
            <a:r>
              <a:rPr sz="1100" spc="45" dirty="0">
                <a:solidFill>
                  <a:srgbClr val="002D43"/>
                </a:solidFill>
                <a:latin typeface="Century Gothic"/>
                <a:cs typeface="Century Gothic"/>
              </a:rPr>
              <a:t>st</a:t>
            </a:r>
            <a:r>
              <a:rPr sz="1100" spc="-9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100" spc="-50" dirty="0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sz="1100" spc="-13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100" spc="75" dirty="0">
                <a:solidFill>
                  <a:srgbClr val="002D43"/>
                </a:solidFill>
                <a:latin typeface="Century Gothic"/>
                <a:cs typeface="Century Gothic"/>
              </a:rPr>
              <a:t>r  </a:t>
            </a:r>
            <a:r>
              <a:rPr sz="1100" spc="-110" dirty="0">
                <a:solidFill>
                  <a:srgbClr val="002D43"/>
                </a:solidFill>
                <a:latin typeface="Century Gothic"/>
                <a:cs typeface="Century Gothic"/>
              </a:rPr>
              <a:t>Gateway</a:t>
            </a:r>
            <a:endParaRPr sz="1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</a:pPr>
            <a:r>
              <a:rPr sz="1100" spc="-100" dirty="0">
                <a:solidFill>
                  <a:srgbClr val="002D43"/>
                </a:solidFill>
                <a:latin typeface="Century Gothic"/>
                <a:cs typeface="Century Gothic"/>
              </a:rPr>
              <a:t>VPC</a:t>
            </a:r>
            <a:r>
              <a:rPr sz="1100" spc="-30" dirty="0">
                <a:solidFill>
                  <a:srgbClr val="002D43"/>
                </a:solidFill>
                <a:latin typeface="Century Gothic"/>
                <a:cs typeface="Century Gothic"/>
              </a:rPr>
              <a:t> Endpoint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20342" y="1754281"/>
            <a:ext cx="2842895" cy="3432810"/>
          </a:xfrm>
          <a:custGeom>
            <a:avLst/>
            <a:gdLst/>
            <a:ahLst/>
            <a:cxnLst/>
            <a:rect l="l" t="t" r="r" b="b"/>
            <a:pathLst>
              <a:path w="2842895" h="3432810">
                <a:moveTo>
                  <a:pt x="0" y="279086"/>
                </a:moveTo>
                <a:lnTo>
                  <a:pt x="3652" y="233817"/>
                </a:lnTo>
                <a:lnTo>
                  <a:pt x="14228" y="190873"/>
                </a:lnTo>
                <a:lnTo>
                  <a:pt x="31151" y="150830"/>
                </a:lnTo>
                <a:lnTo>
                  <a:pt x="53847" y="114261"/>
                </a:lnTo>
                <a:lnTo>
                  <a:pt x="81742" y="81742"/>
                </a:lnTo>
                <a:lnTo>
                  <a:pt x="114261" y="53847"/>
                </a:lnTo>
                <a:lnTo>
                  <a:pt x="150830" y="31151"/>
                </a:lnTo>
                <a:lnTo>
                  <a:pt x="190874" y="14228"/>
                </a:lnTo>
                <a:lnTo>
                  <a:pt x="233817" y="3652"/>
                </a:lnTo>
                <a:lnTo>
                  <a:pt x="279087" y="0"/>
                </a:lnTo>
                <a:lnTo>
                  <a:pt x="2563521" y="0"/>
                </a:lnTo>
                <a:lnTo>
                  <a:pt x="2608790" y="3652"/>
                </a:lnTo>
                <a:lnTo>
                  <a:pt x="2651733" y="14228"/>
                </a:lnTo>
                <a:lnTo>
                  <a:pt x="2691777" y="31151"/>
                </a:lnTo>
                <a:lnTo>
                  <a:pt x="2728345" y="53847"/>
                </a:lnTo>
                <a:lnTo>
                  <a:pt x="2760865" y="81742"/>
                </a:lnTo>
                <a:lnTo>
                  <a:pt x="2788760" y="114261"/>
                </a:lnTo>
                <a:lnTo>
                  <a:pt x="2811456" y="150830"/>
                </a:lnTo>
                <a:lnTo>
                  <a:pt x="2828379" y="190873"/>
                </a:lnTo>
                <a:lnTo>
                  <a:pt x="2838955" y="233817"/>
                </a:lnTo>
                <a:lnTo>
                  <a:pt x="2842608" y="279086"/>
                </a:lnTo>
                <a:lnTo>
                  <a:pt x="2842608" y="3153241"/>
                </a:lnTo>
                <a:lnTo>
                  <a:pt x="2838955" y="3198510"/>
                </a:lnTo>
                <a:lnTo>
                  <a:pt x="2828379" y="3241454"/>
                </a:lnTo>
                <a:lnTo>
                  <a:pt x="2811456" y="3281497"/>
                </a:lnTo>
                <a:lnTo>
                  <a:pt x="2788760" y="3318066"/>
                </a:lnTo>
                <a:lnTo>
                  <a:pt x="2760865" y="3350585"/>
                </a:lnTo>
                <a:lnTo>
                  <a:pt x="2728345" y="3378480"/>
                </a:lnTo>
                <a:lnTo>
                  <a:pt x="2691777" y="3401176"/>
                </a:lnTo>
                <a:lnTo>
                  <a:pt x="2651733" y="3418100"/>
                </a:lnTo>
                <a:lnTo>
                  <a:pt x="2608790" y="3428675"/>
                </a:lnTo>
                <a:lnTo>
                  <a:pt x="2563521" y="3432328"/>
                </a:lnTo>
                <a:lnTo>
                  <a:pt x="279087" y="3432328"/>
                </a:lnTo>
                <a:lnTo>
                  <a:pt x="233817" y="3428675"/>
                </a:lnTo>
                <a:lnTo>
                  <a:pt x="190874" y="3418100"/>
                </a:lnTo>
                <a:lnTo>
                  <a:pt x="150830" y="3401176"/>
                </a:lnTo>
                <a:lnTo>
                  <a:pt x="114261" y="3378480"/>
                </a:lnTo>
                <a:lnTo>
                  <a:pt x="81742" y="3350585"/>
                </a:lnTo>
                <a:lnTo>
                  <a:pt x="53847" y="3318066"/>
                </a:lnTo>
                <a:lnTo>
                  <a:pt x="31151" y="3281497"/>
                </a:lnTo>
                <a:lnTo>
                  <a:pt x="14228" y="3241454"/>
                </a:lnTo>
                <a:lnTo>
                  <a:pt x="3652" y="3198510"/>
                </a:lnTo>
                <a:lnTo>
                  <a:pt x="0" y="3153241"/>
                </a:lnTo>
                <a:lnTo>
                  <a:pt x="0" y="279086"/>
                </a:lnTo>
                <a:close/>
              </a:path>
            </a:pathLst>
          </a:custGeom>
          <a:ln w="6350">
            <a:solidFill>
              <a:srgbClr val="002D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76830" y="4848575"/>
            <a:ext cx="2136140" cy="307975"/>
          </a:xfrm>
          <a:prstGeom prst="rect">
            <a:avLst/>
          </a:prstGeom>
          <a:ln w="9525">
            <a:solidFill>
              <a:srgbClr val="002D4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400" spc="-50" dirty="0">
                <a:solidFill>
                  <a:srgbClr val="002D43"/>
                </a:solidFill>
                <a:latin typeface="Century Gothic"/>
                <a:cs typeface="Century Gothic"/>
              </a:rPr>
              <a:t>Direct </a:t>
            </a:r>
            <a:r>
              <a:rPr sz="1400" spc="-120" dirty="0">
                <a:solidFill>
                  <a:srgbClr val="002D43"/>
                </a:solidFill>
                <a:latin typeface="Century Gothic"/>
                <a:cs typeface="Century Gothic"/>
              </a:rPr>
              <a:t>Connect</a:t>
            </a:r>
            <a:r>
              <a:rPr sz="1400" spc="-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65" dirty="0">
                <a:solidFill>
                  <a:srgbClr val="002D43"/>
                </a:solidFill>
                <a:latin typeface="Century Gothic"/>
                <a:cs typeface="Century Gothic"/>
              </a:rPr>
              <a:t>Location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19189" y="2175785"/>
            <a:ext cx="4632325" cy="2526665"/>
            <a:chOff x="1819189" y="2175785"/>
            <a:chExt cx="4632325" cy="252666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189" y="2878382"/>
              <a:ext cx="889000" cy="88899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45979" y="2188485"/>
              <a:ext cx="1141095" cy="2494280"/>
            </a:xfrm>
            <a:custGeom>
              <a:avLst/>
              <a:gdLst/>
              <a:ahLst/>
              <a:cxnLst/>
              <a:rect l="l" t="t" r="r" b="b"/>
              <a:pathLst>
                <a:path w="1141095" h="2494279">
                  <a:moveTo>
                    <a:pt x="0" y="190185"/>
                  </a:moveTo>
                  <a:lnTo>
                    <a:pt x="5022" y="146577"/>
                  </a:lnTo>
                  <a:lnTo>
                    <a:pt x="19330" y="106546"/>
                  </a:lnTo>
                  <a:lnTo>
                    <a:pt x="41781" y="71233"/>
                  </a:lnTo>
                  <a:lnTo>
                    <a:pt x="71234" y="41781"/>
                  </a:lnTo>
                  <a:lnTo>
                    <a:pt x="106546" y="19330"/>
                  </a:lnTo>
                  <a:lnTo>
                    <a:pt x="146577" y="5022"/>
                  </a:lnTo>
                  <a:lnTo>
                    <a:pt x="190185" y="0"/>
                  </a:lnTo>
                  <a:lnTo>
                    <a:pt x="950900" y="0"/>
                  </a:lnTo>
                  <a:lnTo>
                    <a:pt x="994508" y="5022"/>
                  </a:lnTo>
                  <a:lnTo>
                    <a:pt x="1034539" y="19330"/>
                  </a:lnTo>
                  <a:lnTo>
                    <a:pt x="1069851" y="41781"/>
                  </a:lnTo>
                  <a:lnTo>
                    <a:pt x="1099304" y="71233"/>
                  </a:lnTo>
                  <a:lnTo>
                    <a:pt x="1121755" y="106546"/>
                  </a:lnTo>
                  <a:lnTo>
                    <a:pt x="1136063" y="146577"/>
                  </a:lnTo>
                  <a:lnTo>
                    <a:pt x="1141086" y="190185"/>
                  </a:lnTo>
                  <a:lnTo>
                    <a:pt x="1141086" y="2303759"/>
                  </a:lnTo>
                  <a:lnTo>
                    <a:pt x="1136063" y="2347366"/>
                  </a:lnTo>
                  <a:lnTo>
                    <a:pt x="1121755" y="2387397"/>
                  </a:lnTo>
                  <a:lnTo>
                    <a:pt x="1099304" y="2422709"/>
                  </a:lnTo>
                  <a:lnTo>
                    <a:pt x="1069851" y="2452162"/>
                  </a:lnTo>
                  <a:lnTo>
                    <a:pt x="1034539" y="2474613"/>
                  </a:lnTo>
                  <a:lnTo>
                    <a:pt x="994508" y="2488921"/>
                  </a:lnTo>
                  <a:lnTo>
                    <a:pt x="950900" y="2493944"/>
                  </a:lnTo>
                  <a:lnTo>
                    <a:pt x="190185" y="2493944"/>
                  </a:lnTo>
                  <a:lnTo>
                    <a:pt x="146577" y="2488921"/>
                  </a:lnTo>
                  <a:lnTo>
                    <a:pt x="106546" y="2474613"/>
                  </a:lnTo>
                  <a:lnTo>
                    <a:pt x="71234" y="2452162"/>
                  </a:lnTo>
                  <a:lnTo>
                    <a:pt x="41781" y="2422709"/>
                  </a:lnTo>
                  <a:lnTo>
                    <a:pt x="19330" y="2387397"/>
                  </a:lnTo>
                  <a:lnTo>
                    <a:pt x="5022" y="2347366"/>
                  </a:lnTo>
                  <a:lnTo>
                    <a:pt x="0" y="2303759"/>
                  </a:lnTo>
                  <a:lnTo>
                    <a:pt x="0" y="190185"/>
                  </a:lnTo>
                  <a:close/>
                </a:path>
              </a:pathLst>
            </a:custGeom>
            <a:ln w="25400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97362" y="2195325"/>
              <a:ext cx="1141095" cy="2494280"/>
            </a:xfrm>
            <a:custGeom>
              <a:avLst/>
              <a:gdLst/>
              <a:ahLst/>
              <a:cxnLst/>
              <a:rect l="l" t="t" r="r" b="b"/>
              <a:pathLst>
                <a:path w="1141095" h="2494279">
                  <a:moveTo>
                    <a:pt x="0" y="190185"/>
                  </a:moveTo>
                  <a:lnTo>
                    <a:pt x="5022" y="146577"/>
                  </a:lnTo>
                  <a:lnTo>
                    <a:pt x="19330" y="106546"/>
                  </a:lnTo>
                  <a:lnTo>
                    <a:pt x="41781" y="71233"/>
                  </a:lnTo>
                  <a:lnTo>
                    <a:pt x="71234" y="41781"/>
                  </a:lnTo>
                  <a:lnTo>
                    <a:pt x="106546" y="19330"/>
                  </a:lnTo>
                  <a:lnTo>
                    <a:pt x="146577" y="5022"/>
                  </a:lnTo>
                  <a:lnTo>
                    <a:pt x="190185" y="0"/>
                  </a:lnTo>
                  <a:lnTo>
                    <a:pt x="950900" y="0"/>
                  </a:lnTo>
                  <a:lnTo>
                    <a:pt x="994508" y="5022"/>
                  </a:lnTo>
                  <a:lnTo>
                    <a:pt x="1034539" y="19330"/>
                  </a:lnTo>
                  <a:lnTo>
                    <a:pt x="1069851" y="41781"/>
                  </a:lnTo>
                  <a:lnTo>
                    <a:pt x="1099304" y="71233"/>
                  </a:lnTo>
                  <a:lnTo>
                    <a:pt x="1121755" y="106546"/>
                  </a:lnTo>
                  <a:lnTo>
                    <a:pt x="1136063" y="146577"/>
                  </a:lnTo>
                  <a:lnTo>
                    <a:pt x="1141086" y="190185"/>
                  </a:lnTo>
                  <a:lnTo>
                    <a:pt x="1141086" y="2303759"/>
                  </a:lnTo>
                  <a:lnTo>
                    <a:pt x="1136063" y="2347366"/>
                  </a:lnTo>
                  <a:lnTo>
                    <a:pt x="1121755" y="2387397"/>
                  </a:lnTo>
                  <a:lnTo>
                    <a:pt x="1099304" y="2422709"/>
                  </a:lnTo>
                  <a:lnTo>
                    <a:pt x="1069851" y="2452162"/>
                  </a:lnTo>
                  <a:lnTo>
                    <a:pt x="1034539" y="2474613"/>
                  </a:lnTo>
                  <a:lnTo>
                    <a:pt x="994508" y="2488921"/>
                  </a:lnTo>
                  <a:lnTo>
                    <a:pt x="950900" y="2493944"/>
                  </a:lnTo>
                  <a:lnTo>
                    <a:pt x="190185" y="2493944"/>
                  </a:lnTo>
                  <a:lnTo>
                    <a:pt x="146577" y="2488921"/>
                  </a:lnTo>
                  <a:lnTo>
                    <a:pt x="106546" y="2474613"/>
                  </a:lnTo>
                  <a:lnTo>
                    <a:pt x="71234" y="2452162"/>
                  </a:lnTo>
                  <a:lnTo>
                    <a:pt x="41781" y="2422709"/>
                  </a:lnTo>
                  <a:lnTo>
                    <a:pt x="19330" y="2387397"/>
                  </a:lnTo>
                  <a:lnTo>
                    <a:pt x="5022" y="2347366"/>
                  </a:lnTo>
                  <a:lnTo>
                    <a:pt x="0" y="2303759"/>
                  </a:lnTo>
                  <a:lnTo>
                    <a:pt x="0" y="190185"/>
                  </a:lnTo>
                  <a:close/>
                </a:path>
              </a:pathLst>
            </a:custGeom>
            <a:ln w="25400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6696" y="2858039"/>
              <a:ext cx="889000" cy="8889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110352" y="4270755"/>
            <a:ext cx="10699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0" dirty="0">
                <a:solidFill>
                  <a:srgbClr val="002D43"/>
                </a:solidFill>
                <a:latin typeface="Century Gothic"/>
                <a:cs typeface="Century Gothic"/>
              </a:rPr>
              <a:t>Customer/Partner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89015" y="4346955"/>
            <a:ext cx="6153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sz="1000" spc="-6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000" spc="-150" dirty="0">
                <a:solidFill>
                  <a:srgbClr val="002D43"/>
                </a:solidFill>
                <a:latin typeface="Century Gothic"/>
                <a:cs typeface="Century Gothic"/>
              </a:rPr>
              <a:t>Cage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77775" y="3551428"/>
            <a:ext cx="1069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995" marR="5080" indent="-328930">
              <a:lnSpc>
                <a:spcPct val="100000"/>
              </a:lnSpc>
              <a:spcBef>
                <a:spcPts val="100"/>
              </a:spcBef>
            </a:pPr>
            <a:r>
              <a:rPr sz="1000" spc="-30" dirty="0">
                <a:solidFill>
                  <a:srgbClr val="002D43"/>
                </a:solidFill>
                <a:latin typeface="Century Gothic"/>
                <a:cs typeface="Century Gothic"/>
              </a:rPr>
              <a:t>Customer/Partner  </a:t>
            </a:r>
            <a:r>
              <a:rPr sz="1000" spc="-25" dirty="0">
                <a:solidFill>
                  <a:srgbClr val="002D43"/>
                </a:solidFill>
                <a:latin typeface="Century Gothic"/>
                <a:cs typeface="Century Gothic"/>
              </a:rPr>
              <a:t>Router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01498" y="3554476"/>
            <a:ext cx="1179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 marR="5080" indent="-315595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1000" spc="-35" dirty="0">
                <a:solidFill>
                  <a:srgbClr val="002D43"/>
                </a:solidFill>
                <a:latin typeface="Century Gothic"/>
                <a:cs typeface="Century Gothic"/>
              </a:rPr>
              <a:t>Direct </a:t>
            </a:r>
            <a:r>
              <a:rPr sz="1000" spc="-90" dirty="0">
                <a:solidFill>
                  <a:srgbClr val="002D43"/>
                </a:solidFill>
                <a:latin typeface="Century Gothic"/>
                <a:cs typeface="Century Gothic"/>
              </a:rPr>
              <a:t>Connect  </a:t>
            </a:r>
            <a:r>
              <a:rPr sz="1000" spc="-30" dirty="0">
                <a:solidFill>
                  <a:srgbClr val="002D43"/>
                </a:solidFill>
                <a:latin typeface="Century Gothic"/>
                <a:cs typeface="Century Gothic"/>
              </a:rPr>
              <a:t>Endpoint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69811" y="3042965"/>
            <a:ext cx="5210175" cy="2275840"/>
            <a:chOff x="969811" y="3042965"/>
            <a:chExt cx="5210175" cy="2275840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4795" y="3042965"/>
              <a:ext cx="495186" cy="51914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674553" y="3163149"/>
              <a:ext cx="1602740" cy="132715"/>
            </a:xfrm>
            <a:custGeom>
              <a:avLst/>
              <a:gdLst/>
              <a:ahLst/>
              <a:cxnLst/>
              <a:rect l="l" t="t" r="r" b="b"/>
              <a:pathLst>
                <a:path w="1602739" h="132714">
                  <a:moveTo>
                    <a:pt x="1488646" y="1"/>
                  </a:moveTo>
                  <a:lnTo>
                    <a:pt x="1479898" y="2302"/>
                  </a:lnTo>
                  <a:lnTo>
                    <a:pt x="1471945" y="15934"/>
                  </a:lnTo>
                  <a:lnTo>
                    <a:pt x="1474248" y="24683"/>
                  </a:lnTo>
                  <a:lnTo>
                    <a:pt x="1521140" y="52036"/>
                  </a:lnTo>
                  <a:lnTo>
                    <a:pt x="1573987" y="52036"/>
                  </a:lnTo>
                  <a:lnTo>
                    <a:pt x="1573987" y="80611"/>
                  </a:lnTo>
                  <a:lnTo>
                    <a:pt x="1521139" y="80611"/>
                  </a:lnTo>
                  <a:lnTo>
                    <a:pt x="1474248" y="107965"/>
                  </a:lnTo>
                  <a:lnTo>
                    <a:pt x="1471945" y="116712"/>
                  </a:lnTo>
                  <a:lnTo>
                    <a:pt x="1479898" y="130345"/>
                  </a:lnTo>
                  <a:lnTo>
                    <a:pt x="1488648" y="132646"/>
                  </a:lnTo>
                  <a:lnTo>
                    <a:pt x="1577851" y="80611"/>
                  </a:lnTo>
                  <a:lnTo>
                    <a:pt x="1573987" y="80611"/>
                  </a:lnTo>
                  <a:lnTo>
                    <a:pt x="1577853" y="80610"/>
                  </a:lnTo>
                  <a:lnTo>
                    <a:pt x="1602344" y="66324"/>
                  </a:lnTo>
                  <a:lnTo>
                    <a:pt x="1488646" y="1"/>
                  </a:lnTo>
                  <a:close/>
                </a:path>
                <a:path w="1602739" h="132714">
                  <a:moveTo>
                    <a:pt x="113697" y="0"/>
                  </a:moveTo>
                  <a:lnTo>
                    <a:pt x="0" y="66322"/>
                  </a:lnTo>
                  <a:lnTo>
                    <a:pt x="113695" y="132646"/>
                  </a:lnTo>
                  <a:lnTo>
                    <a:pt x="122444" y="130343"/>
                  </a:lnTo>
                  <a:lnTo>
                    <a:pt x="130396" y="116712"/>
                  </a:lnTo>
                  <a:lnTo>
                    <a:pt x="128095" y="107963"/>
                  </a:lnTo>
                  <a:lnTo>
                    <a:pt x="81204" y="80610"/>
                  </a:lnTo>
                  <a:lnTo>
                    <a:pt x="28355" y="80610"/>
                  </a:lnTo>
                  <a:lnTo>
                    <a:pt x="28355" y="52035"/>
                  </a:lnTo>
                  <a:lnTo>
                    <a:pt x="81203" y="52035"/>
                  </a:lnTo>
                  <a:lnTo>
                    <a:pt x="128095" y="24682"/>
                  </a:lnTo>
                  <a:lnTo>
                    <a:pt x="130396" y="15933"/>
                  </a:lnTo>
                  <a:lnTo>
                    <a:pt x="122444" y="2302"/>
                  </a:lnTo>
                  <a:lnTo>
                    <a:pt x="113697" y="0"/>
                  </a:lnTo>
                  <a:close/>
                </a:path>
                <a:path w="1602739" h="132714">
                  <a:moveTo>
                    <a:pt x="1545632" y="66323"/>
                  </a:moveTo>
                  <a:lnTo>
                    <a:pt x="1521139" y="80611"/>
                  </a:lnTo>
                  <a:lnTo>
                    <a:pt x="1573987" y="80611"/>
                  </a:lnTo>
                  <a:lnTo>
                    <a:pt x="1573987" y="78665"/>
                  </a:lnTo>
                  <a:lnTo>
                    <a:pt x="1566787" y="78663"/>
                  </a:lnTo>
                  <a:lnTo>
                    <a:pt x="1545632" y="66323"/>
                  </a:lnTo>
                  <a:close/>
                </a:path>
                <a:path w="1602739" h="132714">
                  <a:moveTo>
                    <a:pt x="81202" y="52035"/>
                  </a:moveTo>
                  <a:lnTo>
                    <a:pt x="56710" y="66322"/>
                  </a:lnTo>
                  <a:lnTo>
                    <a:pt x="81204" y="80610"/>
                  </a:lnTo>
                  <a:lnTo>
                    <a:pt x="1521141" y="80610"/>
                  </a:lnTo>
                  <a:lnTo>
                    <a:pt x="1545631" y="66324"/>
                  </a:lnTo>
                  <a:lnTo>
                    <a:pt x="1521140" y="52036"/>
                  </a:lnTo>
                  <a:lnTo>
                    <a:pt x="81202" y="52035"/>
                  </a:lnTo>
                  <a:close/>
                </a:path>
                <a:path w="1602739" h="132714">
                  <a:moveTo>
                    <a:pt x="28355" y="52035"/>
                  </a:moveTo>
                  <a:lnTo>
                    <a:pt x="28355" y="80610"/>
                  </a:lnTo>
                  <a:lnTo>
                    <a:pt x="81204" y="80610"/>
                  </a:lnTo>
                  <a:lnTo>
                    <a:pt x="77866" y="78663"/>
                  </a:lnTo>
                  <a:lnTo>
                    <a:pt x="35554" y="78663"/>
                  </a:lnTo>
                  <a:lnTo>
                    <a:pt x="35554" y="53981"/>
                  </a:lnTo>
                  <a:lnTo>
                    <a:pt x="77867" y="53981"/>
                  </a:lnTo>
                  <a:lnTo>
                    <a:pt x="81202" y="52035"/>
                  </a:lnTo>
                  <a:lnTo>
                    <a:pt x="28355" y="52035"/>
                  </a:lnTo>
                  <a:close/>
                </a:path>
                <a:path w="1602739" h="132714">
                  <a:moveTo>
                    <a:pt x="1566789" y="53982"/>
                  </a:moveTo>
                  <a:lnTo>
                    <a:pt x="1545633" y="66324"/>
                  </a:lnTo>
                  <a:lnTo>
                    <a:pt x="1566789" y="78665"/>
                  </a:lnTo>
                  <a:lnTo>
                    <a:pt x="1566789" y="53982"/>
                  </a:lnTo>
                  <a:close/>
                </a:path>
                <a:path w="1602739" h="132714">
                  <a:moveTo>
                    <a:pt x="1573987" y="53982"/>
                  </a:moveTo>
                  <a:lnTo>
                    <a:pt x="1566789" y="53982"/>
                  </a:lnTo>
                  <a:lnTo>
                    <a:pt x="1566789" y="78665"/>
                  </a:lnTo>
                  <a:lnTo>
                    <a:pt x="1573987" y="78665"/>
                  </a:lnTo>
                  <a:lnTo>
                    <a:pt x="1573987" y="53982"/>
                  </a:lnTo>
                  <a:close/>
                </a:path>
                <a:path w="1602739" h="132714">
                  <a:moveTo>
                    <a:pt x="35554" y="53981"/>
                  </a:moveTo>
                  <a:lnTo>
                    <a:pt x="35554" y="78663"/>
                  </a:lnTo>
                  <a:lnTo>
                    <a:pt x="56710" y="66322"/>
                  </a:lnTo>
                  <a:lnTo>
                    <a:pt x="35554" y="53981"/>
                  </a:lnTo>
                  <a:close/>
                </a:path>
                <a:path w="1602739" h="132714">
                  <a:moveTo>
                    <a:pt x="56710" y="66322"/>
                  </a:moveTo>
                  <a:lnTo>
                    <a:pt x="35554" y="78663"/>
                  </a:lnTo>
                  <a:lnTo>
                    <a:pt x="77866" y="78663"/>
                  </a:lnTo>
                  <a:lnTo>
                    <a:pt x="56710" y="66322"/>
                  </a:lnTo>
                  <a:close/>
                </a:path>
                <a:path w="1602739" h="132714">
                  <a:moveTo>
                    <a:pt x="1521140" y="52036"/>
                  </a:moveTo>
                  <a:lnTo>
                    <a:pt x="1545634" y="66322"/>
                  </a:lnTo>
                  <a:lnTo>
                    <a:pt x="1566789" y="53982"/>
                  </a:lnTo>
                  <a:lnTo>
                    <a:pt x="1573987" y="53982"/>
                  </a:lnTo>
                  <a:lnTo>
                    <a:pt x="1573987" y="52036"/>
                  </a:lnTo>
                  <a:lnTo>
                    <a:pt x="1521140" y="52036"/>
                  </a:lnTo>
                  <a:close/>
                </a:path>
                <a:path w="1602739" h="132714">
                  <a:moveTo>
                    <a:pt x="77867" y="53981"/>
                  </a:moveTo>
                  <a:lnTo>
                    <a:pt x="35554" y="53981"/>
                  </a:lnTo>
                  <a:lnTo>
                    <a:pt x="56710" y="66322"/>
                  </a:lnTo>
                  <a:lnTo>
                    <a:pt x="77867" y="53981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74552" y="3380238"/>
              <a:ext cx="1602740" cy="132715"/>
            </a:xfrm>
            <a:custGeom>
              <a:avLst/>
              <a:gdLst/>
              <a:ahLst/>
              <a:cxnLst/>
              <a:rect l="l" t="t" r="r" b="b"/>
              <a:pathLst>
                <a:path w="1602739" h="132714">
                  <a:moveTo>
                    <a:pt x="113698" y="0"/>
                  </a:moveTo>
                  <a:lnTo>
                    <a:pt x="0" y="66323"/>
                  </a:lnTo>
                  <a:lnTo>
                    <a:pt x="113696" y="132647"/>
                  </a:lnTo>
                  <a:lnTo>
                    <a:pt x="122445" y="130345"/>
                  </a:lnTo>
                  <a:lnTo>
                    <a:pt x="130397" y="116712"/>
                  </a:lnTo>
                  <a:lnTo>
                    <a:pt x="128096" y="107965"/>
                  </a:lnTo>
                  <a:lnTo>
                    <a:pt x="81202" y="80610"/>
                  </a:lnTo>
                  <a:lnTo>
                    <a:pt x="28356" y="80610"/>
                  </a:lnTo>
                  <a:lnTo>
                    <a:pt x="28356" y="52035"/>
                  </a:lnTo>
                  <a:lnTo>
                    <a:pt x="81204" y="52035"/>
                  </a:lnTo>
                  <a:lnTo>
                    <a:pt x="128096" y="24682"/>
                  </a:lnTo>
                  <a:lnTo>
                    <a:pt x="130397" y="15934"/>
                  </a:lnTo>
                  <a:lnTo>
                    <a:pt x="122445" y="2302"/>
                  </a:lnTo>
                  <a:lnTo>
                    <a:pt x="113698" y="0"/>
                  </a:lnTo>
                  <a:close/>
                </a:path>
                <a:path w="1602739" h="132714">
                  <a:moveTo>
                    <a:pt x="1488647" y="1"/>
                  </a:moveTo>
                  <a:lnTo>
                    <a:pt x="1479899" y="2303"/>
                  </a:lnTo>
                  <a:lnTo>
                    <a:pt x="1471946" y="15934"/>
                  </a:lnTo>
                  <a:lnTo>
                    <a:pt x="1474249" y="24683"/>
                  </a:lnTo>
                  <a:lnTo>
                    <a:pt x="1521139" y="52036"/>
                  </a:lnTo>
                  <a:lnTo>
                    <a:pt x="1573988" y="52036"/>
                  </a:lnTo>
                  <a:lnTo>
                    <a:pt x="1573988" y="80611"/>
                  </a:lnTo>
                  <a:lnTo>
                    <a:pt x="1521141" y="80611"/>
                  </a:lnTo>
                  <a:lnTo>
                    <a:pt x="1474249" y="107965"/>
                  </a:lnTo>
                  <a:lnTo>
                    <a:pt x="1471946" y="116714"/>
                  </a:lnTo>
                  <a:lnTo>
                    <a:pt x="1479899" y="130345"/>
                  </a:lnTo>
                  <a:lnTo>
                    <a:pt x="1488647" y="132647"/>
                  </a:lnTo>
                  <a:lnTo>
                    <a:pt x="1577851" y="80611"/>
                  </a:lnTo>
                  <a:lnTo>
                    <a:pt x="1573988" y="80611"/>
                  </a:lnTo>
                  <a:lnTo>
                    <a:pt x="1577854" y="80610"/>
                  </a:lnTo>
                  <a:lnTo>
                    <a:pt x="1602344" y="66324"/>
                  </a:lnTo>
                  <a:lnTo>
                    <a:pt x="1488647" y="1"/>
                  </a:lnTo>
                  <a:close/>
                </a:path>
                <a:path w="1602739" h="132714">
                  <a:moveTo>
                    <a:pt x="1545633" y="66324"/>
                  </a:moveTo>
                  <a:lnTo>
                    <a:pt x="1521141" y="80611"/>
                  </a:lnTo>
                  <a:lnTo>
                    <a:pt x="1573988" y="80611"/>
                  </a:lnTo>
                  <a:lnTo>
                    <a:pt x="1573988" y="78666"/>
                  </a:lnTo>
                  <a:lnTo>
                    <a:pt x="1566787" y="78665"/>
                  </a:lnTo>
                  <a:lnTo>
                    <a:pt x="1545633" y="66324"/>
                  </a:lnTo>
                  <a:close/>
                </a:path>
                <a:path w="1602739" h="132714">
                  <a:moveTo>
                    <a:pt x="81204" y="52035"/>
                  </a:moveTo>
                  <a:lnTo>
                    <a:pt x="56713" y="66324"/>
                  </a:lnTo>
                  <a:lnTo>
                    <a:pt x="81202" y="80610"/>
                  </a:lnTo>
                  <a:lnTo>
                    <a:pt x="1521143" y="80610"/>
                  </a:lnTo>
                  <a:lnTo>
                    <a:pt x="1545633" y="66324"/>
                  </a:lnTo>
                  <a:lnTo>
                    <a:pt x="1521139" y="52036"/>
                  </a:lnTo>
                  <a:lnTo>
                    <a:pt x="81204" y="52035"/>
                  </a:lnTo>
                  <a:close/>
                </a:path>
                <a:path w="1602739" h="132714">
                  <a:moveTo>
                    <a:pt x="28356" y="52035"/>
                  </a:moveTo>
                  <a:lnTo>
                    <a:pt x="28356" y="80610"/>
                  </a:lnTo>
                  <a:lnTo>
                    <a:pt x="81202" y="80610"/>
                  </a:lnTo>
                  <a:lnTo>
                    <a:pt x="77867" y="78665"/>
                  </a:lnTo>
                  <a:lnTo>
                    <a:pt x="35554" y="78665"/>
                  </a:lnTo>
                  <a:lnTo>
                    <a:pt x="35554" y="53982"/>
                  </a:lnTo>
                  <a:lnTo>
                    <a:pt x="77867" y="53982"/>
                  </a:lnTo>
                  <a:lnTo>
                    <a:pt x="81204" y="52035"/>
                  </a:lnTo>
                  <a:lnTo>
                    <a:pt x="28356" y="52035"/>
                  </a:lnTo>
                  <a:close/>
                </a:path>
                <a:path w="1602739" h="132714">
                  <a:moveTo>
                    <a:pt x="1566790" y="53983"/>
                  </a:moveTo>
                  <a:lnTo>
                    <a:pt x="1545633" y="66324"/>
                  </a:lnTo>
                  <a:lnTo>
                    <a:pt x="1566790" y="78666"/>
                  </a:lnTo>
                  <a:lnTo>
                    <a:pt x="1566790" y="53983"/>
                  </a:lnTo>
                  <a:close/>
                </a:path>
                <a:path w="1602739" h="132714">
                  <a:moveTo>
                    <a:pt x="1573988" y="53983"/>
                  </a:moveTo>
                  <a:lnTo>
                    <a:pt x="1566790" y="53983"/>
                  </a:lnTo>
                  <a:lnTo>
                    <a:pt x="1566790" y="78666"/>
                  </a:lnTo>
                  <a:lnTo>
                    <a:pt x="1573988" y="78666"/>
                  </a:lnTo>
                  <a:lnTo>
                    <a:pt x="1573988" y="53983"/>
                  </a:lnTo>
                  <a:close/>
                </a:path>
                <a:path w="1602739" h="132714">
                  <a:moveTo>
                    <a:pt x="35554" y="53982"/>
                  </a:moveTo>
                  <a:lnTo>
                    <a:pt x="35554" y="78665"/>
                  </a:lnTo>
                  <a:lnTo>
                    <a:pt x="56710" y="66323"/>
                  </a:lnTo>
                  <a:lnTo>
                    <a:pt x="35554" y="53982"/>
                  </a:lnTo>
                  <a:close/>
                </a:path>
                <a:path w="1602739" h="132714">
                  <a:moveTo>
                    <a:pt x="56711" y="66323"/>
                  </a:moveTo>
                  <a:lnTo>
                    <a:pt x="35554" y="78665"/>
                  </a:lnTo>
                  <a:lnTo>
                    <a:pt x="77867" y="78665"/>
                  </a:lnTo>
                  <a:lnTo>
                    <a:pt x="56711" y="66323"/>
                  </a:lnTo>
                  <a:close/>
                </a:path>
                <a:path w="1602739" h="132714">
                  <a:moveTo>
                    <a:pt x="1521139" y="52036"/>
                  </a:moveTo>
                  <a:lnTo>
                    <a:pt x="1545636" y="66323"/>
                  </a:lnTo>
                  <a:lnTo>
                    <a:pt x="1566790" y="53983"/>
                  </a:lnTo>
                  <a:lnTo>
                    <a:pt x="1573988" y="53983"/>
                  </a:lnTo>
                  <a:lnTo>
                    <a:pt x="1573988" y="52036"/>
                  </a:lnTo>
                  <a:lnTo>
                    <a:pt x="1521139" y="52036"/>
                  </a:lnTo>
                  <a:close/>
                </a:path>
                <a:path w="1602739" h="132714">
                  <a:moveTo>
                    <a:pt x="77867" y="53982"/>
                  </a:moveTo>
                  <a:lnTo>
                    <a:pt x="35554" y="53982"/>
                  </a:lnTo>
                  <a:lnTo>
                    <a:pt x="56712" y="66323"/>
                  </a:lnTo>
                  <a:lnTo>
                    <a:pt x="77867" y="53982"/>
                  </a:lnTo>
                  <a:close/>
                </a:path>
              </a:pathLst>
            </a:custGeom>
            <a:solidFill>
              <a:srgbClr val="FF57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97205" y="3126073"/>
              <a:ext cx="723265" cy="132715"/>
            </a:xfrm>
            <a:custGeom>
              <a:avLst/>
              <a:gdLst/>
              <a:ahLst/>
              <a:cxnLst/>
              <a:rect l="l" t="t" r="r" b="b"/>
              <a:pathLst>
                <a:path w="723264" h="132714">
                  <a:moveTo>
                    <a:pt x="113695" y="0"/>
                  </a:moveTo>
                  <a:lnTo>
                    <a:pt x="0" y="66323"/>
                  </a:lnTo>
                  <a:lnTo>
                    <a:pt x="113695" y="132646"/>
                  </a:lnTo>
                  <a:lnTo>
                    <a:pt x="122444" y="130343"/>
                  </a:lnTo>
                  <a:lnTo>
                    <a:pt x="130396" y="116711"/>
                  </a:lnTo>
                  <a:lnTo>
                    <a:pt x="128093" y="107963"/>
                  </a:lnTo>
                  <a:lnTo>
                    <a:pt x="81202" y="80610"/>
                  </a:lnTo>
                  <a:lnTo>
                    <a:pt x="28354" y="80610"/>
                  </a:lnTo>
                  <a:lnTo>
                    <a:pt x="28354" y="52035"/>
                  </a:lnTo>
                  <a:lnTo>
                    <a:pt x="81201" y="52035"/>
                  </a:lnTo>
                  <a:lnTo>
                    <a:pt x="128093" y="24682"/>
                  </a:lnTo>
                  <a:lnTo>
                    <a:pt x="130396" y="15933"/>
                  </a:lnTo>
                  <a:lnTo>
                    <a:pt x="122444" y="2301"/>
                  </a:lnTo>
                  <a:lnTo>
                    <a:pt x="113695" y="0"/>
                  </a:lnTo>
                  <a:close/>
                </a:path>
                <a:path w="723264" h="132714">
                  <a:moveTo>
                    <a:pt x="666461" y="66323"/>
                  </a:moveTo>
                  <a:lnTo>
                    <a:pt x="595076" y="107963"/>
                  </a:lnTo>
                  <a:lnTo>
                    <a:pt x="592774" y="116712"/>
                  </a:lnTo>
                  <a:lnTo>
                    <a:pt x="600725" y="130345"/>
                  </a:lnTo>
                  <a:lnTo>
                    <a:pt x="609474" y="132646"/>
                  </a:lnTo>
                  <a:lnTo>
                    <a:pt x="698679" y="80610"/>
                  </a:lnTo>
                  <a:lnTo>
                    <a:pt x="694816" y="80610"/>
                  </a:lnTo>
                  <a:lnTo>
                    <a:pt x="694816" y="78665"/>
                  </a:lnTo>
                  <a:lnTo>
                    <a:pt x="687615" y="78663"/>
                  </a:lnTo>
                  <a:lnTo>
                    <a:pt x="666461" y="66323"/>
                  </a:lnTo>
                  <a:close/>
                </a:path>
                <a:path w="723264" h="132714">
                  <a:moveTo>
                    <a:pt x="81201" y="52035"/>
                  </a:moveTo>
                  <a:lnTo>
                    <a:pt x="28354" y="52035"/>
                  </a:lnTo>
                  <a:lnTo>
                    <a:pt x="28354" y="80610"/>
                  </a:lnTo>
                  <a:lnTo>
                    <a:pt x="81202" y="80610"/>
                  </a:lnTo>
                  <a:lnTo>
                    <a:pt x="77865" y="78663"/>
                  </a:lnTo>
                  <a:lnTo>
                    <a:pt x="35552" y="78663"/>
                  </a:lnTo>
                  <a:lnTo>
                    <a:pt x="35552" y="53981"/>
                  </a:lnTo>
                  <a:lnTo>
                    <a:pt x="77866" y="53981"/>
                  </a:lnTo>
                  <a:lnTo>
                    <a:pt x="81201" y="52035"/>
                  </a:lnTo>
                  <a:close/>
                </a:path>
                <a:path w="723264" h="132714">
                  <a:moveTo>
                    <a:pt x="641967" y="52035"/>
                  </a:moveTo>
                  <a:lnTo>
                    <a:pt x="81201" y="52035"/>
                  </a:lnTo>
                  <a:lnTo>
                    <a:pt x="56709" y="66322"/>
                  </a:lnTo>
                  <a:lnTo>
                    <a:pt x="81202" y="80610"/>
                  </a:lnTo>
                  <a:lnTo>
                    <a:pt x="641968" y="80610"/>
                  </a:lnTo>
                  <a:lnTo>
                    <a:pt x="666461" y="66323"/>
                  </a:lnTo>
                  <a:lnTo>
                    <a:pt x="641967" y="52035"/>
                  </a:lnTo>
                  <a:close/>
                </a:path>
                <a:path w="723264" h="132714">
                  <a:moveTo>
                    <a:pt x="698679" y="52035"/>
                  </a:moveTo>
                  <a:lnTo>
                    <a:pt x="694816" y="52035"/>
                  </a:lnTo>
                  <a:lnTo>
                    <a:pt x="694816" y="80610"/>
                  </a:lnTo>
                  <a:lnTo>
                    <a:pt x="698679" y="80610"/>
                  </a:lnTo>
                  <a:lnTo>
                    <a:pt x="723171" y="66322"/>
                  </a:lnTo>
                  <a:lnTo>
                    <a:pt x="698679" y="52035"/>
                  </a:lnTo>
                  <a:close/>
                </a:path>
                <a:path w="723264" h="132714">
                  <a:moveTo>
                    <a:pt x="687617" y="53982"/>
                  </a:moveTo>
                  <a:lnTo>
                    <a:pt x="666461" y="66323"/>
                  </a:lnTo>
                  <a:lnTo>
                    <a:pt x="687617" y="78665"/>
                  </a:lnTo>
                  <a:lnTo>
                    <a:pt x="687617" y="53982"/>
                  </a:lnTo>
                  <a:close/>
                </a:path>
                <a:path w="723264" h="132714">
                  <a:moveTo>
                    <a:pt x="694816" y="53982"/>
                  </a:moveTo>
                  <a:lnTo>
                    <a:pt x="687617" y="53982"/>
                  </a:lnTo>
                  <a:lnTo>
                    <a:pt x="687617" y="78665"/>
                  </a:lnTo>
                  <a:lnTo>
                    <a:pt x="694816" y="78665"/>
                  </a:lnTo>
                  <a:lnTo>
                    <a:pt x="694816" y="53982"/>
                  </a:lnTo>
                  <a:close/>
                </a:path>
                <a:path w="723264" h="132714">
                  <a:moveTo>
                    <a:pt x="35552" y="53981"/>
                  </a:moveTo>
                  <a:lnTo>
                    <a:pt x="35552" y="78663"/>
                  </a:lnTo>
                  <a:lnTo>
                    <a:pt x="56709" y="66322"/>
                  </a:lnTo>
                  <a:lnTo>
                    <a:pt x="35552" y="53981"/>
                  </a:lnTo>
                  <a:close/>
                </a:path>
                <a:path w="723264" h="132714">
                  <a:moveTo>
                    <a:pt x="56709" y="66322"/>
                  </a:moveTo>
                  <a:lnTo>
                    <a:pt x="35552" y="78663"/>
                  </a:lnTo>
                  <a:lnTo>
                    <a:pt x="77865" y="78663"/>
                  </a:lnTo>
                  <a:lnTo>
                    <a:pt x="56709" y="66322"/>
                  </a:lnTo>
                  <a:close/>
                </a:path>
                <a:path w="723264" h="132714">
                  <a:moveTo>
                    <a:pt x="609474" y="0"/>
                  </a:moveTo>
                  <a:lnTo>
                    <a:pt x="600726" y="2302"/>
                  </a:lnTo>
                  <a:lnTo>
                    <a:pt x="592774" y="15934"/>
                  </a:lnTo>
                  <a:lnTo>
                    <a:pt x="595076" y="24682"/>
                  </a:lnTo>
                  <a:lnTo>
                    <a:pt x="666462" y="66322"/>
                  </a:lnTo>
                  <a:lnTo>
                    <a:pt x="687617" y="53982"/>
                  </a:lnTo>
                  <a:lnTo>
                    <a:pt x="694816" y="53982"/>
                  </a:lnTo>
                  <a:lnTo>
                    <a:pt x="694816" y="52035"/>
                  </a:lnTo>
                  <a:lnTo>
                    <a:pt x="698679" y="52035"/>
                  </a:lnTo>
                  <a:lnTo>
                    <a:pt x="609474" y="0"/>
                  </a:lnTo>
                  <a:close/>
                </a:path>
                <a:path w="723264" h="132714">
                  <a:moveTo>
                    <a:pt x="77866" y="53981"/>
                  </a:moveTo>
                  <a:lnTo>
                    <a:pt x="35552" y="53981"/>
                  </a:lnTo>
                  <a:lnTo>
                    <a:pt x="56709" y="66322"/>
                  </a:lnTo>
                  <a:lnTo>
                    <a:pt x="77866" y="53981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97205" y="3343162"/>
              <a:ext cx="723265" cy="132715"/>
            </a:xfrm>
            <a:custGeom>
              <a:avLst/>
              <a:gdLst/>
              <a:ahLst/>
              <a:cxnLst/>
              <a:rect l="l" t="t" r="r" b="b"/>
              <a:pathLst>
                <a:path w="723264" h="132714">
                  <a:moveTo>
                    <a:pt x="666461" y="66323"/>
                  </a:moveTo>
                  <a:lnTo>
                    <a:pt x="595076" y="107965"/>
                  </a:lnTo>
                  <a:lnTo>
                    <a:pt x="592774" y="116712"/>
                  </a:lnTo>
                  <a:lnTo>
                    <a:pt x="600725" y="130345"/>
                  </a:lnTo>
                  <a:lnTo>
                    <a:pt x="609476" y="132646"/>
                  </a:lnTo>
                  <a:lnTo>
                    <a:pt x="698681" y="80610"/>
                  </a:lnTo>
                  <a:lnTo>
                    <a:pt x="694816" y="80610"/>
                  </a:lnTo>
                  <a:lnTo>
                    <a:pt x="694816" y="78665"/>
                  </a:lnTo>
                  <a:lnTo>
                    <a:pt x="687615" y="78663"/>
                  </a:lnTo>
                  <a:lnTo>
                    <a:pt x="666461" y="66323"/>
                  </a:lnTo>
                  <a:close/>
                </a:path>
                <a:path w="723264" h="132714">
                  <a:moveTo>
                    <a:pt x="113695" y="0"/>
                  </a:moveTo>
                  <a:lnTo>
                    <a:pt x="0" y="66322"/>
                  </a:lnTo>
                  <a:lnTo>
                    <a:pt x="113695" y="132646"/>
                  </a:lnTo>
                  <a:lnTo>
                    <a:pt x="122444" y="130343"/>
                  </a:lnTo>
                  <a:lnTo>
                    <a:pt x="130396" y="116712"/>
                  </a:lnTo>
                  <a:lnTo>
                    <a:pt x="128093" y="107963"/>
                  </a:lnTo>
                  <a:lnTo>
                    <a:pt x="81202" y="80610"/>
                  </a:lnTo>
                  <a:lnTo>
                    <a:pt x="28354" y="80610"/>
                  </a:lnTo>
                  <a:lnTo>
                    <a:pt x="28354" y="52035"/>
                  </a:lnTo>
                  <a:lnTo>
                    <a:pt x="81201" y="52035"/>
                  </a:lnTo>
                  <a:lnTo>
                    <a:pt x="128093" y="24682"/>
                  </a:lnTo>
                  <a:lnTo>
                    <a:pt x="130396" y="15933"/>
                  </a:lnTo>
                  <a:lnTo>
                    <a:pt x="122444" y="2301"/>
                  </a:lnTo>
                  <a:lnTo>
                    <a:pt x="113695" y="0"/>
                  </a:lnTo>
                  <a:close/>
                </a:path>
                <a:path w="723264" h="132714">
                  <a:moveTo>
                    <a:pt x="81201" y="52035"/>
                  </a:moveTo>
                  <a:lnTo>
                    <a:pt x="28354" y="52035"/>
                  </a:lnTo>
                  <a:lnTo>
                    <a:pt x="28354" y="80610"/>
                  </a:lnTo>
                  <a:lnTo>
                    <a:pt x="81202" y="80610"/>
                  </a:lnTo>
                  <a:lnTo>
                    <a:pt x="77865" y="78663"/>
                  </a:lnTo>
                  <a:lnTo>
                    <a:pt x="35552" y="78663"/>
                  </a:lnTo>
                  <a:lnTo>
                    <a:pt x="35552" y="53981"/>
                  </a:lnTo>
                  <a:lnTo>
                    <a:pt x="77866" y="53981"/>
                  </a:lnTo>
                  <a:lnTo>
                    <a:pt x="81201" y="52035"/>
                  </a:lnTo>
                  <a:close/>
                </a:path>
                <a:path w="723264" h="132714">
                  <a:moveTo>
                    <a:pt x="641967" y="52035"/>
                  </a:moveTo>
                  <a:lnTo>
                    <a:pt x="81201" y="52035"/>
                  </a:lnTo>
                  <a:lnTo>
                    <a:pt x="56709" y="66322"/>
                  </a:lnTo>
                  <a:lnTo>
                    <a:pt x="81202" y="80610"/>
                  </a:lnTo>
                  <a:lnTo>
                    <a:pt x="641969" y="80610"/>
                  </a:lnTo>
                  <a:lnTo>
                    <a:pt x="666459" y="66322"/>
                  </a:lnTo>
                  <a:lnTo>
                    <a:pt x="641967" y="52035"/>
                  </a:lnTo>
                  <a:close/>
                </a:path>
                <a:path w="723264" h="132714">
                  <a:moveTo>
                    <a:pt x="698677" y="52035"/>
                  </a:moveTo>
                  <a:lnTo>
                    <a:pt x="694816" y="52035"/>
                  </a:lnTo>
                  <a:lnTo>
                    <a:pt x="694816" y="80610"/>
                  </a:lnTo>
                  <a:lnTo>
                    <a:pt x="698681" y="80610"/>
                  </a:lnTo>
                  <a:lnTo>
                    <a:pt x="723172" y="66324"/>
                  </a:lnTo>
                  <a:lnTo>
                    <a:pt x="698677" y="52035"/>
                  </a:lnTo>
                  <a:close/>
                </a:path>
                <a:path w="723264" h="132714">
                  <a:moveTo>
                    <a:pt x="687617" y="53982"/>
                  </a:moveTo>
                  <a:lnTo>
                    <a:pt x="666462" y="66324"/>
                  </a:lnTo>
                  <a:lnTo>
                    <a:pt x="687617" y="78665"/>
                  </a:lnTo>
                  <a:lnTo>
                    <a:pt x="687617" y="53982"/>
                  </a:lnTo>
                  <a:close/>
                </a:path>
                <a:path w="723264" h="132714">
                  <a:moveTo>
                    <a:pt x="694816" y="53982"/>
                  </a:moveTo>
                  <a:lnTo>
                    <a:pt x="687617" y="53982"/>
                  </a:lnTo>
                  <a:lnTo>
                    <a:pt x="687617" y="78665"/>
                  </a:lnTo>
                  <a:lnTo>
                    <a:pt x="694816" y="78665"/>
                  </a:lnTo>
                  <a:lnTo>
                    <a:pt x="694816" y="53982"/>
                  </a:lnTo>
                  <a:close/>
                </a:path>
                <a:path w="723264" h="132714">
                  <a:moveTo>
                    <a:pt x="35552" y="53981"/>
                  </a:moveTo>
                  <a:lnTo>
                    <a:pt x="35552" y="78663"/>
                  </a:lnTo>
                  <a:lnTo>
                    <a:pt x="56709" y="66322"/>
                  </a:lnTo>
                  <a:lnTo>
                    <a:pt x="35552" y="53981"/>
                  </a:lnTo>
                  <a:close/>
                </a:path>
                <a:path w="723264" h="132714">
                  <a:moveTo>
                    <a:pt x="56709" y="66322"/>
                  </a:moveTo>
                  <a:lnTo>
                    <a:pt x="35552" y="78663"/>
                  </a:lnTo>
                  <a:lnTo>
                    <a:pt x="77865" y="78663"/>
                  </a:lnTo>
                  <a:lnTo>
                    <a:pt x="56709" y="66322"/>
                  </a:lnTo>
                  <a:close/>
                </a:path>
                <a:path w="723264" h="132714">
                  <a:moveTo>
                    <a:pt x="609474" y="0"/>
                  </a:moveTo>
                  <a:lnTo>
                    <a:pt x="600726" y="2302"/>
                  </a:lnTo>
                  <a:lnTo>
                    <a:pt x="592774" y="15934"/>
                  </a:lnTo>
                  <a:lnTo>
                    <a:pt x="595076" y="24682"/>
                  </a:lnTo>
                  <a:lnTo>
                    <a:pt x="666463" y="66322"/>
                  </a:lnTo>
                  <a:lnTo>
                    <a:pt x="687617" y="53982"/>
                  </a:lnTo>
                  <a:lnTo>
                    <a:pt x="694816" y="53982"/>
                  </a:lnTo>
                  <a:lnTo>
                    <a:pt x="694816" y="52035"/>
                  </a:lnTo>
                  <a:lnTo>
                    <a:pt x="698677" y="52035"/>
                  </a:lnTo>
                  <a:lnTo>
                    <a:pt x="609474" y="0"/>
                  </a:lnTo>
                  <a:close/>
                </a:path>
                <a:path w="723264" h="132714">
                  <a:moveTo>
                    <a:pt x="77866" y="53981"/>
                  </a:moveTo>
                  <a:lnTo>
                    <a:pt x="35552" y="53981"/>
                  </a:lnTo>
                  <a:lnTo>
                    <a:pt x="56709" y="66322"/>
                  </a:lnTo>
                  <a:lnTo>
                    <a:pt x="77866" y="53981"/>
                  </a:lnTo>
                  <a:close/>
                </a:path>
              </a:pathLst>
            </a:custGeom>
            <a:solidFill>
              <a:srgbClr val="FF57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9811" y="5185794"/>
              <a:ext cx="659130" cy="133350"/>
            </a:xfrm>
            <a:custGeom>
              <a:avLst/>
              <a:gdLst/>
              <a:ahLst/>
              <a:cxnLst/>
              <a:rect l="l" t="t" r="r" b="b"/>
              <a:pathLst>
                <a:path w="659130" h="133350">
                  <a:moveTo>
                    <a:pt x="544993" y="200"/>
                  </a:moveTo>
                  <a:lnTo>
                    <a:pt x="536244" y="2498"/>
                  </a:lnTo>
                  <a:lnTo>
                    <a:pt x="528286" y="16126"/>
                  </a:lnTo>
                  <a:lnTo>
                    <a:pt x="530584" y="24875"/>
                  </a:lnTo>
                  <a:lnTo>
                    <a:pt x="577463" y="52251"/>
                  </a:lnTo>
                  <a:lnTo>
                    <a:pt x="630312" y="52275"/>
                  </a:lnTo>
                  <a:lnTo>
                    <a:pt x="630299" y="80850"/>
                  </a:lnTo>
                  <a:lnTo>
                    <a:pt x="577408" y="80850"/>
                  </a:lnTo>
                  <a:lnTo>
                    <a:pt x="530545" y="108158"/>
                  </a:lnTo>
                  <a:lnTo>
                    <a:pt x="528239" y="116904"/>
                  </a:lnTo>
                  <a:lnTo>
                    <a:pt x="536184" y="130540"/>
                  </a:lnTo>
                  <a:lnTo>
                    <a:pt x="544932" y="132847"/>
                  </a:lnTo>
                  <a:lnTo>
                    <a:pt x="634163" y="80850"/>
                  </a:lnTo>
                  <a:lnTo>
                    <a:pt x="630299" y="80850"/>
                  </a:lnTo>
                  <a:lnTo>
                    <a:pt x="634205" y="80826"/>
                  </a:lnTo>
                  <a:lnTo>
                    <a:pt x="658660" y="66575"/>
                  </a:lnTo>
                  <a:lnTo>
                    <a:pt x="544993" y="200"/>
                  </a:lnTo>
                  <a:close/>
                </a:path>
                <a:path w="659130" h="133350">
                  <a:moveTo>
                    <a:pt x="113727" y="0"/>
                  </a:moveTo>
                  <a:lnTo>
                    <a:pt x="0" y="66271"/>
                  </a:lnTo>
                  <a:lnTo>
                    <a:pt x="113666" y="132647"/>
                  </a:lnTo>
                  <a:lnTo>
                    <a:pt x="122416" y="130348"/>
                  </a:lnTo>
                  <a:lnTo>
                    <a:pt x="130374" y="116720"/>
                  </a:lnTo>
                  <a:lnTo>
                    <a:pt x="128076" y="107971"/>
                  </a:lnTo>
                  <a:lnTo>
                    <a:pt x="81196" y="80595"/>
                  </a:lnTo>
                  <a:lnTo>
                    <a:pt x="28349" y="80571"/>
                  </a:lnTo>
                  <a:lnTo>
                    <a:pt x="28362" y="51996"/>
                  </a:lnTo>
                  <a:lnTo>
                    <a:pt x="81253" y="51996"/>
                  </a:lnTo>
                  <a:lnTo>
                    <a:pt x="128114" y="24690"/>
                  </a:lnTo>
                  <a:lnTo>
                    <a:pt x="130420" y="15942"/>
                  </a:lnTo>
                  <a:lnTo>
                    <a:pt x="122475" y="2306"/>
                  </a:lnTo>
                  <a:lnTo>
                    <a:pt x="113727" y="0"/>
                  </a:lnTo>
                  <a:close/>
                </a:path>
                <a:path w="659130" h="133350">
                  <a:moveTo>
                    <a:pt x="601949" y="66550"/>
                  </a:moveTo>
                  <a:lnTo>
                    <a:pt x="577450" y="80826"/>
                  </a:lnTo>
                  <a:lnTo>
                    <a:pt x="630299" y="80850"/>
                  </a:lnTo>
                  <a:lnTo>
                    <a:pt x="630300" y="78901"/>
                  </a:lnTo>
                  <a:lnTo>
                    <a:pt x="623099" y="78901"/>
                  </a:lnTo>
                  <a:lnTo>
                    <a:pt x="601949" y="66550"/>
                  </a:lnTo>
                  <a:close/>
                </a:path>
                <a:path w="659130" h="133350">
                  <a:moveTo>
                    <a:pt x="81210" y="52020"/>
                  </a:moveTo>
                  <a:lnTo>
                    <a:pt x="56710" y="66297"/>
                  </a:lnTo>
                  <a:lnTo>
                    <a:pt x="81196" y="80595"/>
                  </a:lnTo>
                  <a:lnTo>
                    <a:pt x="577450" y="80826"/>
                  </a:lnTo>
                  <a:lnTo>
                    <a:pt x="601949" y="66550"/>
                  </a:lnTo>
                  <a:lnTo>
                    <a:pt x="577463" y="52251"/>
                  </a:lnTo>
                  <a:lnTo>
                    <a:pt x="81210" y="52020"/>
                  </a:lnTo>
                  <a:close/>
                </a:path>
                <a:path w="659130" h="133350">
                  <a:moveTo>
                    <a:pt x="28362" y="51996"/>
                  </a:moveTo>
                  <a:lnTo>
                    <a:pt x="28349" y="80571"/>
                  </a:lnTo>
                  <a:lnTo>
                    <a:pt x="81196" y="80595"/>
                  </a:lnTo>
                  <a:lnTo>
                    <a:pt x="77827" y="78628"/>
                  </a:lnTo>
                  <a:lnTo>
                    <a:pt x="35548" y="78628"/>
                  </a:lnTo>
                  <a:lnTo>
                    <a:pt x="35560" y="53945"/>
                  </a:lnTo>
                  <a:lnTo>
                    <a:pt x="77907" y="53945"/>
                  </a:lnTo>
                  <a:lnTo>
                    <a:pt x="81210" y="52020"/>
                  </a:lnTo>
                  <a:lnTo>
                    <a:pt x="28362" y="51996"/>
                  </a:lnTo>
                  <a:close/>
                </a:path>
                <a:path w="659130" h="133350">
                  <a:moveTo>
                    <a:pt x="623111" y="54218"/>
                  </a:moveTo>
                  <a:lnTo>
                    <a:pt x="601949" y="66550"/>
                  </a:lnTo>
                  <a:lnTo>
                    <a:pt x="623099" y="78901"/>
                  </a:lnTo>
                  <a:lnTo>
                    <a:pt x="623111" y="54218"/>
                  </a:lnTo>
                  <a:close/>
                </a:path>
                <a:path w="659130" h="133350">
                  <a:moveTo>
                    <a:pt x="630311" y="54218"/>
                  </a:moveTo>
                  <a:lnTo>
                    <a:pt x="623111" y="54218"/>
                  </a:lnTo>
                  <a:lnTo>
                    <a:pt x="623099" y="78901"/>
                  </a:lnTo>
                  <a:lnTo>
                    <a:pt x="630300" y="78901"/>
                  </a:lnTo>
                  <a:lnTo>
                    <a:pt x="630311" y="54218"/>
                  </a:lnTo>
                  <a:close/>
                </a:path>
                <a:path w="659130" h="133350">
                  <a:moveTo>
                    <a:pt x="35560" y="53945"/>
                  </a:moveTo>
                  <a:lnTo>
                    <a:pt x="35548" y="78628"/>
                  </a:lnTo>
                  <a:lnTo>
                    <a:pt x="56710" y="66297"/>
                  </a:lnTo>
                  <a:lnTo>
                    <a:pt x="35560" y="53945"/>
                  </a:lnTo>
                  <a:close/>
                </a:path>
                <a:path w="659130" h="133350">
                  <a:moveTo>
                    <a:pt x="56710" y="66297"/>
                  </a:moveTo>
                  <a:lnTo>
                    <a:pt x="35548" y="78628"/>
                  </a:lnTo>
                  <a:lnTo>
                    <a:pt x="77827" y="78628"/>
                  </a:lnTo>
                  <a:lnTo>
                    <a:pt x="56710" y="66297"/>
                  </a:lnTo>
                  <a:close/>
                </a:path>
                <a:path w="659130" h="133350">
                  <a:moveTo>
                    <a:pt x="577463" y="52251"/>
                  </a:moveTo>
                  <a:lnTo>
                    <a:pt x="601949" y="66550"/>
                  </a:lnTo>
                  <a:lnTo>
                    <a:pt x="623111" y="54218"/>
                  </a:lnTo>
                  <a:lnTo>
                    <a:pt x="630311" y="54218"/>
                  </a:lnTo>
                  <a:lnTo>
                    <a:pt x="630312" y="52275"/>
                  </a:lnTo>
                  <a:lnTo>
                    <a:pt x="577463" y="52251"/>
                  </a:lnTo>
                  <a:close/>
                </a:path>
                <a:path w="659130" h="133350">
                  <a:moveTo>
                    <a:pt x="77907" y="53945"/>
                  </a:moveTo>
                  <a:lnTo>
                    <a:pt x="35560" y="53945"/>
                  </a:lnTo>
                  <a:lnTo>
                    <a:pt x="56710" y="66297"/>
                  </a:lnTo>
                  <a:lnTo>
                    <a:pt x="77907" y="53945"/>
                  </a:lnTo>
                  <a:close/>
                </a:path>
                <a:path w="659130" h="133350">
                  <a:moveTo>
                    <a:pt x="81253" y="51996"/>
                  </a:moveTo>
                  <a:lnTo>
                    <a:pt x="28362" y="51996"/>
                  </a:lnTo>
                  <a:lnTo>
                    <a:pt x="81210" y="5202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736550" y="1313688"/>
            <a:ext cx="2907665" cy="3679190"/>
            <a:chOff x="6736550" y="1313688"/>
            <a:chExt cx="2907665" cy="3679190"/>
          </a:xfrm>
        </p:grpSpPr>
        <p:sp>
          <p:nvSpPr>
            <p:cNvPr id="37" name="object 37"/>
            <p:cNvSpPr/>
            <p:nvPr/>
          </p:nvSpPr>
          <p:spPr>
            <a:xfrm>
              <a:off x="6748091" y="2535360"/>
              <a:ext cx="942975" cy="447675"/>
            </a:xfrm>
            <a:custGeom>
              <a:avLst/>
              <a:gdLst/>
              <a:ahLst/>
              <a:cxnLst/>
              <a:rect l="l" t="t" r="r" b="b"/>
              <a:pathLst>
                <a:path w="942975" h="447675">
                  <a:moveTo>
                    <a:pt x="85982" y="324399"/>
                  </a:moveTo>
                  <a:lnTo>
                    <a:pt x="77052" y="325841"/>
                  </a:lnTo>
                  <a:lnTo>
                    <a:pt x="0" y="432559"/>
                  </a:lnTo>
                  <a:lnTo>
                    <a:pt x="130821" y="447102"/>
                  </a:lnTo>
                  <a:lnTo>
                    <a:pt x="137886" y="441450"/>
                  </a:lnTo>
                  <a:lnTo>
                    <a:pt x="138700" y="434126"/>
                  </a:lnTo>
                  <a:lnTo>
                    <a:pt x="31713" y="434126"/>
                  </a:lnTo>
                  <a:lnTo>
                    <a:pt x="20130" y="408005"/>
                  </a:lnTo>
                  <a:lnTo>
                    <a:pt x="68439" y="386583"/>
                  </a:lnTo>
                  <a:lnTo>
                    <a:pt x="100219" y="342568"/>
                  </a:lnTo>
                  <a:lnTo>
                    <a:pt x="98778" y="333637"/>
                  </a:lnTo>
                  <a:lnTo>
                    <a:pt x="85982" y="324399"/>
                  </a:lnTo>
                  <a:close/>
                </a:path>
                <a:path w="942975" h="447675">
                  <a:moveTo>
                    <a:pt x="68439" y="386583"/>
                  </a:moveTo>
                  <a:lnTo>
                    <a:pt x="20130" y="408005"/>
                  </a:lnTo>
                  <a:lnTo>
                    <a:pt x="31713" y="434126"/>
                  </a:lnTo>
                  <a:lnTo>
                    <a:pt x="42304" y="429430"/>
                  </a:lnTo>
                  <a:lnTo>
                    <a:pt x="37504" y="429430"/>
                  </a:lnTo>
                  <a:lnTo>
                    <a:pt x="27499" y="406866"/>
                  </a:lnTo>
                  <a:lnTo>
                    <a:pt x="53795" y="406866"/>
                  </a:lnTo>
                  <a:lnTo>
                    <a:pt x="68439" y="386583"/>
                  </a:lnTo>
                  <a:close/>
                </a:path>
                <a:path w="942975" h="447675">
                  <a:moveTo>
                    <a:pt x="80023" y="412704"/>
                  </a:moveTo>
                  <a:lnTo>
                    <a:pt x="31713" y="434126"/>
                  </a:lnTo>
                  <a:lnTo>
                    <a:pt x="138700" y="434126"/>
                  </a:lnTo>
                  <a:lnTo>
                    <a:pt x="139630" y="425766"/>
                  </a:lnTo>
                  <a:lnTo>
                    <a:pt x="133978" y="418702"/>
                  </a:lnTo>
                  <a:lnTo>
                    <a:pt x="80023" y="412704"/>
                  </a:lnTo>
                  <a:close/>
                </a:path>
                <a:path w="942975" h="447675">
                  <a:moveTo>
                    <a:pt x="27499" y="406866"/>
                  </a:moveTo>
                  <a:lnTo>
                    <a:pt x="37504" y="429430"/>
                  </a:lnTo>
                  <a:lnTo>
                    <a:pt x="51842" y="409572"/>
                  </a:lnTo>
                  <a:lnTo>
                    <a:pt x="27499" y="406866"/>
                  </a:lnTo>
                  <a:close/>
                </a:path>
                <a:path w="942975" h="447675">
                  <a:moveTo>
                    <a:pt x="51842" y="409572"/>
                  </a:moveTo>
                  <a:lnTo>
                    <a:pt x="37504" y="429430"/>
                  </a:lnTo>
                  <a:lnTo>
                    <a:pt x="42304" y="429430"/>
                  </a:lnTo>
                  <a:lnTo>
                    <a:pt x="80023" y="412704"/>
                  </a:lnTo>
                  <a:lnTo>
                    <a:pt x="51842" y="409572"/>
                  </a:lnTo>
                  <a:close/>
                </a:path>
                <a:path w="942975" h="447675">
                  <a:moveTo>
                    <a:pt x="862683" y="34397"/>
                  </a:moveTo>
                  <a:lnTo>
                    <a:pt x="68439" y="386583"/>
                  </a:lnTo>
                  <a:lnTo>
                    <a:pt x="51842" y="409572"/>
                  </a:lnTo>
                  <a:lnTo>
                    <a:pt x="80023" y="412704"/>
                  </a:lnTo>
                  <a:lnTo>
                    <a:pt x="874267" y="60518"/>
                  </a:lnTo>
                  <a:lnTo>
                    <a:pt x="890865" y="37530"/>
                  </a:lnTo>
                  <a:lnTo>
                    <a:pt x="862683" y="34397"/>
                  </a:lnTo>
                  <a:close/>
                </a:path>
                <a:path w="942975" h="447675">
                  <a:moveTo>
                    <a:pt x="53795" y="406866"/>
                  </a:moveTo>
                  <a:lnTo>
                    <a:pt x="27499" y="406866"/>
                  </a:lnTo>
                  <a:lnTo>
                    <a:pt x="51842" y="409572"/>
                  </a:lnTo>
                  <a:lnTo>
                    <a:pt x="53795" y="406866"/>
                  </a:lnTo>
                  <a:close/>
                </a:path>
                <a:path w="942975" h="447675">
                  <a:moveTo>
                    <a:pt x="928620" y="12975"/>
                  </a:moveTo>
                  <a:lnTo>
                    <a:pt x="910993" y="12975"/>
                  </a:lnTo>
                  <a:lnTo>
                    <a:pt x="922577" y="39096"/>
                  </a:lnTo>
                  <a:lnTo>
                    <a:pt x="874267" y="60518"/>
                  </a:lnTo>
                  <a:lnTo>
                    <a:pt x="842488" y="104532"/>
                  </a:lnTo>
                  <a:lnTo>
                    <a:pt x="843930" y="113463"/>
                  </a:lnTo>
                  <a:lnTo>
                    <a:pt x="856725" y="122701"/>
                  </a:lnTo>
                  <a:lnTo>
                    <a:pt x="865656" y="121259"/>
                  </a:lnTo>
                  <a:lnTo>
                    <a:pt x="942708" y="14541"/>
                  </a:lnTo>
                  <a:lnTo>
                    <a:pt x="928620" y="12975"/>
                  </a:lnTo>
                  <a:close/>
                </a:path>
                <a:path w="942975" h="447675">
                  <a:moveTo>
                    <a:pt x="890865" y="37530"/>
                  </a:moveTo>
                  <a:lnTo>
                    <a:pt x="874267" y="60518"/>
                  </a:lnTo>
                  <a:lnTo>
                    <a:pt x="920008" y="40236"/>
                  </a:lnTo>
                  <a:lnTo>
                    <a:pt x="915208" y="40236"/>
                  </a:lnTo>
                  <a:lnTo>
                    <a:pt x="890865" y="37530"/>
                  </a:lnTo>
                  <a:close/>
                </a:path>
                <a:path w="942975" h="447675">
                  <a:moveTo>
                    <a:pt x="905203" y="17672"/>
                  </a:moveTo>
                  <a:lnTo>
                    <a:pt x="890865" y="37530"/>
                  </a:lnTo>
                  <a:lnTo>
                    <a:pt x="915208" y="40236"/>
                  </a:lnTo>
                  <a:lnTo>
                    <a:pt x="905203" y="17672"/>
                  </a:lnTo>
                  <a:close/>
                </a:path>
                <a:path w="942975" h="447675">
                  <a:moveTo>
                    <a:pt x="913076" y="17672"/>
                  </a:moveTo>
                  <a:lnTo>
                    <a:pt x="905203" y="17672"/>
                  </a:lnTo>
                  <a:lnTo>
                    <a:pt x="915208" y="40236"/>
                  </a:lnTo>
                  <a:lnTo>
                    <a:pt x="920008" y="40236"/>
                  </a:lnTo>
                  <a:lnTo>
                    <a:pt x="922577" y="39096"/>
                  </a:lnTo>
                  <a:lnTo>
                    <a:pt x="913076" y="17672"/>
                  </a:lnTo>
                  <a:close/>
                </a:path>
                <a:path w="942975" h="447675">
                  <a:moveTo>
                    <a:pt x="910993" y="12975"/>
                  </a:moveTo>
                  <a:lnTo>
                    <a:pt x="862683" y="34397"/>
                  </a:lnTo>
                  <a:lnTo>
                    <a:pt x="890865" y="37530"/>
                  </a:lnTo>
                  <a:lnTo>
                    <a:pt x="905203" y="17672"/>
                  </a:lnTo>
                  <a:lnTo>
                    <a:pt x="913076" y="17672"/>
                  </a:lnTo>
                  <a:lnTo>
                    <a:pt x="910993" y="12975"/>
                  </a:lnTo>
                  <a:close/>
                </a:path>
                <a:path w="942975" h="447675">
                  <a:moveTo>
                    <a:pt x="811886" y="0"/>
                  </a:moveTo>
                  <a:lnTo>
                    <a:pt x="804823" y="5650"/>
                  </a:lnTo>
                  <a:lnTo>
                    <a:pt x="803079" y="21336"/>
                  </a:lnTo>
                  <a:lnTo>
                    <a:pt x="808729" y="28399"/>
                  </a:lnTo>
                  <a:lnTo>
                    <a:pt x="862683" y="34397"/>
                  </a:lnTo>
                  <a:lnTo>
                    <a:pt x="910993" y="12975"/>
                  </a:lnTo>
                  <a:lnTo>
                    <a:pt x="928620" y="12975"/>
                  </a:lnTo>
                  <a:lnTo>
                    <a:pt x="811886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36550" y="3595192"/>
              <a:ext cx="1825625" cy="786765"/>
            </a:xfrm>
            <a:custGeom>
              <a:avLst/>
              <a:gdLst/>
              <a:ahLst/>
              <a:cxnLst/>
              <a:rect l="l" t="t" r="r" b="b"/>
              <a:pathLst>
                <a:path w="1825625" h="786764">
                  <a:moveTo>
                    <a:pt x="1744521" y="750600"/>
                  </a:moveTo>
                  <a:lnTo>
                    <a:pt x="1690751" y="758074"/>
                  </a:lnTo>
                  <a:lnTo>
                    <a:pt x="1685296" y="765290"/>
                  </a:lnTo>
                  <a:lnTo>
                    <a:pt x="1687469" y="780921"/>
                  </a:lnTo>
                  <a:lnTo>
                    <a:pt x="1694685" y="786376"/>
                  </a:lnTo>
                  <a:lnTo>
                    <a:pt x="1807552" y="770689"/>
                  </a:lnTo>
                  <a:lnTo>
                    <a:pt x="1793397" y="770689"/>
                  </a:lnTo>
                  <a:lnTo>
                    <a:pt x="1744521" y="750600"/>
                  </a:lnTo>
                  <a:close/>
                </a:path>
                <a:path w="1825625" h="786764">
                  <a:moveTo>
                    <a:pt x="1772606" y="746696"/>
                  </a:moveTo>
                  <a:lnTo>
                    <a:pt x="1744521" y="750600"/>
                  </a:lnTo>
                  <a:lnTo>
                    <a:pt x="1793397" y="770689"/>
                  </a:lnTo>
                  <a:lnTo>
                    <a:pt x="1795261" y="766154"/>
                  </a:lnTo>
                  <a:lnTo>
                    <a:pt x="1787483" y="766154"/>
                  </a:lnTo>
                  <a:lnTo>
                    <a:pt x="1772606" y="746696"/>
                  </a:lnTo>
                  <a:close/>
                </a:path>
                <a:path w="1825625" h="786764">
                  <a:moveTo>
                    <a:pt x="1736145" y="662492"/>
                  </a:moveTo>
                  <a:lnTo>
                    <a:pt x="1723608" y="672077"/>
                  </a:lnTo>
                  <a:lnTo>
                    <a:pt x="1722412" y="681045"/>
                  </a:lnTo>
                  <a:lnTo>
                    <a:pt x="1755384" y="724170"/>
                  </a:lnTo>
                  <a:lnTo>
                    <a:pt x="1804259" y="744259"/>
                  </a:lnTo>
                  <a:lnTo>
                    <a:pt x="1793397" y="770689"/>
                  </a:lnTo>
                  <a:lnTo>
                    <a:pt x="1807552" y="770689"/>
                  </a:lnTo>
                  <a:lnTo>
                    <a:pt x="1825059" y="768256"/>
                  </a:lnTo>
                  <a:lnTo>
                    <a:pt x="1745112" y="663689"/>
                  </a:lnTo>
                  <a:lnTo>
                    <a:pt x="1736145" y="662492"/>
                  </a:lnTo>
                  <a:close/>
                </a:path>
                <a:path w="1825625" h="786764">
                  <a:moveTo>
                    <a:pt x="1796865" y="743324"/>
                  </a:moveTo>
                  <a:lnTo>
                    <a:pt x="1772606" y="746696"/>
                  </a:lnTo>
                  <a:lnTo>
                    <a:pt x="1787483" y="766154"/>
                  </a:lnTo>
                  <a:lnTo>
                    <a:pt x="1796865" y="743324"/>
                  </a:lnTo>
                  <a:close/>
                </a:path>
                <a:path w="1825625" h="786764">
                  <a:moveTo>
                    <a:pt x="1801985" y="743324"/>
                  </a:moveTo>
                  <a:lnTo>
                    <a:pt x="1796865" y="743324"/>
                  </a:lnTo>
                  <a:lnTo>
                    <a:pt x="1787483" y="766154"/>
                  </a:lnTo>
                  <a:lnTo>
                    <a:pt x="1795261" y="766154"/>
                  </a:lnTo>
                  <a:lnTo>
                    <a:pt x="1804259" y="744259"/>
                  </a:lnTo>
                  <a:lnTo>
                    <a:pt x="1801985" y="743324"/>
                  </a:lnTo>
                  <a:close/>
                </a:path>
                <a:path w="1825625" h="786764">
                  <a:moveTo>
                    <a:pt x="80539" y="35776"/>
                  </a:moveTo>
                  <a:lnTo>
                    <a:pt x="52453" y="39679"/>
                  </a:lnTo>
                  <a:lnTo>
                    <a:pt x="69675" y="62206"/>
                  </a:lnTo>
                  <a:lnTo>
                    <a:pt x="1744521" y="750600"/>
                  </a:lnTo>
                  <a:lnTo>
                    <a:pt x="1772606" y="746696"/>
                  </a:lnTo>
                  <a:lnTo>
                    <a:pt x="1755384" y="724170"/>
                  </a:lnTo>
                  <a:lnTo>
                    <a:pt x="80539" y="35776"/>
                  </a:lnTo>
                  <a:close/>
                </a:path>
                <a:path w="1825625" h="786764">
                  <a:moveTo>
                    <a:pt x="1755384" y="724170"/>
                  </a:moveTo>
                  <a:lnTo>
                    <a:pt x="1772606" y="746696"/>
                  </a:lnTo>
                  <a:lnTo>
                    <a:pt x="1796865" y="743324"/>
                  </a:lnTo>
                  <a:lnTo>
                    <a:pt x="1801985" y="743324"/>
                  </a:lnTo>
                  <a:lnTo>
                    <a:pt x="1755384" y="724170"/>
                  </a:lnTo>
                  <a:close/>
                </a:path>
                <a:path w="1825625" h="786764">
                  <a:moveTo>
                    <a:pt x="130374" y="0"/>
                  </a:moveTo>
                  <a:lnTo>
                    <a:pt x="0" y="18120"/>
                  </a:lnTo>
                  <a:lnTo>
                    <a:pt x="79946" y="122688"/>
                  </a:lnTo>
                  <a:lnTo>
                    <a:pt x="88913" y="123884"/>
                  </a:lnTo>
                  <a:lnTo>
                    <a:pt x="101451" y="114298"/>
                  </a:lnTo>
                  <a:lnTo>
                    <a:pt x="102647" y="105332"/>
                  </a:lnTo>
                  <a:lnTo>
                    <a:pt x="69675" y="62206"/>
                  </a:lnTo>
                  <a:lnTo>
                    <a:pt x="20798" y="42117"/>
                  </a:lnTo>
                  <a:lnTo>
                    <a:pt x="31662" y="15687"/>
                  </a:lnTo>
                  <a:lnTo>
                    <a:pt x="139012" y="15687"/>
                  </a:lnTo>
                  <a:lnTo>
                    <a:pt x="137590" y="5454"/>
                  </a:lnTo>
                  <a:lnTo>
                    <a:pt x="130374" y="0"/>
                  </a:lnTo>
                  <a:close/>
                </a:path>
                <a:path w="1825625" h="786764">
                  <a:moveTo>
                    <a:pt x="31662" y="15687"/>
                  </a:moveTo>
                  <a:lnTo>
                    <a:pt x="20798" y="42117"/>
                  </a:lnTo>
                  <a:lnTo>
                    <a:pt x="69675" y="62206"/>
                  </a:lnTo>
                  <a:lnTo>
                    <a:pt x="55031" y="43051"/>
                  </a:lnTo>
                  <a:lnTo>
                    <a:pt x="28192" y="43051"/>
                  </a:lnTo>
                  <a:lnTo>
                    <a:pt x="37576" y="20222"/>
                  </a:lnTo>
                  <a:lnTo>
                    <a:pt x="42696" y="20222"/>
                  </a:lnTo>
                  <a:lnTo>
                    <a:pt x="31662" y="15687"/>
                  </a:lnTo>
                  <a:close/>
                </a:path>
                <a:path w="1825625" h="786764">
                  <a:moveTo>
                    <a:pt x="37576" y="20222"/>
                  </a:moveTo>
                  <a:lnTo>
                    <a:pt x="28192" y="43051"/>
                  </a:lnTo>
                  <a:lnTo>
                    <a:pt x="52453" y="39679"/>
                  </a:lnTo>
                  <a:lnTo>
                    <a:pt x="37576" y="20222"/>
                  </a:lnTo>
                  <a:close/>
                </a:path>
                <a:path w="1825625" h="786764">
                  <a:moveTo>
                    <a:pt x="52453" y="39679"/>
                  </a:moveTo>
                  <a:lnTo>
                    <a:pt x="28192" y="43051"/>
                  </a:lnTo>
                  <a:lnTo>
                    <a:pt x="55031" y="43051"/>
                  </a:lnTo>
                  <a:lnTo>
                    <a:pt x="52453" y="39679"/>
                  </a:lnTo>
                  <a:close/>
                </a:path>
                <a:path w="1825625" h="786764">
                  <a:moveTo>
                    <a:pt x="42696" y="20222"/>
                  </a:moveTo>
                  <a:lnTo>
                    <a:pt x="37576" y="20222"/>
                  </a:lnTo>
                  <a:lnTo>
                    <a:pt x="52453" y="39679"/>
                  </a:lnTo>
                  <a:lnTo>
                    <a:pt x="80539" y="35776"/>
                  </a:lnTo>
                  <a:lnTo>
                    <a:pt x="42696" y="20222"/>
                  </a:lnTo>
                  <a:close/>
                </a:path>
                <a:path w="1825625" h="786764">
                  <a:moveTo>
                    <a:pt x="139012" y="15687"/>
                  </a:moveTo>
                  <a:lnTo>
                    <a:pt x="31662" y="15687"/>
                  </a:lnTo>
                  <a:lnTo>
                    <a:pt x="80539" y="35776"/>
                  </a:lnTo>
                  <a:lnTo>
                    <a:pt x="134307" y="28303"/>
                  </a:lnTo>
                  <a:lnTo>
                    <a:pt x="139763" y="21087"/>
                  </a:lnTo>
                  <a:lnTo>
                    <a:pt x="139012" y="15687"/>
                  </a:lnTo>
                  <a:close/>
                </a:path>
              </a:pathLst>
            </a:custGeom>
            <a:solidFill>
              <a:srgbClr val="FF57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22003" y="2660421"/>
              <a:ext cx="85725" cy="1708785"/>
            </a:xfrm>
            <a:custGeom>
              <a:avLst/>
              <a:gdLst/>
              <a:ahLst/>
              <a:cxnLst/>
              <a:rect l="l" t="t" r="r" b="b"/>
              <a:pathLst>
                <a:path w="85725" h="1708785">
                  <a:moveTo>
                    <a:pt x="85725" y="934224"/>
                  </a:moveTo>
                  <a:lnTo>
                    <a:pt x="78587" y="919937"/>
                  </a:lnTo>
                  <a:lnTo>
                    <a:pt x="42862" y="848499"/>
                  </a:lnTo>
                  <a:lnTo>
                    <a:pt x="0" y="934224"/>
                  </a:lnTo>
                  <a:lnTo>
                    <a:pt x="28575" y="934224"/>
                  </a:lnTo>
                  <a:lnTo>
                    <a:pt x="28575" y="1622628"/>
                  </a:lnTo>
                  <a:lnTo>
                    <a:pt x="0" y="1622628"/>
                  </a:lnTo>
                  <a:lnTo>
                    <a:pt x="42862" y="1708353"/>
                  </a:lnTo>
                  <a:lnTo>
                    <a:pt x="78587" y="1636915"/>
                  </a:lnTo>
                  <a:lnTo>
                    <a:pt x="85725" y="1622628"/>
                  </a:lnTo>
                  <a:lnTo>
                    <a:pt x="57150" y="1622628"/>
                  </a:lnTo>
                  <a:lnTo>
                    <a:pt x="57150" y="934224"/>
                  </a:lnTo>
                  <a:lnTo>
                    <a:pt x="85725" y="934224"/>
                  </a:lnTo>
                  <a:close/>
                </a:path>
                <a:path w="85725" h="1708785">
                  <a:moveTo>
                    <a:pt x="85725" y="85725"/>
                  </a:moveTo>
                  <a:lnTo>
                    <a:pt x="78587" y="71437"/>
                  </a:lnTo>
                  <a:lnTo>
                    <a:pt x="42862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178206"/>
                  </a:lnTo>
                  <a:lnTo>
                    <a:pt x="0" y="178206"/>
                  </a:lnTo>
                  <a:lnTo>
                    <a:pt x="42862" y="263931"/>
                  </a:lnTo>
                  <a:lnTo>
                    <a:pt x="78587" y="192493"/>
                  </a:lnTo>
                  <a:lnTo>
                    <a:pt x="85725" y="178206"/>
                  </a:lnTo>
                  <a:lnTo>
                    <a:pt x="57150" y="178206"/>
                  </a:lnTo>
                  <a:lnTo>
                    <a:pt x="57150" y="85725"/>
                  </a:lnTo>
                  <a:lnTo>
                    <a:pt x="85725" y="85725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4271" y="4386072"/>
              <a:ext cx="606551" cy="6065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1807" y="1929384"/>
              <a:ext cx="512064" cy="5120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8679" y="1313688"/>
              <a:ext cx="384048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37703" y="2029968"/>
              <a:ext cx="472440" cy="47243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9615" y="3008376"/>
              <a:ext cx="472440" cy="472439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969811" y="5627196"/>
            <a:ext cx="659130" cy="132715"/>
          </a:xfrm>
          <a:custGeom>
            <a:avLst/>
            <a:gdLst/>
            <a:ahLst/>
            <a:cxnLst/>
            <a:rect l="l" t="t" r="r" b="b"/>
            <a:pathLst>
              <a:path w="659130" h="132714">
                <a:moveTo>
                  <a:pt x="544962" y="0"/>
                </a:moveTo>
                <a:lnTo>
                  <a:pt x="536215" y="2302"/>
                </a:lnTo>
                <a:lnTo>
                  <a:pt x="528262" y="15934"/>
                </a:lnTo>
                <a:lnTo>
                  <a:pt x="530564" y="24683"/>
                </a:lnTo>
                <a:lnTo>
                  <a:pt x="577456" y="52036"/>
                </a:lnTo>
                <a:lnTo>
                  <a:pt x="630304" y="52036"/>
                </a:lnTo>
                <a:lnTo>
                  <a:pt x="630304" y="80611"/>
                </a:lnTo>
                <a:lnTo>
                  <a:pt x="577456" y="80611"/>
                </a:lnTo>
                <a:lnTo>
                  <a:pt x="530564" y="107964"/>
                </a:lnTo>
                <a:lnTo>
                  <a:pt x="528262" y="116713"/>
                </a:lnTo>
                <a:lnTo>
                  <a:pt x="536215" y="130345"/>
                </a:lnTo>
                <a:lnTo>
                  <a:pt x="544964" y="132646"/>
                </a:lnTo>
                <a:lnTo>
                  <a:pt x="634167" y="80611"/>
                </a:lnTo>
                <a:lnTo>
                  <a:pt x="630304" y="80611"/>
                </a:lnTo>
                <a:lnTo>
                  <a:pt x="634169" y="80610"/>
                </a:lnTo>
                <a:lnTo>
                  <a:pt x="658660" y="66324"/>
                </a:lnTo>
                <a:lnTo>
                  <a:pt x="544962" y="0"/>
                </a:lnTo>
                <a:close/>
              </a:path>
              <a:path w="659130" h="132714">
                <a:moveTo>
                  <a:pt x="113697" y="0"/>
                </a:moveTo>
                <a:lnTo>
                  <a:pt x="0" y="66323"/>
                </a:lnTo>
                <a:lnTo>
                  <a:pt x="113697" y="132646"/>
                </a:lnTo>
                <a:lnTo>
                  <a:pt x="122445" y="130344"/>
                </a:lnTo>
                <a:lnTo>
                  <a:pt x="130397" y="116712"/>
                </a:lnTo>
                <a:lnTo>
                  <a:pt x="128095" y="107964"/>
                </a:lnTo>
                <a:lnTo>
                  <a:pt x="81203" y="80610"/>
                </a:lnTo>
                <a:lnTo>
                  <a:pt x="28355" y="80610"/>
                </a:lnTo>
                <a:lnTo>
                  <a:pt x="28355" y="52035"/>
                </a:lnTo>
                <a:lnTo>
                  <a:pt x="81203" y="52035"/>
                </a:lnTo>
                <a:lnTo>
                  <a:pt x="128095" y="24682"/>
                </a:lnTo>
                <a:lnTo>
                  <a:pt x="130397" y="15934"/>
                </a:lnTo>
                <a:lnTo>
                  <a:pt x="122445" y="2302"/>
                </a:lnTo>
                <a:lnTo>
                  <a:pt x="113697" y="0"/>
                </a:lnTo>
                <a:close/>
              </a:path>
              <a:path w="659130" h="132714">
                <a:moveTo>
                  <a:pt x="601949" y="66324"/>
                </a:moveTo>
                <a:lnTo>
                  <a:pt x="577456" y="80611"/>
                </a:lnTo>
                <a:lnTo>
                  <a:pt x="630304" y="80611"/>
                </a:lnTo>
                <a:lnTo>
                  <a:pt x="630304" y="78665"/>
                </a:lnTo>
                <a:lnTo>
                  <a:pt x="623104" y="78664"/>
                </a:lnTo>
                <a:lnTo>
                  <a:pt x="601949" y="66324"/>
                </a:lnTo>
                <a:close/>
              </a:path>
              <a:path w="659130" h="132714">
                <a:moveTo>
                  <a:pt x="81203" y="52035"/>
                </a:moveTo>
                <a:lnTo>
                  <a:pt x="56711" y="66323"/>
                </a:lnTo>
                <a:lnTo>
                  <a:pt x="81203" y="80610"/>
                </a:lnTo>
                <a:lnTo>
                  <a:pt x="577458" y="80610"/>
                </a:lnTo>
                <a:lnTo>
                  <a:pt x="601949" y="66324"/>
                </a:lnTo>
                <a:lnTo>
                  <a:pt x="577456" y="52036"/>
                </a:lnTo>
                <a:lnTo>
                  <a:pt x="81203" y="52035"/>
                </a:lnTo>
                <a:close/>
              </a:path>
              <a:path w="659130" h="132714">
                <a:moveTo>
                  <a:pt x="28355" y="52035"/>
                </a:moveTo>
                <a:lnTo>
                  <a:pt x="28355" y="80610"/>
                </a:lnTo>
                <a:lnTo>
                  <a:pt x="81203" y="80610"/>
                </a:lnTo>
                <a:lnTo>
                  <a:pt x="77867" y="78664"/>
                </a:lnTo>
                <a:lnTo>
                  <a:pt x="35554" y="78664"/>
                </a:lnTo>
                <a:lnTo>
                  <a:pt x="35554" y="53982"/>
                </a:lnTo>
                <a:lnTo>
                  <a:pt x="77867" y="53982"/>
                </a:lnTo>
                <a:lnTo>
                  <a:pt x="81203" y="52035"/>
                </a:lnTo>
                <a:lnTo>
                  <a:pt x="28355" y="52035"/>
                </a:lnTo>
                <a:close/>
              </a:path>
              <a:path w="659130" h="132714">
                <a:moveTo>
                  <a:pt x="623106" y="53983"/>
                </a:moveTo>
                <a:lnTo>
                  <a:pt x="601949" y="66324"/>
                </a:lnTo>
                <a:lnTo>
                  <a:pt x="623106" y="78665"/>
                </a:lnTo>
                <a:lnTo>
                  <a:pt x="623106" y="53983"/>
                </a:lnTo>
                <a:close/>
              </a:path>
              <a:path w="659130" h="132714">
                <a:moveTo>
                  <a:pt x="630304" y="53983"/>
                </a:moveTo>
                <a:lnTo>
                  <a:pt x="623106" y="53983"/>
                </a:lnTo>
                <a:lnTo>
                  <a:pt x="623106" y="78665"/>
                </a:lnTo>
                <a:lnTo>
                  <a:pt x="630304" y="78665"/>
                </a:lnTo>
                <a:lnTo>
                  <a:pt x="630304" y="53983"/>
                </a:lnTo>
                <a:close/>
              </a:path>
              <a:path w="659130" h="132714">
                <a:moveTo>
                  <a:pt x="35554" y="53982"/>
                </a:moveTo>
                <a:lnTo>
                  <a:pt x="35554" y="78664"/>
                </a:lnTo>
                <a:lnTo>
                  <a:pt x="56710" y="66323"/>
                </a:lnTo>
                <a:lnTo>
                  <a:pt x="35554" y="53982"/>
                </a:lnTo>
                <a:close/>
              </a:path>
              <a:path w="659130" h="132714">
                <a:moveTo>
                  <a:pt x="56710" y="66323"/>
                </a:moveTo>
                <a:lnTo>
                  <a:pt x="35554" y="78664"/>
                </a:lnTo>
                <a:lnTo>
                  <a:pt x="77867" y="78664"/>
                </a:lnTo>
                <a:lnTo>
                  <a:pt x="56710" y="66323"/>
                </a:lnTo>
                <a:close/>
              </a:path>
              <a:path w="659130" h="132714">
                <a:moveTo>
                  <a:pt x="577456" y="52036"/>
                </a:moveTo>
                <a:lnTo>
                  <a:pt x="601951" y="66323"/>
                </a:lnTo>
                <a:lnTo>
                  <a:pt x="623106" y="53983"/>
                </a:lnTo>
                <a:lnTo>
                  <a:pt x="630304" y="53983"/>
                </a:lnTo>
                <a:lnTo>
                  <a:pt x="630304" y="52036"/>
                </a:lnTo>
                <a:lnTo>
                  <a:pt x="577456" y="52036"/>
                </a:lnTo>
                <a:close/>
              </a:path>
              <a:path w="659130" h="132714">
                <a:moveTo>
                  <a:pt x="77867" y="53982"/>
                </a:moveTo>
                <a:lnTo>
                  <a:pt x="35554" y="53982"/>
                </a:lnTo>
                <a:lnTo>
                  <a:pt x="56711" y="66323"/>
                </a:lnTo>
                <a:lnTo>
                  <a:pt x="77867" y="53982"/>
                </a:lnTo>
                <a:close/>
              </a:path>
            </a:pathLst>
          </a:custGeom>
          <a:solidFill>
            <a:srgbClr val="FF57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38200" y="4978236"/>
            <a:ext cx="2446020" cy="1162685"/>
          </a:xfrm>
          <a:prstGeom prst="rect">
            <a:avLst/>
          </a:prstGeom>
          <a:ln w="25400">
            <a:solidFill>
              <a:srgbClr val="BC6F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831215" marR="617855">
              <a:lnSpc>
                <a:spcPct val="103299"/>
              </a:lnSpc>
              <a:spcBef>
                <a:spcPts val="5"/>
              </a:spcBef>
            </a:pPr>
            <a:r>
              <a:rPr sz="1200" spc="-25" dirty="0">
                <a:solidFill>
                  <a:srgbClr val="002D43"/>
                </a:solidFill>
                <a:latin typeface="Century Gothic"/>
                <a:cs typeface="Century Gothic"/>
              </a:rPr>
              <a:t>Private</a:t>
            </a:r>
            <a:r>
              <a:rPr sz="12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200" spc="-5" dirty="0">
                <a:solidFill>
                  <a:srgbClr val="002D43"/>
                </a:solidFill>
                <a:latin typeface="Century Gothic"/>
                <a:cs typeface="Century Gothic"/>
              </a:rPr>
              <a:t>Virtual  </a:t>
            </a:r>
            <a:r>
              <a:rPr sz="1200" spc="-55" dirty="0">
                <a:solidFill>
                  <a:srgbClr val="002D43"/>
                </a:solidFill>
                <a:latin typeface="Century Gothic"/>
                <a:cs typeface="Century Gothic"/>
              </a:rPr>
              <a:t>Interface</a:t>
            </a:r>
            <a:endParaRPr sz="1200">
              <a:latin typeface="Century Gothic"/>
              <a:cs typeface="Century Gothic"/>
            </a:endParaRPr>
          </a:p>
          <a:p>
            <a:pPr marL="832485">
              <a:lnSpc>
                <a:spcPct val="100000"/>
              </a:lnSpc>
              <a:spcBef>
                <a:spcPts val="455"/>
              </a:spcBef>
            </a:pPr>
            <a:r>
              <a:rPr sz="1200" spc="-35" dirty="0">
                <a:solidFill>
                  <a:srgbClr val="002D43"/>
                </a:solidFill>
                <a:latin typeface="Century Gothic"/>
                <a:cs typeface="Century Gothic"/>
              </a:rPr>
              <a:t>Public </a:t>
            </a:r>
            <a:r>
              <a:rPr sz="1200" spc="-5" dirty="0">
                <a:solidFill>
                  <a:srgbClr val="002D43"/>
                </a:solidFill>
                <a:latin typeface="Century Gothic"/>
                <a:cs typeface="Century Gothic"/>
              </a:rPr>
              <a:t>Virtual</a:t>
            </a:r>
            <a:r>
              <a:rPr sz="12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200" spc="-55" dirty="0">
                <a:solidFill>
                  <a:srgbClr val="002D43"/>
                </a:solidFill>
                <a:latin typeface="Century Gothic"/>
                <a:cs typeface="Century Gothic"/>
              </a:rPr>
              <a:t>Interface</a:t>
            </a:r>
            <a:endParaRPr sz="1200">
              <a:latin typeface="Century Gothic"/>
              <a:cs typeface="Century Gothic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08120" y="1453896"/>
            <a:ext cx="536448" cy="533400"/>
          </a:xfrm>
          <a:prstGeom prst="rect">
            <a:avLst/>
          </a:prstGeom>
        </p:spPr>
      </p:pic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516" y="2404418"/>
            <a:ext cx="11197590" cy="2023745"/>
          </a:xfrm>
          <a:custGeom>
            <a:avLst/>
            <a:gdLst/>
            <a:ahLst/>
            <a:cxnLst/>
            <a:rect l="l" t="t" r="r" b="b"/>
            <a:pathLst>
              <a:path w="11197590" h="2023745">
                <a:moveTo>
                  <a:pt x="11197389" y="0"/>
                </a:moveTo>
                <a:lnTo>
                  <a:pt x="0" y="0"/>
                </a:lnTo>
                <a:lnTo>
                  <a:pt x="0" y="2023202"/>
                </a:lnTo>
                <a:lnTo>
                  <a:pt x="11197389" y="2023202"/>
                </a:lnTo>
                <a:lnTo>
                  <a:pt x="11197389" y="0"/>
                </a:lnTo>
                <a:close/>
              </a:path>
            </a:pathLst>
          </a:custGeom>
          <a:solidFill>
            <a:srgbClr val="004B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7379" y="248412"/>
            <a:ext cx="278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65" dirty="0">
                <a:latin typeface="Trebuchet MS"/>
                <a:cs typeface="Trebuchet MS"/>
              </a:rPr>
              <a:t>AWS</a:t>
            </a:r>
            <a:r>
              <a:rPr sz="3200" spc="-245" dirty="0">
                <a:latin typeface="Trebuchet MS"/>
                <a:cs typeface="Trebuchet MS"/>
              </a:rPr>
              <a:t> </a:t>
            </a:r>
            <a:r>
              <a:rPr sz="3200" spc="40" dirty="0">
                <a:latin typeface="Trebuchet MS"/>
                <a:cs typeface="Trebuchet MS"/>
              </a:rPr>
              <a:t>DataSync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224" y="1219708"/>
            <a:ext cx="1011301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838835">
              <a:lnSpc>
                <a:spcPct val="101400"/>
              </a:lnSpc>
              <a:spcBef>
                <a:spcPts val="50"/>
              </a:spcBef>
            </a:pPr>
            <a:r>
              <a:rPr sz="2800" spc="-110" dirty="0">
                <a:solidFill>
                  <a:srgbClr val="FF9900"/>
                </a:solidFill>
                <a:latin typeface="Century Gothic"/>
                <a:cs typeface="Century Gothic"/>
              </a:rPr>
              <a:t>Online </a:t>
            </a:r>
            <a:r>
              <a:rPr sz="2800" spc="-55" dirty="0">
                <a:solidFill>
                  <a:srgbClr val="FF9900"/>
                </a:solidFill>
                <a:latin typeface="Century Gothic"/>
                <a:cs typeface="Century Gothic"/>
              </a:rPr>
              <a:t>transfer </a:t>
            </a:r>
            <a:r>
              <a:rPr sz="2800" spc="-170" dirty="0">
                <a:solidFill>
                  <a:srgbClr val="FF9900"/>
                </a:solidFill>
                <a:latin typeface="Century Gothic"/>
                <a:cs typeface="Century Gothic"/>
              </a:rPr>
              <a:t>service </a:t>
            </a:r>
            <a:r>
              <a:rPr sz="2800" spc="-114" dirty="0">
                <a:solidFill>
                  <a:srgbClr val="FF9900"/>
                </a:solidFill>
                <a:latin typeface="Century Gothic"/>
                <a:cs typeface="Century Gothic"/>
              </a:rPr>
              <a:t>that </a:t>
            </a:r>
            <a:r>
              <a:rPr sz="2800" spc="-35" dirty="0">
                <a:solidFill>
                  <a:srgbClr val="FF9900"/>
                </a:solidFill>
                <a:latin typeface="Century Gothic"/>
                <a:cs typeface="Century Gothic"/>
              </a:rPr>
              <a:t>simplifies, </a:t>
            </a:r>
            <a:r>
              <a:rPr sz="2800" spc="-180" dirty="0">
                <a:solidFill>
                  <a:srgbClr val="FF9900"/>
                </a:solidFill>
                <a:latin typeface="Century Gothic"/>
                <a:cs typeface="Century Gothic"/>
              </a:rPr>
              <a:t>automates, </a:t>
            </a:r>
            <a:r>
              <a:rPr sz="2800" spc="-305" dirty="0">
                <a:solidFill>
                  <a:srgbClr val="FF9900"/>
                </a:solidFill>
                <a:latin typeface="Century Gothic"/>
                <a:cs typeface="Century Gothic"/>
              </a:rPr>
              <a:t>and  </a:t>
            </a:r>
            <a:r>
              <a:rPr sz="2800" spc="-245" dirty="0">
                <a:solidFill>
                  <a:srgbClr val="FF9900"/>
                </a:solidFill>
                <a:latin typeface="Century Gothic"/>
                <a:cs typeface="Century Gothic"/>
              </a:rPr>
              <a:t>accelerates </a:t>
            </a:r>
            <a:r>
              <a:rPr sz="2800" spc="-160" dirty="0">
                <a:solidFill>
                  <a:srgbClr val="FF9900"/>
                </a:solidFill>
                <a:latin typeface="Century Gothic"/>
                <a:cs typeface="Century Gothic"/>
              </a:rPr>
              <a:t>moving </a:t>
            </a:r>
            <a:r>
              <a:rPr sz="2800" spc="-300" dirty="0">
                <a:solidFill>
                  <a:srgbClr val="FF9900"/>
                </a:solidFill>
                <a:latin typeface="Century Gothic"/>
                <a:cs typeface="Century Gothic"/>
              </a:rPr>
              <a:t>data </a:t>
            </a:r>
            <a:r>
              <a:rPr sz="2800" spc="-240" dirty="0">
                <a:solidFill>
                  <a:srgbClr val="FF9900"/>
                </a:solidFill>
                <a:latin typeface="Century Gothic"/>
                <a:cs typeface="Century Gothic"/>
              </a:rPr>
              <a:t>between </a:t>
            </a:r>
            <a:r>
              <a:rPr sz="2800" spc="-95" dirty="0">
                <a:solidFill>
                  <a:srgbClr val="FF9900"/>
                </a:solidFill>
                <a:latin typeface="Century Gothic"/>
                <a:cs typeface="Century Gothic"/>
              </a:rPr>
              <a:t>on-premises </a:t>
            </a:r>
            <a:r>
              <a:rPr sz="2800" spc="-155" dirty="0">
                <a:solidFill>
                  <a:srgbClr val="FF9900"/>
                </a:solidFill>
                <a:latin typeface="Century Gothic"/>
                <a:cs typeface="Century Gothic"/>
              </a:rPr>
              <a:t>storage </a:t>
            </a:r>
            <a:r>
              <a:rPr sz="2800" spc="-305" dirty="0">
                <a:solidFill>
                  <a:srgbClr val="FF9900"/>
                </a:solidFill>
                <a:latin typeface="Century Gothic"/>
                <a:cs typeface="Century Gothic"/>
              </a:rPr>
              <a:t>and</a:t>
            </a:r>
            <a:r>
              <a:rPr sz="2800" spc="-500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800" spc="-95" dirty="0">
                <a:solidFill>
                  <a:srgbClr val="FF9900"/>
                </a:solidFill>
                <a:latin typeface="Century Gothic"/>
                <a:cs typeface="Century Gothic"/>
              </a:rPr>
              <a:t>AWS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6960" y="3561079"/>
            <a:ext cx="12376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3820" marR="5080" indent="-84455">
              <a:lnSpc>
                <a:spcPts val="2500"/>
              </a:lnSpc>
              <a:spcBef>
                <a:spcPts val="200"/>
              </a:spcBef>
            </a:pPr>
            <a:r>
              <a:rPr sz="2100" spc="65" dirty="0">
                <a:solidFill>
                  <a:srgbClr val="FFFFFF"/>
                </a:solidFill>
                <a:latin typeface="Century Gothic"/>
                <a:cs typeface="Century Gothic"/>
              </a:rPr>
              <a:t>Fast </a:t>
            </a:r>
            <a:r>
              <a:rPr sz="2100" spc="-110" dirty="0">
                <a:solidFill>
                  <a:srgbClr val="FFFFFF"/>
                </a:solidFill>
                <a:latin typeface="Century Gothic"/>
                <a:cs typeface="Century Gothic"/>
              </a:rPr>
              <a:t>data  </a:t>
            </a:r>
            <a:r>
              <a:rPr sz="2100" spc="95" dirty="0">
                <a:solidFill>
                  <a:srgbClr val="FFFFFF"/>
                </a:solidFill>
                <a:latin typeface="Century Gothic"/>
                <a:cs typeface="Century Gothic"/>
              </a:rPr>
              <a:t>transfer</a:t>
            </a:r>
            <a:endParaRPr sz="21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8841" y="2532754"/>
            <a:ext cx="1091820" cy="10972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23074" y="3561079"/>
            <a:ext cx="1181100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2510"/>
              </a:lnSpc>
              <a:spcBef>
                <a:spcPts val="100"/>
              </a:spcBef>
            </a:pPr>
            <a:r>
              <a:rPr sz="2100" spc="35" dirty="0">
                <a:solidFill>
                  <a:srgbClr val="FFFFFF"/>
                </a:solidFill>
                <a:latin typeface="Century Gothic"/>
                <a:cs typeface="Century Gothic"/>
              </a:rPr>
              <a:t>Cost-</a:t>
            </a:r>
            <a:endParaRPr sz="2100">
              <a:latin typeface="Century Gothic"/>
              <a:cs typeface="Century Gothic"/>
            </a:endParaRPr>
          </a:p>
          <a:p>
            <a:pPr marR="5080" algn="ctr">
              <a:lnSpc>
                <a:spcPts val="2510"/>
              </a:lnSpc>
            </a:pPr>
            <a:r>
              <a:rPr sz="2100" spc="20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100" spc="70" dirty="0">
                <a:solidFill>
                  <a:srgbClr val="FFFFFF"/>
                </a:solidFill>
                <a:latin typeface="Century Gothic"/>
                <a:cs typeface="Century Gothic"/>
              </a:rPr>
              <a:t>f</a:t>
            </a:r>
            <a:r>
              <a:rPr sz="2100" spc="235" dirty="0">
                <a:solidFill>
                  <a:srgbClr val="FFFFFF"/>
                </a:solidFill>
                <a:latin typeface="Century Gothic"/>
                <a:cs typeface="Century Gothic"/>
              </a:rPr>
              <a:t>f</a:t>
            </a:r>
            <a:r>
              <a:rPr sz="2100" spc="-21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100" spc="-204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z="2100" spc="195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2100" spc="114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2100" spc="130" dirty="0">
                <a:solidFill>
                  <a:srgbClr val="FFFFFF"/>
                </a:solidFill>
                <a:latin typeface="Century Gothic"/>
                <a:cs typeface="Century Gothic"/>
              </a:rPr>
              <a:t>v</a:t>
            </a:r>
            <a:r>
              <a:rPr sz="2100" spc="-254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endParaRPr sz="21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65780" y="2532755"/>
            <a:ext cx="1097278" cy="10972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51781" y="4697476"/>
            <a:ext cx="9087485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4" dirty="0">
                <a:solidFill>
                  <a:srgbClr val="002D43"/>
                </a:solidFill>
                <a:latin typeface="Century Gothic"/>
                <a:cs typeface="Century Gothic"/>
              </a:rPr>
              <a:t>Combines </a:t>
            </a:r>
            <a:r>
              <a:rPr sz="2800" spc="-14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800" spc="-250" dirty="0">
                <a:solidFill>
                  <a:srgbClr val="002D43"/>
                </a:solidFill>
                <a:latin typeface="Century Gothic"/>
                <a:cs typeface="Century Gothic"/>
              </a:rPr>
              <a:t>speed </a:t>
            </a:r>
            <a:r>
              <a:rPr sz="2800" spc="-30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800" spc="-55" dirty="0">
                <a:solidFill>
                  <a:srgbClr val="002D43"/>
                </a:solidFill>
                <a:latin typeface="Century Gothic"/>
                <a:cs typeface="Century Gothic"/>
              </a:rPr>
              <a:t>reliability </a:t>
            </a:r>
            <a:r>
              <a:rPr sz="2800" spc="-7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800" i="1" spc="30" dirty="0">
                <a:solidFill>
                  <a:srgbClr val="002D43"/>
                </a:solidFill>
                <a:latin typeface="Calibri"/>
                <a:cs typeface="Calibri"/>
              </a:rPr>
              <a:t>network</a:t>
            </a:r>
            <a:r>
              <a:rPr sz="2800" i="1" spc="-15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2800" i="1" spc="40" dirty="0">
                <a:solidFill>
                  <a:srgbClr val="002D43"/>
                </a:solidFill>
                <a:latin typeface="Calibri"/>
                <a:cs typeface="Calibri"/>
              </a:rPr>
              <a:t>acceleration</a:t>
            </a:r>
            <a:endParaRPr sz="2800">
              <a:latin typeface="Calibri"/>
              <a:cs typeface="Calibri"/>
            </a:endParaRPr>
          </a:p>
          <a:p>
            <a:pPr marL="118110">
              <a:lnSpc>
                <a:spcPct val="100000"/>
              </a:lnSpc>
              <a:spcBef>
                <a:spcPts val="45"/>
              </a:spcBef>
            </a:pPr>
            <a:r>
              <a:rPr sz="2800" spc="-114" dirty="0">
                <a:solidFill>
                  <a:srgbClr val="002D43"/>
                </a:solidFill>
                <a:latin typeface="Century Gothic"/>
                <a:cs typeface="Century Gothic"/>
              </a:rPr>
              <a:t>software </a:t>
            </a:r>
            <a:r>
              <a:rPr sz="2800" spc="-55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2800" spc="-140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800" spc="-125" dirty="0">
                <a:solidFill>
                  <a:srgbClr val="002D43"/>
                </a:solidFill>
                <a:latin typeface="Century Gothic"/>
                <a:cs typeface="Century Gothic"/>
              </a:rPr>
              <a:t>cost-effectiveness </a:t>
            </a:r>
            <a:r>
              <a:rPr sz="2800" spc="-7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800" i="1" spc="45" dirty="0">
                <a:solidFill>
                  <a:srgbClr val="002D43"/>
                </a:solidFill>
                <a:latin typeface="Calibri"/>
                <a:cs typeface="Calibri"/>
              </a:rPr>
              <a:t>open </a:t>
            </a:r>
            <a:r>
              <a:rPr sz="2800" i="1" spc="40" dirty="0">
                <a:solidFill>
                  <a:srgbClr val="002D43"/>
                </a:solidFill>
                <a:latin typeface="Calibri"/>
                <a:cs typeface="Calibri"/>
              </a:rPr>
              <a:t>source</a:t>
            </a:r>
            <a:r>
              <a:rPr sz="2800" i="1" spc="600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2800" i="1" spc="55" dirty="0">
                <a:solidFill>
                  <a:srgbClr val="002D43"/>
                </a:solidFill>
                <a:latin typeface="Calibri"/>
                <a:cs typeface="Calibri"/>
              </a:rPr>
              <a:t>tools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8357" y="3561079"/>
            <a:ext cx="15500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FFFFFF"/>
                </a:solidFill>
                <a:latin typeface="Century Gothic"/>
                <a:cs typeface="Century Gothic"/>
              </a:rPr>
              <a:t>Easy </a:t>
            </a:r>
            <a:r>
              <a:rPr sz="2100" spc="35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2100" spc="4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Century Gothic"/>
                <a:cs typeface="Century Gothic"/>
              </a:rPr>
              <a:t>use</a:t>
            </a:r>
            <a:endParaRPr sz="2100">
              <a:latin typeface="Century Gothic"/>
              <a:cs typeface="Century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0552" y="2532758"/>
            <a:ext cx="1091819" cy="109727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33333" y="3561079"/>
            <a:ext cx="153670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6220" marR="5080" indent="-236854">
              <a:lnSpc>
                <a:spcPts val="2500"/>
              </a:lnSpc>
              <a:spcBef>
                <a:spcPts val="200"/>
              </a:spcBef>
            </a:pPr>
            <a:r>
              <a:rPr sz="2100" spc="10" dirty="0">
                <a:solidFill>
                  <a:srgbClr val="FFFFFF"/>
                </a:solidFill>
                <a:latin typeface="Century Gothic"/>
                <a:cs typeface="Century Gothic"/>
              </a:rPr>
              <a:t>Secure </a:t>
            </a:r>
            <a:r>
              <a:rPr sz="2100" spc="-45" dirty="0">
                <a:solidFill>
                  <a:srgbClr val="FFFFFF"/>
                </a:solidFill>
                <a:latin typeface="Century Gothic"/>
                <a:cs typeface="Century Gothic"/>
              </a:rPr>
              <a:t>and  </a:t>
            </a:r>
            <a:r>
              <a:rPr sz="2100" spc="75" dirty="0">
                <a:solidFill>
                  <a:srgbClr val="FFFFFF"/>
                </a:solidFill>
                <a:latin typeface="Century Gothic"/>
                <a:cs typeface="Century Gothic"/>
              </a:rPr>
              <a:t>reliable</a:t>
            </a:r>
            <a:endParaRPr sz="2100">
              <a:latin typeface="Century Gothic"/>
              <a:cs typeface="Century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49741" y="2535485"/>
            <a:ext cx="3307715" cy="1092200"/>
            <a:chOff x="5549741" y="2535485"/>
            <a:chExt cx="3307715" cy="109220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9741" y="2535485"/>
              <a:ext cx="1091820" cy="1091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53666" y="2692295"/>
              <a:ext cx="1097280" cy="717550"/>
            </a:xfrm>
            <a:custGeom>
              <a:avLst/>
              <a:gdLst/>
              <a:ahLst/>
              <a:cxnLst/>
              <a:rect l="l" t="t" r="r" b="b"/>
              <a:pathLst>
                <a:path w="1097279" h="717550">
                  <a:moveTo>
                    <a:pt x="153662" y="317122"/>
                  </a:moveTo>
                  <a:lnTo>
                    <a:pt x="152986" y="308630"/>
                  </a:lnTo>
                  <a:lnTo>
                    <a:pt x="151498" y="299730"/>
                  </a:lnTo>
                  <a:lnTo>
                    <a:pt x="150010" y="290830"/>
                  </a:lnTo>
                  <a:lnTo>
                    <a:pt x="153334" y="238686"/>
                  </a:lnTo>
                  <a:lnTo>
                    <a:pt x="164906" y="194540"/>
                  </a:lnTo>
                  <a:lnTo>
                    <a:pt x="183406" y="151535"/>
                  </a:lnTo>
                  <a:lnTo>
                    <a:pt x="208191" y="111306"/>
                  </a:lnTo>
                  <a:lnTo>
                    <a:pt x="238617" y="75488"/>
                  </a:lnTo>
                  <a:lnTo>
                    <a:pt x="274040" y="45717"/>
                  </a:lnTo>
                  <a:lnTo>
                    <a:pt x="313817" y="23629"/>
                  </a:lnTo>
                  <a:lnTo>
                    <a:pt x="366062" y="6699"/>
                  </a:lnTo>
                  <a:lnTo>
                    <a:pt x="416680" y="0"/>
                  </a:lnTo>
                  <a:lnTo>
                    <a:pt x="465101" y="2579"/>
                  </a:lnTo>
                  <a:lnTo>
                    <a:pt x="510759" y="13487"/>
                  </a:lnTo>
                  <a:lnTo>
                    <a:pt x="553085" y="31773"/>
                  </a:lnTo>
                  <a:lnTo>
                    <a:pt x="591511" y="56486"/>
                  </a:lnTo>
                  <a:lnTo>
                    <a:pt x="625471" y="86675"/>
                  </a:lnTo>
                  <a:lnTo>
                    <a:pt x="670920" y="144831"/>
                  </a:lnTo>
                  <a:lnTo>
                    <a:pt x="703384" y="212769"/>
                  </a:lnTo>
                  <a:lnTo>
                    <a:pt x="731236" y="186566"/>
                  </a:lnTo>
                  <a:lnTo>
                    <a:pt x="765505" y="171496"/>
                  </a:lnTo>
                  <a:lnTo>
                    <a:pt x="840003" y="174452"/>
                  </a:lnTo>
                  <a:lnTo>
                    <a:pt x="900298" y="221023"/>
                  </a:lnTo>
                  <a:lnTo>
                    <a:pt x="916813" y="260474"/>
                  </a:lnTo>
                  <a:lnTo>
                    <a:pt x="919810" y="310600"/>
                  </a:lnTo>
                  <a:lnTo>
                    <a:pt x="919810" y="312774"/>
                  </a:lnTo>
                  <a:lnTo>
                    <a:pt x="949403" y="319752"/>
                  </a:lnTo>
                  <a:lnTo>
                    <a:pt x="982441" y="332131"/>
                  </a:lnTo>
                  <a:lnTo>
                    <a:pt x="1016009" y="351051"/>
                  </a:lnTo>
                  <a:lnTo>
                    <a:pt x="1047192" y="377653"/>
                  </a:lnTo>
                  <a:lnTo>
                    <a:pt x="1073075" y="413077"/>
                  </a:lnTo>
                  <a:lnTo>
                    <a:pt x="1090743" y="458466"/>
                  </a:lnTo>
                  <a:lnTo>
                    <a:pt x="1097280" y="514959"/>
                  </a:lnTo>
                  <a:lnTo>
                    <a:pt x="1068535" y="624509"/>
                  </a:lnTo>
                  <a:lnTo>
                    <a:pt x="1005298" y="685348"/>
                  </a:lnTo>
                  <a:lnTo>
                    <a:pt x="942061" y="711538"/>
                  </a:lnTo>
                  <a:lnTo>
                    <a:pt x="913317" y="717143"/>
                  </a:lnTo>
                  <a:lnTo>
                    <a:pt x="489156" y="715886"/>
                  </a:lnTo>
                  <a:lnTo>
                    <a:pt x="271344" y="715241"/>
                  </a:lnTo>
                  <a:lnTo>
                    <a:pt x="191097" y="715003"/>
                  </a:lnTo>
                  <a:lnTo>
                    <a:pt x="136889" y="711164"/>
                  </a:lnTo>
                  <a:lnTo>
                    <a:pt x="97391" y="697577"/>
                  </a:lnTo>
                  <a:lnTo>
                    <a:pt x="46280" y="652253"/>
                  </a:lnTo>
                  <a:lnTo>
                    <a:pt x="23062" y="616025"/>
                  </a:lnTo>
                  <a:lnTo>
                    <a:pt x="6388" y="569779"/>
                  </a:lnTo>
                  <a:lnTo>
                    <a:pt x="0" y="512785"/>
                  </a:lnTo>
                  <a:lnTo>
                    <a:pt x="5520" y="456471"/>
                  </a:lnTo>
                  <a:lnTo>
                    <a:pt x="21081" y="410847"/>
                  </a:lnTo>
                  <a:lnTo>
                    <a:pt x="45178" y="375006"/>
                  </a:lnTo>
                  <a:lnTo>
                    <a:pt x="76310" y="348042"/>
                  </a:lnTo>
                  <a:lnTo>
                    <a:pt x="112972" y="329049"/>
                  </a:lnTo>
                  <a:lnTo>
                    <a:pt x="153662" y="317122"/>
                  </a:lnTo>
                  <a:close/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00185" y="3561079"/>
            <a:ext cx="1421765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0" algn="ctr">
              <a:lnSpc>
                <a:spcPts val="2510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Century Gothic"/>
                <a:cs typeface="Century Gothic"/>
              </a:rPr>
              <a:t>Cloud</a:t>
            </a:r>
            <a:endParaRPr sz="2100">
              <a:latin typeface="Century Gothic"/>
              <a:cs typeface="Century Gothic"/>
            </a:endParaRPr>
          </a:p>
          <a:p>
            <a:pPr marR="5080" algn="ctr">
              <a:lnSpc>
                <a:spcPts val="2510"/>
              </a:lnSpc>
            </a:pPr>
            <a:r>
              <a:rPr sz="2100" spc="16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2100" spc="150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2100" spc="-114" dirty="0">
                <a:solidFill>
                  <a:srgbClr val="FFFFFF"/>
                </a:solidFill>
                <a:latin typeface="Century Gothic"/>
                <a:cs typeface="Century Gothic"/>
              </a:rPr>
              <a:t>eg</a:t>
            </a:r>
            <a:r>
              <a:rPr sz="2100" spc="265" dirty="0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sz="2100" spc="-215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2100" spc="195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2100" spc="-120" dirty="0">
                <a:solidFill>
                  <a:srgbClr val="FFFFFF"/>
                </a:solidFill>
                <a:latin typeface="Century Gothic"/>
                <a:cs typeface="Century Gothic"/>
              </a:rPr>
              <a:t>ed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062592" y="3023615"/>
            <a:ext cx="4819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700" spc="-100" dirty="0">
                <a:solidFill>
                  <a:srgbClr val="002D43"/>
                </a:solidFill>
                <a:latin typeface="Century Gothic"/>
                <a:cs typeface="Century Gothic"/>
              </a:rPr>
              <a:t>W</a:t>
            </a:r>
            <a:r>
              <a:rPr sz="1700" spc="9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17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79" y="248412"/>
            <a:ext cx="49866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5" dirty="0">
                <a:latin typeface="Trebuchet MS"/>
                <a:cs typeface="Trebuchet MS"/>
              </a:rPr>
              <a:t>How </a:t>
            </a:r>
            <a:r>
              <a:rPr sz="3200" spc="165" dirty="0">
                <a:latin typeface="Trebuchet MS"/>
                <a:cs typeface="Trebuchet MS"/>
              </a:rPr>
              <a:t>AWS</a:t>
            </a:r>
            <a:r>
              <a:rPr sz="3200" spc="-660" dirty="0">
                <a:latin typeface="Trebuchet MS"/>
                <a:cs typeface="Trebuchet MS"/>
              </a:rPr>
              <a:t> </a:t>
            </a:r>
            <a:r>
              <a:rPr sz="3200" spc="40" dirty="0">
                <a:latin typeface="Trebuchet MS"/>
                <a:cs typeface="Trebuchet MS"/>
              </a:rPr>
              <a:t>DataSync </a:t>
            </a:r>
            <a:r>
              <a:rPr sz="3200" spc="20" dirty="0">
                <a:latin typeface="Trebuchet MS"/>
                <a:cs typeface="Trebuchet MS"/>
              </a:rPr>
              <a:t>works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2531" y="4658867"/>
            <a:ext cx="190118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2000" spc="-135" dirty="0">
                <a:solidFill>
                  <a:srgbClr val="002D43"/>
                </a:solidFill>
                <a:latin typeface="Century Gothic"/>
                <a:cs typeface="Century Gothic"/>
              </a:rPr>
              <a:t>Deploy </a:t>
            </a:r>
            <a:r>
              <a:rPr sz="2000" spc="-55" dirty="0">
                <a:solidFill>
                  <a:srgbClr val="002D43"/>
                </a:solidFill>
                <a:latin typeface="Century Gothic"/>
                <a:cs typeface="Century Gothic"/>
              </a:rPr>
              <a:t>on-  </a:t>
            </a:r>
            <a:r>
              <a:rPr sz="2000" spc="-80" dirty="0">
                <a:solidFill>
                  <a:srgbClr val="002D43"/>
                </a:solidFill>
                <a:latin typeface="Century Gothic"/>
                <a:cs typeface="Century Gothic"/>
              </a:rPr>
              <a:t>premises </a:t>
            </a:r>
            <a:r>
              <a:rPr sz="2000" spc="-175" dirty="0">
                <a:solidFill>
                  <a:srgbClr val="002D43"/>
                </a:solidFill>
                <a:latin typeface="Century Gothic"/>
                <a:cs typeface="Century Gothic"/>
              </a:rPr>
              <a:t>agent  </a:t>
            </a:r>
            <a:r>
              <a:rPr sz="2000" spc="-1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fast </a:t>
            </a:r>
            <a:r>
              <a:rPr sz="2000" spc="-215" dirty="0">
                <a:solidFill>
                  <a:srgbClr val="002D43"/>
                </a:solidFill>
                <a:latin typeface="Century Gothic"/>
                <a:cs typeface="Century Gothic"/>
              </a:rPr>
              <a:t>access </a:t>
            </a:r>
            <a:r>
              <a:rPr sz="2000" spc="-65" dirty="0">
                <a:solidFill>
                  <a:srgbClr val="002D43"/>
                </a:solidFill>
                <a:latin typeface="Century Gothic"/>
                <a:cs typeface="Century Gothic"/>
              </a:rPr>
              <a:t>to  </a:t>
            </a:r>
            <a:r>
              <a:rPr sz="2000" spc="-150" dirty="0">
                <a:solidFill>
                  <a:srgbClr val="002D43"/>
                </a:solidFill>
                <a:latin typeface="Century Gothic"/>
                <a:cs typeface="Century Gothic"/>
              </a:rPr>
              <a:t>local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storage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3840" y="4658867"/>
            <a:ext cx="16840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235" algn="just">
              <a:lnSpc>
                <a:spcPct val="100000"/>
              </a:lnSpc>
              <a:spcBef>
                <a:spcPts val="100"/>
              </a:spcBef>
            </a:pPr>
            <a:r>
              <a:rPr sz="2000" spc="-20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transfer  </a:t>
            </a:r>
            <a:r>
              <a:rPr sz="2000" spc="-125" dirty="0">
                <a:solidFill>
                  <a:srgbClr val="002D43"/>
                </a:solidFill>
                <a:latin typeface="Century Gothic"/>
                <a:cs typeface="Century Gothic"/>
              </a:rPr>
              <a:t>over </a:t>
            </a: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000" spc="-145" dirty="0">
                <a:solidFill>
                  <a:srgbClr val="002D43"/>
                </a:solidFill>
                <a:latin typeface="Century Gothic"/>
                <a:cs typeface="Century Gothic"/>
              </a:rPr>
              <a:t>WAN  </a:t>
            </a:r>
            <a:r>
              <a:rPr sz="2000" spc="-65" dirty="0">
                <a:solidFill>
                  <a:srgbClr val="002D43"/>
                </a:solidFill>
                <a:latin typeface="Century Gothic"/>
                <a:cs typeface="Century Gothic"/>
              </a:rPr>
              <a:t>using </a:t>
            </a:r>
            <a:r>
              <a:rPr sz="2000" spc="-95" dirty="0">
                <a:solidFill>
                  <a:srgbClr val="002D43"/>
                </a:solidFill>
                <a:latin typeface="Century Gothic"/>
                <a:cs typeface="Century Gothic"/>
              </a:rPr>
              <a:t>purpose-  </a:t>
            </a: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built</a:t>
            </a:r>
            <a:r>
              <a:rPr sz="2000" spc="-5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14" dirty="0">
                <a:solidFill>
                  <a:srgbClr val="002D43"/>
                </a:solidFill>
                <a:latin typeface="Century Gothic"/>
                <a:cs typeface="Century Gothic"/>
              </a:rPr>
              <a:t>protocol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78642" y="4658867"/>
            <a:ext cx="18084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 algn="just">
              <a:lnSpc>
                <a:spcPct val="100000"/>
              </a:lnSpc>
              <a:spcBef>
                <a:spcPts val="100"/>
              </a:spcBef>
            </a:pPr>
            <a:r>
              <a:rPr sz="2000" spc="-245" dirty="0">
                <a:solidFill>
                  <a:srgbClr val="002D43"/>
                </a:solidFill>
                <a:latin typeface="Century Gothic"/>
                <a:cs typeface="Century Gothic"/>
              </a:rPr>
              <a:t>Managed 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from  </a:t>
            </a:r>
            <a:r>
              <a:rPr sz="2000" spc="-80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Console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or  </a:t>
            </a:r>
            <a:r>
              <a:rPr sz="2000" spc="-220" dirty="0">
                <a:solidFill>
                  <a:srgbClr val="002D43"/>
                </a:solidFill>
                <a:latin typeface="Century Gothic"/>
                <a:cs typeface="Century Gothic"/>
              </a:rPr>
              <a:t>Command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Line  </a:t>
            </a:r>
            <a:r>
              <a:rPr sz="2000" spc="-130" dirty="0">
                <a:solidFill>
                  <a:srgbClr val="002D43"/>
                </a:solidFill>
                <a:latin typeface="Century Gothic"/>
                <a:cs typeface="Century Gothic"/>
              </a:rPr>
              <a:t>Interface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(CLI)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87192" y="4658867"/>
            <a:ext cx="17856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610" algn="just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Service </a:t>
            </a: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000" spc="-80" dirty="0">
                <a:solidFill>
                  <a:srgbClr val="002D43"/>
                </a:solidFill>
                <a:latin typeface="Century Gothic"/>
                <a:cs typeface="Century Gothic"/>
              </a:rPr>
              <a:t>AWS 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writes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or </a:t>
            </a:r>
            <a:r>
              <a:rPr sz="2000" spc="-145" dirty="0">
                <a:solidFill>
                  <a:srgbClr val="002D43"/>
                </a:solidFill>
                <a:latin typeface="Century Gothic"/>
                <a:cs typeface="Century Gothic"/>
              </a:rPr>
              <a:t>reads  </a:t>
            </a:r>
            <a:r>
              <a:rPr sz="2000" spc="-22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from </a:t>
            </a:r>
            <a:r>
              <a:rPr sz="2000" spc="-80" dirty="0">
                <a:solidFill>
                  <a:srgbClr val="002D43"/>
                </a:solidFill>
                <a:latin typeface="Century Gothic"/>
                <a:cs typeface="Century Gothic"/>
              </a:rPr>
              <a:t>AWS 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storage</a:t>
            </a:r>
            <a:r>
              <a:rPr sz="20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services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64408" y="5190744"/>
            <a:ext cx="304800" cy="250190"/>
            <a:chOff x="3264408" y="5190744"/>
            <a:chExt cx="304800" cy="2501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408" y="5190744"/>
              <a:ext cx="304800" cy="2499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4410" y="5217535"/>
              <a:ext cx="139848" cy="15559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065520" y="5190744"/>
            <a:ext cx="307975" cy="250190"/>
            <a:chOff x="6065520" y="5190744"/>
            <a:chExt cx="307975" cy="2501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5520" y="5190744"/>
              <a:ext cx="307848" cy="2499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7769" y="5217535"/>
              <a:ext cx="139848" cy="15559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8869680" y="5190744"/>
            <a:ext cx="307975" cy="250190"/>
            <a:chOff x="8869680" y="5190744"/>
            <a:chExt cx="307975" cy="25019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9680" y="5190744"/>
              <a:ext cx="307848" cy="2499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1128" y="5217535"/>
              <a:ext cx="139848" cy="155596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6923" y="986877"/>
            <a:ext cx="10554981" cy="3290483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316" y="2075506"/>
            <a:ext cx="10527030" cy="3731895"/>
          </a:xfrm>
          <a:custGeom>
            <a:avLst/>
            <a:gdLst/>
            <a:ahLst/>
            <a:cxnLst/>
            <a:rect l="l" t="t" r="r" b="b"/>
            <a:pathLst>
              <a:path w="10527030" h="3731895">
                <a:moveTo>
                  <a:pt x="10526942" y="0"/>
                </a:moveTo>
                <a:lnTo>
                  <a:pt x="0" y="0"/>
                </a:lnTo>
                <a:lnTo>
                  <a:pt x="0" y="3731738"/>
                </a:lnTo>
                <a:lnTo>
                  <a:pt x="10526942" y="3731738"/>
                </a:lnTo>
                <a:lnTo>
                  <a:pt x="10526942" y="0"/>
                </a:lnTo>
                <a:close/>
              </a:path>
            </a:pathLst>
          </a:custGeom>
          <a:solidFill>
            <a:srgbClr val="004B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3450" y="385571"/>
            <a:ext cx="4309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65" dirty="0">
                <a:latin typeface="Trebuchet MS"/>
                <a:cs typeface="Trebuchet MS"/>
              </a:rPr>
              <a:t>AWS </a:t>
            </a:r>
            <a:r>
              <a:rPr sz="3200" spc="-30" dirty="0">
                <a:latin typeface="Trebuchet MS"/>
                <a:cs typeface="Trebuchet MS"/>
              </a:rPr>
              <a:t>Transfer </a:t>
            </a:r>
            <a:r>
              <a:rPr sz="3200" spc="10" dirty="0">
                <a:latin typeface="Trebuchet MS"/>
                <a:cs typeface="Trebuchet MS"/>
              </a:rPr>
              <a:t>for</a:t>
            </a:r>
            <a:r>
              <a:rPr sz="3200" spc="-670" dirty="0">
                <a:latin typeface="Trebuchet MS"/>
                <a:cs typeface="Trebuchet MS"/>
              </a:rPr>
              <a:t> </a:t>
            </a:r>
            <a:r>
              <a:rPr sz="3200" spc="20" dirty="0">
                <a:latin typeface="Trebuchet MS"/>
                <a:cs typeface="Trebuchet MS"/>
              </a:rPr>
              <a:t>SFTP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86101" y="1310132"/>
            <a:ext cx="6019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232F3E"/>
                </a:solidFill>
                <a:latin typeface="Century Gothic"/>
                <a:cs typeface="Century Gothic"/>
              </a:rPr>
              <a:t>Fully </a:t>
            </a:r>
            <a:r>
              <a:rPr sz="2400" spc="-235" dirty="0">
                <a:solidFill>
                  <a:srgbClr val="232F3E"/>
                </a:solidFill>
                <a:latin typeface="Century Gothic"/>
                <a:cs typeface="Century Gothic"/>
              </a:rPr>
              <a:t>managed </a:t>
            </a:r>
            <a:r>
              <a:rPr sz="2400" spc="160" dirty="0">
                <a:solidFill>
                  <a:srgbClr val="232F3E"/>
                </a:solidFill>
                <a:latin typeface="Century Gothic"/>
                <a:cs typeface="Century Gothic"/>
              </a:rPr>
              <a:t>SFTP </a:t>
            </a:r>
            <a:r>
              <a:rPr sz="2400" spc="-100" dirty="0">
                <a:solidFill>
                  <a:srgbClr val="232F3E"/>
                </a:solidFill>
                <a:latin typeface="Century Gothic"/>
                <a:cs typeface="Century Gothic"/>
              </a:rPr>
              <a:t>service </a:t>
            </a:r>
            <a:r>
              <a:rPr sz="2400" spc="45" dirty="0">
                <a:solidFill>
                  <a:srgbClr val="232F3E"/>
                </a:solidFill>
                <a:latin typeface="Century Gothic"/>
                <a:cs typeface="Century Gothic"/>
              </a:rPr>
              <a:t>for </a:t>
            </a:r>
            <a:r>
              <a:rPr sz="2400" spc="-135" dirty="0">
                <a:solidFill>
                  <a:srgbClr val="232F3E"/>
                </a:solidFill>
                <a:latin typeface="Century Gothic"/>
                <a:cs typeface="Century Gothic"/>
              </a:rPr>
              <a:t>Amazon</a:t>
            </a:r>
            <a:r>
              <a:rPr sz="2400" spc="-8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125" dirty="0">
                <a:solidFill>
                  <a:srgbClr val="232F3E"/>
                </a:solidFill>
                <a:latin typeface="Century Gothic"/>
                <a:cs typeface="Century Gothic"/>
              </a:rPr>
              <a:t>S3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8856" y="4969764"/>
            <a:ext cx="2102485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10" marR="5080" indent="-4445">
              <a:lnSpc>
                <a:spcPts val="2210"/>
              </a:lnSpc>
              <a:spcBef>
                <a:spcPts val="330"/>
              </a:spcBef>
            </a:pPr>
            <a:r>
              <a:rPr sz="2000" spc="-85" dirty="0">
                <a:solidFill>
                  <a:srgbClr val="FF9900"/>
                </a:solidFill>
                <a:latin typeface="Century Gothic"/>
                <a:cs typeface="Century Gothic"/>
              </a:rPr>
              <a:t>Native </a:t>
            </a:r>
            <a:r>
              <a:rPr sz="2000" spc="-45" dirty="0">
                <a:solidFill>
                  <a:srgbClr val="FF9900"/>
                </a:solidFill>
                <a:latin typeface="Century Gothic"/>
                <a:cs typeface="Century Gothic"/>
              </a:rPr>
              <a:t>integration  </a:t>
            </a:r>
            <a:r>
              <a:rPr sz="2000" spc="5" dirty="0">
                <a:solidFill>
                  <a:srgbClr val="FF9900"/>
                </a:solidFill>
                <a:latin typeface="Century Gothic"/>
                <a:cs typeface="Century Gothic"/>
              </a:rPr>
              <a:t>with </a:t>
            </a:r>
            <a:r>
              <a:rPr sz="2000" spc="-40" dirty="0">
                <a:solidFill>
                  <a:srgbClr val="FF9900"/>
                </a:solidFill>
                <a:latin typeface="Century Gothic"/>
                <a:cs typeface="Century Gothic"/>
              </a:rPr>
              <a:t>AWS</a:t>
            </a:r>
            <a:r>
              <a:rPr sz="2000" spc="-150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000" spc="-65" dirty="0">
                <a:solidFill>
                  <a:srgbClr val="FF9900"/>
                </a:solidFill>
                <a:latin typeface="Century Gothic"/>
                <a:cs typeface="Century Gothic"/>
              </a:rPr>
              <a:t>services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29793" y="2286789"/>
            <a:ext cx="7844155" cy="2589530"/>
            <a:chOff x="2129793" y="2286789"/>
            <a:chExt cx="7844155" cy="2589530"/>
          </a:xfrm>
        </p:grpSpPr>
        <p:sp>
          <p:nvSpPr>
            <p:cNvPr id="7" name="object 7"/>
            <p:cNvSpPr/>
            <p:nvPr/>
          </p:nvSpPr>
          <p:spPr>
            <a:xfrm>
              <a:off x="2280722" y="457695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804" y="18902"/>
                  </a:moveTo>
                  <a:lnTo>
                    <a:pt x="36319" y="26259"/>
                  </a:lnTo>
                  <a:lnTo>
                    <a:pt x="32268" y="32268"/>
                  </a:lnTo>
                  <a:lnTo>
                    <a:pt x="26259" y="36319"/>
                  </a:lnTo>
                  <a:lnTo>
                    <a:pt x="18902" y="37804"/>
                  </a:lnTo>
                  <a:lnTo>
                    <a:pt x="11544" y="36319"/>
                  </a:lnTo>
                  <a:lnTo>
                    <a:pt x="5536" y="32268"/>
                  </a:lnTo>
                  <a:lnTo>
                    <a:pt x="1485" y="26259"/>
                  </a:lnTo>
                  <a:lnTo>
                    <a:pt x="0" y="18902"/>
                  </a:lnTo>
                  <a:lnTo>
                    <a:pt x="1485" y="11544"/>
                  </a:lnTo>
                  <a:lnTo>
                    <a:pt x="5536" y="5536"/>
                  </a:lnTo>
                  <a:lnTo>
                    <a:pt x="11544" y="1485"/>
                  </a:lnTo>
                  <a:lnTo>
                    <a:pt x="18902" y="0"/>
                  </a:lnTo>
                  <a:lnTo>
                    <a:pt x="26259" y="1485"/>
                  </a:lnTo>
                  <a:lnTo>
                    <a:pt x="32268" y="5536"/>
                  </a:lnTo>
                  <a:lnTo>
                    <a:pt x="36319" y="11544"/>
                  </a:lnTo>
                  <a:lnTo>
                    <a:pt x="37804" y="18902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0722" y="447278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804" y="18902"/>
                  </a:moveTo>
                  <a:lnTo>
                    <a:pt x="36319" y="26259"/>
                  </a:lnTo>
                  <a:lnTo>
                    <a:pt x="32268" y="32268"/>
                  </a:lnTo>
                  <a:lnTo>
                    <a:pt x="26259" y="36319"/>
                  </a:lnTo>
                  <a:lnTo>
                    <a:pt x="18902" y="37804"/>
                  </a:lnTo>
                  <a:lnTo>
                    <a:pt x="11544" y="36319"/>
                  </a:lnTo>
                  <a:lnTo>
                    <a:pt x="5536" y="32268"/>
                  </a:lnTo>
                  <a:lnTo>
                    <a:pt x="1485" y="26259"/>
                  </a:lnTo>
                  <a:lnTo>
                    <a:pt x="0" y="18902"/>
                  </a:lnTo>
                  <a:lnTo>
                    <a:pt x="1485" y="11544"/>
                  </a:lnTo>
                  <a:lnTo>
                    <a:pt x="5536" y="5536"/>
                  </a:lnTo>
                  <a:lnTo>
                    <a:pt x="11544" y="1485"/>
                  </a:lnTo>
                  <a:lnTo>
                    <a:pt x="18902" y="0"/>
                  </a:lnTo>
                  <a:lnTo>
                    <a:pt x="26259" y="1485"/>
                  </a:lnTo>
                  <a:lnTo>
                    <a:pt x="32268" y="5536"/>
                  </a:lnTo>
                  <a:lnTo>
                    <a:pt x="36319" y="11544"/>
                  </a:lnTo>
                  <a:lnTo>
                    <a:pt x="37804" y="18902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2024" y="430770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804" y="18902"/>
                  </a:moveTo>
                  <a:lnTo>
                    <a:pt x="36319" y="26259"/>
                  </a:lnTo>
                  <a:lnTo>
                    <a:pt x="32268" y="32268"/>
                  </a:lnTo>
                  <a:lnTo>
                    <a:pt x="26259" y="36319"/>
                  </a:lnTo>
                  <a:lnTo>
                    <a:pt x="18902" y="37804"/>
                  </a:lnTo>
                  <a:lnTo>
                    <a:pt x="11544" y="36319"/>
                  </a:lnTo>
                  <a:lnTo>
                    <a:pt x="5536" y="32268"/>
                  </a:lnTo>
                  <a:lnTo>
                    <a:pt x="1485" y="26259"/>
                  </a:lnTo>
                  <a:lnTo>
                    <a:pt x="0" y="18902"/>
                  </a:lnTo>
                  <a:lnTo>
                    <a:pt x="1485" y="11544"/>
                  </a:lnTo>
                  <a:lnTo>
                    <a:pt x="5536" y="5536"/>
                  </a:lnTo>
                  <a:lnTo>
                    <a:pt x="11544" y="1485"/>
                  </a:lnTo>
                  <a:lnTo>
                    <a:pt x="18902" y="0"/>
                  </a:lnTo>
                  <a:lnTo>
                    <a:pt x="26259" y="1485"/>
                  </a:lnTo>
                  <a:lnTo>
                    <a:pt x="32268" y="5536"/>
                  </a:lnTo>
                  <a:lnTo>
                    <a:pt x="36319" y="11544"/>
                  </a:lnTo>
                  <a:lnTo>
                    <a:pt x="37804" y="18902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44097" y="430770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804" y="18902"/>
                  </a:moveTo>
                  <a:lnTo>
                    <a:pt x="36319" y="26259"/>
                  </a:lnTo>
                  <a:lnTo>
                    <a:pt x="32268" y="32268"/>
                  </a:lnTo>
                  <a:lnTo>
                    <a:pt x="26259" y="36319"/>
                  </a:lnTo>
                  <a:lnTo>
                    <a:pt x="18902" y="37804"/>
                  </a:lnTo>
                  <a:lnTo>
                    <a:pt x="11544" y="36319"/>
                  </a:lnTo>
                  <a:lnTo>
                    <a:pt x="5536" y="32268"/>
                  </a:lnTo>
                  <a:lnTo>
                    <a:pt x="1485" y="26259"/>
                  </a:lnTo>
                  <a:lnTo>
                    <a:pt x="0" y="18902"/>
                  </a:lnTo>
                  <a:lnTo>
                    <a:pt x="1485" y="11544"/>
                  </a:lnTo>
                  <a:lnTo>
                    <a:pt x="5536" y="5536"/>
                  </a:lnTo>
                  <a:lnTo>
                    <a:pt x="11544" y="1485"/>
                  </a:lnTo>
                  <a:lnTo>
                    <a:pt x="18902" y="0"/>
                  </a:lnTo>
                  <a:lnTo>
                    <a:pt x="26259" y="1485"/>
                  </a:lnTo>
                  <a:lnTo>
                    <a:pt x="32268" y="5536"/>
                  </a:lnTo>
                  <a:lnTo>
                    <a:pt x="36319" y="11544"/>
                  </a:lnTo>
                  <a:lnTo>
                    <a:pt x="37804" y="18902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11699" y="446690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804" y="18902"/>
                  </a:moveTo>
                  <a:lnTo>
                    <a:pt x="36319" y="26259"/>
                  </a:lnTo>
                  <a:lnTo>
                    <a:pt x="32268" y="32268"/>
                  </a:lnTo>
                  <a:lnTo>
                    <a:pt x="26259" y="36319"/>
                  </a:lnTo>
                  <a:lnTo>
                    <a:pt x="18902" y="37804"/>
                  </a:lnTo>
                  <a:lnTo>
                    <a:pt x="11544" y="36319"/>
                  </a:lnTo>
                  <a:lnTo>
                    <a:pt x="5536" y="32268"/>
                  </a:lnTo>
                  <a:lnTo>
                    <a:pt x="1485" y="26259"/>
                  </a:lnTo>
                  <a:lnTo>
                    <a:pt x="0" y="18902"/>
                  </a:lnTo>
                  <a:lnTo>
                    <a:pt x="1485" y="11544"/>
                  </a:lnTo>
                  <a:lnTo>
                    <a:pt x="5536" y="5536"/>
                  </a:lnTo>
                  <a:lnTo>
                    <a:pt x="11544" y="1485"/>
                  </a:lnTo>
                  <a:lnTo>
                    <a:pt x="18902" y="0"/>
                  </a:lnTo>
                  <a:lnTo>
                    <a:pt x="26259" y="1485"/>
                  </a:lnTo>
                  <a:lnTo>
                    <a:pt x="32268" y="5536"/>
                  </a:lnTo>
                  <a:lnTo>
                    <a:pt x="36319" y="11544"/>
                  </a:lnTo>
                  <a:lnTo>
                    <a:pt x="37804" y="18902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11699" y="45752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804" y="18902"/>
                  </a:moveTo>
                  <a:lnTo>
                    <a:pt x="36319" y="26259"/>
                  </a:lnTo>
                  <a:lnTo>
                    <a:pt x="32268" y="32268"/>
                  </a:lnTo>
                  <a:lnTo>
                    <a:pt x="26259" y="36319"/>
                  </a:lnTo>
                  <a:lnTo>
                    <a:pt x="18902" y="37804"/>
                  </a:lnTo>
                  <a:lnTo>
                    <a:pt x="11544" y="36319"/>
                  </a:lnTo>
                  <a:lnTo>
                    <a:pt x="5536" y="32268"/>
                  </a:lnTo>
                  <a:lnTo>
                    <a:pt x="1485" y="26259"/>
                  </a:lnTo>
                  <a:lnTo>
                    <a:pt x="0" y="18902"/>
                  </a:lnTo>
                  <a:lnTo>
                    <a:pt x="1485" y="11544"/>
                  </a:lnTo>
                  <a:lnTo>
                    <a:pt x="5536" y="5536"/>
                  </a:lnTo>
                  <a:lnTo>
                    <a:pt x="11544" y="1485"/>
                  </a:lnTo>
                  <a:lnTo>
                    <a:pt x="18902" y="0"/>
                  </a:lnTo>
                  <a:lnTo>
                    <a:pt x="26259" y="1485"/>
                  </a:lnTo>
                  <a:lnTo>
                    <a:pt x="32268" y="5536"/>
                  </a:lnTo>
                  <a:lnTo>
                    <a:pt x="36319" y="11544"/>
                  </a:lnTo>
                  <a:lnTo>
                    <a:pt x="37804" y="18902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42024" y="47390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804" y="18902"/>
                  </a:moveTo>
                  <a:lnTo>
                    <a:pt x="36319" y="26259"/>
                  </a:lnTo>
                  <a:lnTo>
                    <a:pt x="32268" y="32268"/>
                  </a:lnTo>
                  <a:lnTo>
                    <a:pt x="26259" y="36319"/>
                  </a:lnTo>
                  <a:lnTo>
                    <a:pt x="18902" y="37804"/>
                  </a:lnTo>
                  <a:lnTo>
                    <a:pt x="11544" y="36319"/>
                  </a:lnTo>
                  <a:lnTo>
                    <a:pt x="5536" y="32268"/>
                  </a:lnTo>
                  <a:lnTo>
                    <a:pt x="1485" y="26259"/>
                  </a:lnTo>
                  <a:lnTo>
                    <a:pt x="0" y="18902"/>
                  </a:lnTo>
                  <a:lnTo>
                    <a:pt x="1485" y="11544"/>
                  </a:lnTo>
                  <a:lnTo>
                    <a:pt x="5536" y="5536"/>
                  </a:lnTo>
                  <a:lnTo>
                    <a:pt x="11544" y="1485"/>
                  </a:lnTo>
                  <a:lnTo>
                    <a:pt x="18902" y="0"/>
                  </a:lnTo>
                  <a:lnTo>
                    <a:pt x="26259" y="1485"/>
                  </a:lnTo>
                  <a:lnTo>
                    <a:pt x="32268" y="5536"/>
                  </a:lnTo>
                  <a:lnTo>
                    <a:pt x="36319" y="11544"/>
                  </a:lnTo>
                  <a:lnTo>
                    <a:pt x="37804" y="18902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2079" y="47390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804" y="18902"/>
                  </a:moveTo>
                  <a:lnTo>
                    <a:pt x="36319" y="26259"/>
                  </a:lnTo>
                  <a:lnTo>
                    <a:pt x="32268" y="32268"/>
                  </a:lnTo>
                  <a:lnTo>
                    <a:pt x="26259" y="36319"/>
                  </a:lnTo>
                  <a:lnTo>
                    <a:pt x="18902" y="37804"/>
                  </a:lnTo>
                  <a:lnTo>
                    <a:pt x="11544" y="36319"/>
                  </a:lnTo>
                  <a:lnTo>
                    <a:pt x="5536" y="32268"/>
                  </a:lnTo>
                  <a:lnTo>
                    <a:pt x="1485" y="26259"/>
                  </a:lnTo>
                  <a:lnTo>
                    <a:pt x="0" y="18902"/>
                  </a:lnTo>
                  <a:lnTo>
                    <a:pt x="1485" y="11544"/>
                  </a:lnTo>
                  <a:lnTo>
                    <a:pt x="5536" y="5536"/>
                  </a:lnTo>
                  <a:lnTo>
                    <a:pt x="11544" y="1485"/>
                  </a:lnTo>
                  <a:lnTo>
                    <a:pt x="18902" y="0"/>
                  </a:lnTo>
                  <a:lnTo>
                    <a:pt x="26259" y="1485"/>
                  </a:lnTo>
                  <a:lnTo>
                    <a:pt x="32268" y="5536"/>
                  </a:lnTo>
                  <a:lnTo>
                    <a:pt x="36319" y="11544"/>
                  </a:lnTo>
                  <a:lnTo>
                    <a:pt x="37804" y="18902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80590" y="4253514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43" y="47886"/>
                  </a:moveTo>
                  <a:lnTo>
                    <a:pt x="22033" y="38474"/>
                  </a:lnTo>
                  <a:lnTo>
                    <a:pt x="16854" y="30874"/>
                  </a:lnTo>
                  <a:lnTo>
                    <a:pt x="9234" y="25794"/>
                  </a:lnTo>
                  <a:lnTo>
                    <a:pt x="0" y="23943"/>
                  </a:lnTo>
                  <a:lnTo>
                    <a:pt x="9411" y="22033"/>
                  </a:lnTo>
                  <a:lnTo>
                    <a:pt x="17012" y="16854"/>
                  </a:lnTo>
                  <a:lnTo>
                    <a:pt x="22092" y="9234"/>
                  </a:lnTo>
                  <a:lnTo>
                    <a:pt x="23943" y="0"/>
                  </a:lnTo>
                  <a:lnTo>
                    <a:pt x="25853" y="9411"/>
                  </a:lnTo>
                  <a:lnTo>
                    <a:pt x="31031" y="17012"/>
                  </a:lnTo>
                  <a:lnTo>
                    <a:pt x="38651" y="22092"/>
                  </a:lnTo>
                  <a:lnTo>
                    <a:pt x="47886" y="23943"/>
                  </a:lnTo>
                  <a:lnTo>
                    <a:pt x="38651" y="25616"/>
                  </a:lnTo>
                  <a:lnTo>
                    <a:pt x="31031" y="30716"/>
                  </a:lnTo>
                  <a:lnTo>
                    <a:pt x="25853" y="38415"/>
                  </a:lnTo>
                  <a:lnTo>
                    <a:pt x="23943" y="47886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83268" y="4492106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43" y="47886"/>
                  </a:moveTo>
                  <a:lnTo>
                    <a:pt x="22033" y="38474"/>
                  </a:lnTo>
                  <a:lnTo>
                    <a:pt x="16854" y="30874"/>
                  </a:lnTo>
                  <a:lnTo>
                    <a:pt x="9234" y="25794"/>
                  </a:lnTo>
                  <a:lnTo>
                    <a:pt x="0" y="23943"/>
                  </a:lnTo>
                  <a:lnTo>
                    <a:pt x="9411" y="22033"/>
                  </a:lnTo>
                  <a:lnTo>
                    <a:pt x="17012" y="16854"/>
                  </a:lnTo>
                  <a:lnTo>
                    <a:pt x="22092" y="9234"/>
                  </a:lnTo>
                  <a:lnTo>
                    <a:pt x="23943" y="0"/>
                  </a:lnTo>
                  <a:lnTo>
                    <a:pt x="25853" y="9411"/>
                  </a:lnTo>
                  <a:lnTo>
                    <a:pt x="31031" y="17012"/>
                  </a:lnTo>
                  <a:lnTo>
                    <a:pt x="38651" y="22092"/>
                  </a:lnTo>
                  <a:lnTo>
                    <a:pt x="47886" y="23943"/>
                  </a:lnTo>
                  <a:lnTo>
                    <a:pt x="38651" y="25853"/>
                  </a:lnTo>
                  <a:lnTo>
                    <a:pt x="31031" y="31031"/>
                  </a:lnTo>
                  <a:lnTo>
                    <a:pt x="25853" y="38651"/>
                  </a:lnTo>
                  <a:lnTo>
                    <a:pt x="23943" y="47886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83268" y="4768084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43" y="47886"/>
                  </a:moveTo>
                  <a:lnTo>
                    <a:pt x="22033" y="38474"/>
                  </a:lnTo>
                  <a:lnTo>
                    <a:pt x="16854" y="30874"/>
                  </a:lnTo>
                  <a:lnTo>
                    <a:pt x="9234" y="25794"/>
                  </a:lnTo>
                  <a:lnTo>
                    <a:pt x="0" y="23943"/>
                  </a:lnTo>
                  <a:lnTo>
                    <a:pt x="9411" y="22033"/>
                  </a:lnTo>
                  <a:lnTo>
                    <a:pt x="17012" y="16854"/>
                  </a:lnTo>
                  <a:lnTo>
                    <a:pt x="22092" y="9234"/>
                  </a:lnTo>
                  <a:lnTo>
                    <a:pt x="23943" y="0"/>
                  </a:lnTo>
                  <a:lnTo>
                    <a:pt x="25853" y="9411"/>
                  </a:lnTo>
                  <a:lnTo>
                    <a:pt x="31031" y="17012"/>
                  </a:lnTo>
                  <a:lnTo>
                    <a:pt x="38651" y="22092"/>
                  </a:lnTo>
                  <a:lnTo>
                    <a:pt x="47886" y="23943"/>
                  </a:lnTo>
                  <a:lnTo>
                    <a:pt x="38651" y="25853"/>
                  </a:lnTo>
                  <a:lnTo>
                    <a:pt x="31031" y="31031"/>
                  </a:lnTo>
                  <a:lnTo>
                    <a:pt x="25853" y="38651"/>
                  </a:lnTo>
                  <a:lnTo>
                    <a:pt x="23943" y="47886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0412" y="4823531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43" y="47886"/>
                  </a:moveTo>
                  <a:lnTo>
                    <a:pt x="22033" y="38474"/>
                  </a:lnTo>
                  <a:lnTo>
                    <a:pt x="16854" y="30874"/>
                  </a:lnTo>
                  <a:lnTo>
                    <a:pt x="9234" y="25794"/>
                  </a:lnTo>
                  <a:lnTo>
                    <a:pt x="0" y="23943"/>
                  </a:lnTo>
                  <a:lnTo>
                    <a:pt x="9411" y="22033"/>
                  </a:lnTo>
                  <a:lnTo>
                    <a:pt x="17012" y="16854"/>
                  </a:lnTo>
                  <a:lnTo>
                    <a:pt x="22092" y="9234"/>
                  </a:lnTo>
                  <a:lnTo>
                    <a:pt x="23943" y="0"/>
                  </a:lnTo>
                  <a:lnTo>
                    <a:pt x="25853" y="9411"/>
                  </a:lnTo>
                  <a:lnTo>
                    <a:pt x="31031" y="17012"/>
                  </a:lnTo>
                  <a:lnTo>
                    <a:pt x="38651" y="22092"/>
                  </a:lnTo>
                  <a:lnTo>
                    <a:pt x="47886" y="23943"/>
                  </a:lnTo>
                  <a:lnTo>
                    <a:pt x="38474" y="25853"/>
                  </a:lnTo>
                  <a:lnTo>
                    <a:pt x="30874" y="31031"/>
                  </a:lnTo>
                  <a:lnTo>
                    <a:pt x="25794" y="38651"/>
                  </a:lnTo>
                  <a:lnTo>
                    <a:pt x="23943" y="47886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95712" y="4475724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43" y="47886"/>
                  </a:moveTo>
                  <a:lnTo>
                    <a:pt x="22033" y="38474"/>
                  </a:lnTo>
                  <a:lnTo>
                    <a:pt x="16854" y="30874"/>
                  </a:lnTo>
                  <a:lnTo>
                    <a:pt x="9234" y="25794"/>
                  </a:lnTo>
                  <a:lnTo>
                    <a:pt x="0" y="23943"/>
                  </a:lnTo>
                  <a:lnTo>
                    <a:pt x="9411" y="22033"/>
                  </a:lnTo>
                  <a:lnTo>
                    <a:pt x="17012" y="16854"/>
                  </a:lnTo>
                  <a:lnTo>
                    <a:pt x="22092" y="9234"/>
                  </a:lnTo>
                  <a:lnTo>
                    <a:pt x="23943" y="0"/>
                  </a:lnTo>
                  <a:lnTo>
                    <a:pt x="25853" y="9411"/>
                  </a:lnTo>
                  <a:lnTo>
                    <a:pt x="31031" y="17012"/>
                  </a:lnTo>
                  <a:lnTo>
                    <a:pt x="38651" y="22092"/>
                  </a:lnTo>
                  <a:lnTo>
                    <a:pt x="47886" y="23943"/>
                  </a:lnTo>
                  <a:lnTo>
                    <a:pt x="38474" y="25794"/>
                  </a:lnTo>
                  <a:lnTo>
                    <a:pt x="30874" y="30874"/>
                  </a:lnTo>
                  <a:lnTo>
                    <a:pt x="25794" y="38474"/>
                  </a:lnTo>
                  <a:lnTo>
                    <a:pt x="23943" y="47886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64484" y="4290873"/>
              <a:ext cx="178435" cy="182245"/>
            </a:xfrm>
            <a:custGeom>
              <a:avLst/>
              <a:gdLst/>
              <a:ahLst/>
              <a:cxnLst/>
              <a:rect l="l" t="t" r="r" b="b"/>
              <a:pathLst>
                <a:path w="178435" h="182245">
                  <a:moveTo>
                    <a:pt x="177959" y="24809"/>
                  </a:moveTo>
                  <a:lnTo>
                    <a:pt x="161498" y="17799"/>
                  </a:lnTo>
                  <a:lnTo>
                    <a:pt x="121567" y="5276"/>
                  </a:lnTo>
                  <a:lnTo>
                    <a:pt x="72341" y="0"/>
                  </a:lnTo>
                  <a:lnTo>
                    <a:pt x="27999" y="14728"/>
                  </a:lnTo>
                  <a:lnTo>
                    <a:pt x="18981" y="21770"/>
                  </a:lnTo>
                  <a:lnTo>
                    <a:pt x="3741" y="47440"/>
                  </a:lnTo>
                  <a:lnTo>
                    <a:pt x="0" y="98549"/>
                  </a:lnTo>
                  <a:lnTo>
                    <a:pt x="25479" y="181911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46671" y="4566036"/>
              <a:ext cx="134620" cy="136525"/>
            </a:xfrm>
            <a:custGeom>
              <a:avLst/>
              <a:gdLst/>
              <a:ahLst/>
              <a:cxnLst/>
              <a:rect l="l" t="t" r="r" b="b"/>
              <a:pathLst>
                <a:path w="134619" h="136525">
                  <a:moveTo>
                    <a:pt x="0" y="0"/>
                  </a:moveTo>
                  <a:lnTo>
                    <a:pt x="24487" y="30841"/>
                  </a:lnTo>
                  <a:lnTo>
                    <a:pt x="55080" y="64952"/>
                  </a:lnTo>
                  <a:lnTo>
                    <a:pt x="91736" y="100716"/>
                  </a:lnTo>
                  <a:lnTo>
                    <a:pt x="134419" y="136519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6943" y="4610984"/>
              <a:ext cx="175895" cy="179705"/>
            </a:xfrm>
            <a:custGeom>
              <a:avLst/>
              <a:gdLst/>
              <a:ahLst/>
              <a:cxnLst/>
              <a:rect l="l" t="t" r="r" b="b"/>
              <a:pathLst>
                <a:path w="175894" h="179704">
                  <a:moveTo>
                    <a:pt x="0" y="156681"/>
                  </a:moveTo>
                  <a:lnTo>
                    <a:pt x="16946" y="163776"/>
                  </a:lnTo>
                  <a:lnTo>
                    <a:pt x="58072" y="175951"/>
                  </a:lnTo>
                  <a:lnTo>
                    <a:pt x="108807" y="179541"/>
                  </a:lnTo>
                  <a:lnTo>
                    <a:pt x="154580" y="160881"/>
                  </a:lnTo>
                  <a:lnTo>
                    <a:pt x="161924" y="153228"/>
                  </a:lnTo>
                  <a:lnTo>
                    <a:pt x="173955" y="127067"/>
                  </a:lnTo>
                  <a:lnTo>
                    <a:pt x="175668" y="77592"/>
                  </a:lnTo>
                  <a:lnTo>
                    <a:pt x="152060" y="0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44097" y="4377011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31477" y="131897"/>
                  </a:moveTo>
                  <a:lnTo>
                    <a:pt x="106680" y="101187"/>
                  </a:lnTo>
                  <a:lnTo>
                    <a:pt x="76449" y="67996"/>
                  </a:lnTo>
                  <a:lnTo>
                    <a:pt x="40863" y="33781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77728" y="4502187"/>
              <a:ext cx="243840" cy="247015"/>
            </a:xfrm>
            <a:custGeom>
              <a:avLst/>
              <a:gdLst/>
              <a:ahLst/>
              <a:cxnLst/>
              <a:rect l="l" t="t" r="r" b="b"/>
              <a:pathLst>
                <a:path w="243839" h="247014">
                  <a:moveTo>
                    <a:pt x="243632" y="0"/>
                  </a:moveTo>
                  <a:lnTo>
                    <a:pt x="231437" y="22584"/>
                  </a:lnTo>
                  <a:lnTo>
                    <a:pt x="190810" y="80808"/>
                  </a:lnTo>
                  <a:lnTo>
                    <a:pt x="115686" y="160376"/>
                  </a:lnTo>
                  <a:lnTo>
                    <a:pt x="0" y="246993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64307" y="4613083"/>
              <a:ext cx="176530" cy="179070"/>
            </a:xfrm>
            <a:custGeom>
              <a:avLst/>
              <a:gdLst/>
              <a:ahLst/>
              <a:cxnLst/>
              <a:rect l="l" t="t" r="r" b="b"/>
              <a:pathLst>
                <a:path w="176530" h="179070">
                  <a:moveTo>
                    <a:pt x="176457" y="154580"/>
                  </a:moveTo>
                  <a:lnTo>
                    <a:pt x="160495" y="161458"/>
                  </a:lnTo>
                  <a:lnTo>
                    <a:pt x="121534" y="173693"/>
                  </a:lnTo>
                  <a:lnTo>
                    <a:pt x="72965" y="178681"/>
                  </a:lnTo>
                  <a:lnTo>
                    <a:pt x="28177" y="163822"/>
                  </a:lnTo>
                  <a:lnTo>
                    <a:pt x="19309" y="156536"/>
                  </a:lnTo>
                  <a:lnTo>
                    <a:pt x="4181" y="130742"/>
                  </a:lnTo>
                  <a:lnTo>
                    <a:pt x="0" y="80532"/>
                  </a:lnTo>
                  <a:lnTo>
                    <a:pt x="23975" y="0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06765" y="4337106"/>
              <a:ext cx="238125" cy="240029"/>
            </a:xfrm>
            <a:custGeom>
              <a:avLst/>
              <a:gdLst/>
              <a:ahLst/>
              <a:cxnLst/>
              <a:rect l="l" t="t" r="r" b="b"/>
              <a:pathLst>
                <a:path w="238125" h="240029">
                  <a:moveTo>
                    <a:pt x="0" y="239853"/>
                  </a:moveTo>
                  <a:lnTo>
                    <a:pt x="14111" y="216022"/>
                  </a:lnTo>
                  <a:lnTo>
                    <a:pt x="57442" y="156314"/>
                  </a:lnTo>
                  <a:lnTo>
                    <a:pt x="131491" y="78413"/>
                  </a:lnTo>
                  <a:lnTo>
                    <a:pt x="237752" y="0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81901" y="4291135"/>
              <a:ext cx="182245" cy="175895"/>
            </a:xfrm>
            <a:custGeom>
              <a:avLst/>
              <a:gdLst/>
              <a:ahLst/>
              <a:cxnLst/>
              <a:rect l="l" t="t" r="r" b="b"/>
              <a:pathLst>
                <a:path w="182244" h="175895">
                  <a:moveTo>
                    <a:pt x="0" y="26228"/>
                  </a:moveTo>
                  <a:lnTo>
                    <a:pt x="15968" y="18693"/>
                  </a:lnTo>
                  <a:lnTo>
                    <a:pt x="55604" y="5329"/>
                  </a:lnTo>
                  <a:lnTo>
                    <a:pt x="106504" y="0"/>
                  </a:lnTo>
                  <a:lnTo>
                    <a:pt x="156261" y="16565"/>
                  </a:lnTo>
                  <a:lnTo>
                    <a:pt x="164518" y="24488"/>
                  </a:lnTo>
                  <a:lnTo>
                    <a:pt x="178524" y="50958"/>
                  </a:lnTo>
                  <a:lnTo>
                    <a:pt x="182134" y="100034"/>
                  </a:lnTo>
                  <a:lnTo>
                    <a:pt x="159201" y="175770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22282" y="4439179"/>
              <a:ext cx="179070" cy="92075"/>
            </a:xfrm>
            <a:custGeom>
              <a:avLst/>
              <a:gdLst/>
              <a:ahLst/>
              <a:cxnLst/>
              <a:rect l="l" t="t" r="r" b="b"/>
              <a:pathLst>
                <a:path w="179069" h="92075">
                  <a:moveTo>
                    <a:pt x="90311" y="0"/>
                  </a:moveTo>
                  <a:lnTo>
                    <a:pt x="0" y="46206"/>
                  </a:lnTo>
                  <a:lnTo>
                    <a:pt x="87791" y="91993"/>
                  </a:lnTo>
                  <a:lnTo>
                    <a:pt x="178524" y="46206"/>
                  </a:lnTo>
                  <a:lnTo>
                    <a:pt x="90311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22282" y="4485386"/>
              <a:ext cx="89535" cy="162560"/>
            </a:xfrm>
            <a:custGeom>
              <a:avLst/>
              <a:gdLst/>
              <a:ahLst/>
              <a:cxnLst/>
              <a:rect l="l" t="t" r="r" b="b"/>
              <a:pathLst>
                <a:path w="89535" h="162560">
                  <a:moveTo>
                    <a:pt x="0" y="0"/>
                  </a:moveTo>
                  <a:lnTo>
                    <a:pt x="0" y="116774"/>
                  </a:lnTo>
                  <a:lnTo>
                    <a:pt x="89053" y="162562"/>
                  </a:lnTo>
                  <a:lnTo>
                    <a:pt x="89053" y="457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11334" y="4485386"/>
              <a:ext cx="89535" cy="162560"/>
            </a:xfrm>
            <a:custGeom>
              <a:avLst/>
              <a:gdLst/>
              <a:ahLst/>
              <a:cxnLst/>
              <a:rect l="l" t="t" r="r" b="b"/>
              <a:pathLst>
                <a:path w="89535" h="162560">
                  <a:moveTo>
                    <a:pt x="89473" y="0"/>
                  </a:moveTo>
                  <a:lnTo>
                    <a:pt x="89473" y="116774"/>
                  </a:lnTo>
                  <a:lnTo>
                    <a:pt x="0" y="162562"/>
                  </a:lnTo>
                  <a:lnTo>
                    <a:pt x="0" y="45786"/>
                  </a:lnTo>
                  <a:lnTo>
                    <a:pt x="89473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90232" y="4196326"/>
              <a:ext cx="0" cy="142240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621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90232" y="4386824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0"/>
                  </a:moveTo>
                  <a:lnTo>
                    <a:pt x="0" y="47207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56447" y="4529556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2177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47498" y="4529556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207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54194" y="42940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100523" y="100523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589151" y="442903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321" y="333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757987" y="442903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0" y="33321"/>
                  </a:moveTo>
                  <a:lnTo>
                    <a:pt x="33321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25743" y="42940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100523"/>
                  </a:moveTo>
                  <a:lnTo>
                    <a:pt x="100523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89151" y="459731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0" y="33321"/>
                  </a:moveTo>
                  <a:lnTo>
                    <a:pt x="33321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54194" y="4665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3" y="0"/>
                  </a:moveTo>
                  <a:lnTo>
                    <a:pt x="0" y="100523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54687" y="4485124"/>
              <a:ext cx="309880" cy="344805"/>
            </a:xfrm>
            <a:custGeom>
              <a:avLst/>
              <a:gdLst/>
              <a:ahLst/>
              <a:cxnLst/>
              <a:rect l="l" t="t" r="r" b="b"/>
              <a:pathLst>
                <a:path w="309879" h="344804">
                  <a:moveTo>
                    <a:pt x="189939" y="160505"/>
                  </a:moveTo>
                  <a:lnTo>
                    <a:pt x="309347" y="133290"/>
                  </a:lnTo>
                  <a:lnTo>
                    <a:pt x="0" y="0"/>
                  </a:lnTo>
                  <a:lnTo>
                    <a:pt x="74421" y="328786"/>
                  </a:lnTo>
                  <a:lnTo>
                    <a:pt x="123294" y="216042"/>
                  </a:lnTo>
                  <a:lnTo>
                    <a:pt x="187718" y="293242"/>
                  </a:lnTo>
                  <a:lnTo>
                    <a:pt x="229927" y="344336"/>
                  </a:lnTo>
                  <a:lnTo>
                    <a:pt x="256031" y="323231"/>
                  </a:lnTo>
                  <a:lnTo>
                    <a:pt x="296574" y="289354"/>
                  </a:lnTo>
                  <a:lnTo>
                    <a:pt x="256031" y="239923"/>
                  </a:lnTo>
                  <a:lnTo>
                    <a:pt x="189939" y="160505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74783" y="4225100"/>
              <a:ext cx="442595" cy="601980"/>
            </a:xfrm>
            <a:custGeom>
              <a:avLst/>
              <a:gdLst/>
              <a:ahLst/>
              <a:cxnLst/>
              <a:rect l="l" t="t" r="r" b="b"/>
              <a:pathLst>
                <a:path w="442595" h="601979">
                  <a:moveTo>
                    <a:pt x="311096" y="126353"/>
                  </a:moveTo>
                  <a:lnTo>
                    <a:pt x="334231" y="79591"/>
                  </a:lnTo>
                  <a:lnTo>
                    <a:pt x="354886" y="40312"/>
                  </a:lnTo>
                  <a:lnTo>
                    <a:pt x="369725" y="13264"/>
                  </a:lnTo>
                  <a:lnTo>
                    <a:pt x="375413" y="3193"/>
                  </a:lnTo>
                  <a:lnTo>
                    <a:pt x="268673" y="21438"/>
                  </a:lnTo>
                  <a:lnTo>
                    <a:pt x="227163" y="0"/>
                  </a:lnTo>
                  <a:lnTo>
                    <a:pt x="220720" y="3157"/>
                  </a:lnTo>
                  <a:lnTo>
                    <a:pt x="206408" y="10206"/>
                  </a:lnTo>
                  <a:lnTo>
                    <a:pt x="191754" y="17511"/>
                  </a:lnTo>
                  <a:lnTo>
                    <a:pt x="184285" y="21438"/>
                  </a:lnTo>
                  <a:lnTo>
                    <a:pt x="184285" y="20983"/>
                  </a:lnTo>
                  <a:lnTo>
                    <a:pt x="75721" y="1824"/>
                  </a:lnTo>
                  <a:lnTo>
                    <a:pt x="82128" y="14867"/>
                  </a:lnTo>
                  <a:lnTo>
                    <a:pt x="97901" y="46982"/>
                  </a:lnTo>
                  <a:lnTo>
                    <a:pt x="117865" y="87651"/>
                  </a:lnTo>
                  <a:lnTo>
                    <a:pt x="136845" y="126353"/>
                  </a:lnTo>
                  <a:lnTo>
                    <a:pt x="311096" y="126353"/>
                  </a:lnTo>
                  <a:close/>
                </a:path>
                <a:path w="442595" h="601979">
                  <a:moveTo>
                    <a:pt x="439274" y="377691"/>
                  </a:moveTo>
                  <a:lnTo>
                    <a:pt x="425914" y="332744"/>
                  </a:lnTo>
                  <a:lnTo>
                    <a:pt x="404103" y="288738"/>
                  </a:lnTo>
                  <a:lnTo>
                    <a:pt x="375789" y="247272"/>
                  </a:lnTo>
                  <a:lnTo>
                    <a:pt x="342920" y="209945"/>
                  </a:lnTo>
                  <a:lnTo>
                    <a:pt x="307446" y="178354"/>
                  </a:lnTo>
                  <a:lnTo>
                    <a:pt x="133195" y="178810"/>
                  </a:lnTo>
                  <a:lnTo>
                    <a:pt x="120559" y="189223"/>
                  </a:lnTo>
                  <a:lnTo>
                    <a:pt x="108050" y="200534"/>
                  </a:lnTo>
                  <a:lnTo>
                    <a:pt x="95798" y="212615"/>
                  </a:lnTo>
                  <a:lnTo>
                    <a:pt x="83931" y="225337"/>
                  </a:lnTo>
                </a:path>
                <a:path w="442595" h="601979">
                  <a:moveTo>
                    <a:pt x="440187" y="440184"/>
                  </a:moveTo>
                  <a:lnTo>
                    <a:pt x="441120" y="432650"/>
                  </a:lnTo>
                  <a:lnTo>
                    <a:pt x="441840" y="425074"/>
                  </a:lnTo>
                  <a:lnTo>
                    <a:pt x="442303" y="417412"/>
                  </a:lnTo>
                  <a:lnTo>
                    <a:pt x="442467" y="409622"/>
                  </a:lnTo>
                  <a:lnTo>
                    <a:pt x="442467" y="404148"/>
                  </a:lnTo>
                  <a:lnTo>
                    <a:pt x="442011" y="398674"/>
                  </a:lnTo>
                  <a:lnTo>
                    <a:pt x="441555" y="393201"/>
                  </a:lnTo>
                </a:path>
                <a:path w="442595" h="601979">
                  <a:moveTo>
                    <a:pt x="29650" y="302882"/>
                  </a:moveTo>
                  <a:lnTo>
                    <a:pt x="17319" y="329182"/>
                  </a:lnTo>
                  <a:lnTo>
                    <a:pt x="7982" y="355910"/>
                  </a:lnTo>
                  <a:lnTo>
                    <a:pt x="2066" y="382809"/>
                  </a:lnTo>
                  <a:lnTo>
                    <a:pt x="0" y="409622"/>
                  </a:lnTo>
                  <a:lnTo>
                    <a:pt x="5193" y="457028"/>
                  </a:lnTo>
                  <a:lnTo>
                    <a:pt x="20320" y="498761"/>
                  </a:lnTo>
                  <a:lnTo>
                    <a:pt x="44704" y="534230"/>
                  </a:lnTo>
                  <a:lnTo>
                    <a:pt x="77665" y="562846"/>
                  </a:lnTo>
                  <a:lnTo>
                    <a:pt x="118525" y="584016"/>
                  </a:lnTo>
                  <a:lnTo>
                    <a:pt x="166608" y="597152"/>
                  </a:lnTo>
                  <a:lnTo>
                    <a:pt x="221233" y="601661"/>
                  </a:lnTo>
                  <a:lnTo>
                    <a:pt x="274683" y="597345"/>
                  </a:lnTo>
                  <a:lnTo>
                    <a:pt x="321925" y="584767"/>
                  </a:lnTo>
                  <a:lnTo>
                    <a:pt x="362298" y="564485"/>
                  </a:lnTo>
                  <a:lnTo>
                    <a:pt x="395146" y="537057"/>
                  </a:lnTo>
                  <a:lnTo>
                    <a:pt x="419807" y="503040"/>
                  </a:lnTo>
                  <a:lnTo>
                    <a:pt x="435625" y="462991"/>
                  </a:lnTo>
                </a:path>
                <a:path w="442595" h="601979">
                  <a:moveTo>
                    <a:pt x="63861" y="249514"/>
                  </a:moveTo>
                  <a:lnTo>
                    <a:pt x="57111" y="258764"/>
                  </a:lnTo>
                  <a:lnTo>
                    <a:pt x="50575" y="268101"/>
                  </a:lnTo>
                  <a:lnTo>
                    <a:pt x="44296" y="277609"/>
                  </a:lnTo>
                  <a:lnTo>
                    <a:pt x="38316" y="287374"/>
                  </a:lnTo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39454" y="4489668"/>
              <a:ext cx="123189" cy="246379"/>
            </a:xfrm>
            <a:custGeom>
              <a:avLst/>
              <a:gdLst/>
              <a:ahLst/>
              <a:cxnLst/>
              <a:rect l="l" t="t" r="r" b="b"/>
              <a:pathLst>
                <a:path w="123189" h="246379">
                  <a:moveTo>
                    <a:pt x="0" y="184740"/>
                  </a:moveTo>
                  <a:lnTo>
                    <a:pt x="4810" y="208794"/>
                  </a:lnTo>
                  <a:lnTo>
                    <a:pt x="17960" y="228359"/>
                  </a:lnTo>
                  <a:lnTo>
                    <a:pt x="37525" y="241509"/>
                  </a:lnTo>
                  <a:lnTo>
                    <a:pt x="61580" y="246320"/>
                  </a:lnTo>
                  <a:lnTo>
                    <a:pt x="85635" y="241509"/>
                  </a:lnTo>
                  <a:lnTo>
                    <a:pt x="105199" y="228359"/>
                  </a:lnTo>
                  <a:lnTo>
                    <a:pt x="118349" y="208794"/>
                  </a:lnTo>
                  <a:lnTo>
                    <a:pt x="123160" y="184740"/>
                  </a:lnTo>
                  <a:lnTo>
                    <a:pt x="118285" y="161454"/>
                  </a:lnTo>
                  <a:lnTo>
                    <a:pt x="105028" y="143173"/>
                  </a:lnTo>
                  <a:lnTo>
                    <a:pt x="85442" y="130279"/>
                  </a:lnTo>
                  <a:lnTo>
                    <a:pt x="61580" y="123160"/>
                  </a:lnTo>
                  <a:lnTo>
                    <a:pt x="37717" y="116039"/>
                  </a:lnTo>
                  <a:lnTo>
                    <a:pt x="18131" y="103146"/>
                  </a:lnTo>
                  <a:lnTo>
                    <a:pt x="4875" y="84864"/>
                  </a:lnTo>
                  <a:lnTo>
                    <a:pt x="0" y="61580"/>
                  </a:lnTo>
                  <a:lnTo>
                    <a:pt x="4810" y="37524"/>
                  </a:lnTo>
                  <a:lnTo>
                    <a:pt x="17960" y="17960"/>
                  </a:lnTo>
                  <a:lnTo>
                    <a:pt x="37525" y="4810"/>
                  </a:lnTo>
                  <a:lnTo>
                    <a:pt x="61580" y="0"/>
                  </a:lnTo>
                  <a:lnTo>
                    <a:pt x="85635" y="4810"/>
                  </a:lnTo>
                  <a:lnTo>
                    <a:pt x="105199" y="17960"/>
                  </a:lnTo>
                  <a:lnTo>
                    <a:pt x="118349" y="37524"/>
                  </a:lnTo>
                  <a:lnTo>
                    <a:pt x="123160" y="6158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06965" y="4461386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0"/>
                  </a:moveTo>
                  <a:lnTo>
                    <a:pt x="0" y="313831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98857" y="4339594"/>
              <a:ext cx="316230" cy="37465"/>
            </a:xfrm>
            <a:custGeom>
              <a:avLst/>
              <a:gdLst/>
              <a:ahLst/>
              <a:cxnLst/>
              <a:rect l="l" t="t" r="r" b="b"/>
              <a:pathLst>
                <a:path w="316229" h="37464">
                  <a:moveTo>
                    <a:pt x="0" y="36948"/>
                  </a:moveTo>
                  <a:lnTo>
                    <a:pt x="198425" y="36948"/>
                  </a:lnTo>
                  <a:lnTo>
                    <a:pt x="204455" y="27768"/>
                  </a:lnTo>
                  <a:lnTo>
                    <a:pt x="219636" y="10719"/>
                  </a:lnTo>
                  <a:lnTo>
                    <a:pt x="239607" y="1539"/>
                  </a:lnTo>
                  <a:lnTo>
                    <a:pt x="260005" y="15965"/>
                  </a:lnTo>
                  <a:lnTo>
                    <a:pt x="278201" y="34254"/>
                  </a:lnTo>
                  <a:lnTo>
                    <a:pt x="296440" y="35694"/>
                  </a:lnTo>
                  <a:lnTo>
                    <a:pt x="310489" y="23278"/>
                  </a:lnTo>
                  <a:lnTo>
                    <a:pt x="316112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8140" y="4369754"/>
              <a:ext cx="104880" cy="1011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993583" y="2402550"/>
              <a:ext cx="226695" cy="444500"/>
            </a:xfrm>
            <a:custGeom>
              <a:avLst/>
              <a:gdLst/>
              <a:ahLst/>
              <a:cxnLst/>
              <a:rect l="l" t="t" r="r" b="b"/>
              <a:pathLst>
                <a:path w="226695" h="444500">
                  <a:moveTo>
                    <a:pt x="0" y="102416"/>
                  </a:moveTo>
                  <a:lnTo>
                    <a:pt x="13929" y="70996"/>
                  </a:lnTo>
                  <a:lnTo>
                    <a:pt x="34965" y="36827"/>
                  </a:lnTo>
                  <a:lnTo>
                    <a:pt x="63445" y="9848"/>
                  </a:lnTo>
                  <a:lnTo>
                    <a:pt x="99708" y="0"/>
                  </a:lnTo>
                  <a:lnTo>
                    <a:pt x="128633" y="7388"/>
                  </a:lnTo>
                  <a:lnTo>
                    <a:pt x="183775" y="69030"/>
                  </a:lnTo>
                  <a:lnTo>
                    <a:pt x="208893" y="131742"/>
                  </a:lnTo>
                  <a:lnTo>
                    <a:pt x="218541" y="170911"/>
                  </a:lnTo>
                  <a:lnTo>
                    <a:pt x="224717" y="218301"/>
                  </a:lnTo>
                  <a:lnTo>
                    <a:pt x="226432" y="271606"/>
                  </a:lnTo>
                  <a:lnTo>
                    <a:pt x="222695" y="328520"/>
                  </a:lnTo>
                  <a:lnTo>
                    <a:pt x="212516" y="386738"/>
                  </a:lnTo>
                  <a:lnTo>
                    <a:pt x="194905" y="443953"/>
                  </a:lnTo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7834" y="2756688"/>
              <a:ext cx="200839" cy="1864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967205" y="2557305"/>
              <a:ext cx="11430" cy="153035"/>
            </a:xfrm>
            <a:custGeom>
              <a:avLst/>
              <a:gdLst/>
              <a:ahLst/>
              <a:cxnLst/>
              <a:rect l="l" t="t" r="r" b="b"/>
              <a:pathLst>
                <a:path w="11429" h="153035">
                  <a:moveTo>
                    <a:pt x="11040" y="0"/>
                  </a:moveTo>
                  <a:lnTo>
                    <a:pt x="8657" y="11963"/>
                  </a:lnTo>
                  <a:lnTo>
                    <a:pt x="3821" y="44609"/>
                  </a:lnTo>
                  <a:lnTo>
                    <a:pt x="0" y="93074"/>
                  </a:lnTo>
                  <a:lnTo>
                    <a:pt x="662" y="152495"/>
                  </a:lnTo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01093" y="2489629"/>
              <a:ext cx="60960" cy="36195"/>
            </a:xfrm>
            <a:custGeom>
              <a:avLst/>
              <a:gdLst/>
              <a:ahLst/>
              <a:cxnLst/>
              <a:rect l="l" t="t" r="r" b="b"/>
              <a:pathLst>
                <a:path w="60960" h="36194">
                  <a:moveTo>
                    <a:pt x="60907" y="36093"/>
                  </a:moveTo>
                  <a:lnTo>
                    <a:pt x="46822" y="31532"/>
                  </a:lnTo>
                  <a:lnTo>
                    <a:pt x="30791" y="24983"/>
                  </a:lnTo>
                  <a:lnTo>
                    <a:pt x="14592" y="14966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12984" y="2528429"/>
              <a:ext cx="218440" cy="16510"/>
            </a:xfrm>
            <a:custGeom>
              <a:avLst/>
              <a:gdLst/>
              <a:ahLst/>
              <a:cxnLst/>
              <a:rect l="l" t="t" r="r" b="b"/>
              <a:pathLst>
                <a:path w="218439" h="16510">
                  <a:moveTo>
                    <a:pt x="0" y="8572"/>
                  </a:moveTo>
                  <a:lnTo>
                    <a:pt x="37348" y="13007"/>
                  </a:lnTo>
                  <a:lnTo>
                    <a:pt x="86963" y="15960"/>
                  </a:lnTo>
                  <a:lnTo>
                    <a:pt x="147575" y="13077"/>
                  </a:lnTo>
                  <a:lnTo>
                    <a:pt x="217916" y="0"/>
                  </a:lnTo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81430" y="2493237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5" h="16510">
                  <a:moveTo>
                    <a:pt x="0" y="16242"/>
                  </a:moveTo>
                  <a:lnTo>
                    <a:pt x="9925" y="11279"/>
                  </a:lnTo>
                  <a:lnTo>
                    <a:pt x="16694" y="0"/>
                  </a:lnTo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65931" y="2669194"/>
              <a:ext cx="117475" cy="635"/>
            </a:xfrm>
            <a:custGeom>
              <a:avLst/>
              <a:gdLst/>
              <a:ahLst/>
              <a:cxnLst/>
              <a:rect l="l" t="t" r="r" b="b"/>
              <a:pathLst>
                <a:path w="117475" h="635">
                  <a:moveTo>
                    <a:pt x="-6350" y="225"/>
                  </a:moveTo>
                  <a:lnTo>
                    <a:pt x="123655" y="225"/>
                  </a:lnTo>
                </a:path>
              </a:pathLst>
            </a:custGeom>
            <a:ln w="13151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907862" y="2670097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4">
                  <a:moveTo>
                    <a:pt x="0" y="0"/>
                  </a:moveTo>
                  <a:lnTo>
                    <a:pt x="202125" y="0"/>
                  </a:lnTo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929066" y="2801386"/>
              <a:ext cx="333375" cy="25400"/>
            </a:xfrm>
            <a:custGeom>
              <a:avLst/>
              <a:gdLst/>
              <a:ahLst/>
              <a:cxnLst/>
              <a:rect l="l" t="t" r="r" b="b"/>
              <a:pathLst>
                <a:path w="333375" h="25400">
                  <a:moveTo>
                    <a:pt x="0" y="25265"/>
                  </a:moveTo>
                  <a:lnTo>
                    <a:pt x="10369" y="21318"/>
                  </a:lnTo>
                  <a:lnTo>
                    <a:pt x="41338" y="12632"/>
                  </a:lnTo>
                  <a:lnTo>
                    <a:pt x="92694" y="3947"/>
                  </a:lnTo>
                  <a:lnTo>
                    <a:pt x="164226" y="0"/>
                  </a:lnTo>
                  <a:lnTo>
                    <a:pt x="200108" y="704"/>
                  </a:lnTo>
                  <a:lnTo>
                    <a:pt x="242165" y="3947"/>
                  </a:lnTo>
                  <a:lnTo>
                    <a:pt x="287438" y="11420"/>
                  </a:lnTo>
                  <a:lnTo>
                    <a:pt x="332965" y="24814"/>
                  </a:lnTo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916433" y="2862295"/>
              <a:ext cx="365125" cy="74930"/>
            </a:xfrm>
            <a:custGeom>
              <a:avLst/>
              <a:gdLst/>
              <a:ahLst/>
              <a:cxnLst/>
              <a:rect l="l" t="t" r="r" b="b"/>
              <a:pathLst>
                <a:path w="365125" h="74930">
                  <a:moveTo>
                    <a:pt x="0" y="0"/>
                  </a:moveTo>
                  <a:lnTo>
                    <a:pt x="10785" y="11060"/>
                  </a:lnTo>
                  <a:lnTo>
                    <a:pt x="43650" y="35698"/>
                  </a:lnTo>
                  <a:lnTo>
                    <a:pt x="99356" y="61097"/>
                  </a:lnTo>
                  <a:lnTo>
                    <a:pt x="178663" y="74442"/>
                  </a:lnTo>
                  <a:lnTo>
                    <a:pt x="221673" y="71411"/>
                  </a:lnTo>
                  <a:lnTo>
                    <a:pt x="271323" y="58990"/>
                  </a:lnTo>
                  <a:lnTo>
                    <a:pt x="321227" y="36248"/>
                  </a:lnTo>
                  <a:lnTo>
                    <a:pt x="364998" y="2255"/>
                  </a:lnTo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82595" y="2402551"/>
              <a:ext cx="434340" cy="110489"/>
            </a:xfrm>
            <a:custGeom>
              <a:avLst/>
              <a:gdLst/>
              <a:ahLst/>
              <a:cxnLst/>
              <a:rect l="l" t="t" r="r" b="b"/>
              <a:pathLst>
                <a:path w="434339" h="110489">
                  <a:moveTo>
                    <a:pt x="0" y="110085"/>
                  </a:moveTo>
                  <a:lnTo>
                    <a:pt x="13478" y="93328"/>
                  </a:lnTo>
                  <a:lnTo>
                    <a:pt x="53350" y="56227"/>
                  </a:lnTo>
                  <a:lnTo>
                    <a:pt x="118770" y="18533"/>
                  </a:lnTo>
                  <a:lnTo>
                    <a:pt x="208892" y="0"/>
                  </a:lnTo>
                  <a:lnTo>
                    <a:pt x="244692" y="1418"/>
                  </a:lnTo>
                  <a:lnTo>
                    <a:pt x="289243" y="9182"/>
                  </a:lnTo>
                  <a:lnTo>
                    <a:pt x="338406" y="26930"/>
                  </a:lnTo>
                  <a:lnTo>
                    <a:pt x="388046" y="58299"/>
                  </a:lnTo>
                  <a:lnTo>
                    <a:pt x="434025" y="106928"/>
                  </a:lnTo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61099" y="2507676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29" y="24813"/>
                  </a:moveTo>
                  <a:lnTo>
                    <a:pt x="47679" y="34472"/>
                  </a:lnTo>
                  <a:lnTo>
                    <a:pt x="42360" y="42360"/>
                  </a:lnTo>
                  <a:lnTo>
                    <a:pt x="34472" y="47679"/>
                  </a:lnTo>
                  <a:lnTo>
                    <a:pt x="24813" y="49629"/>
                  </a:lnTo>
                  <a:lnTo>
                    <a:pt x="15155" y="47679"/>
                  </a:lnTo>
                  <a:lnTo>
                    <a:pt x="7267" y="42360"/>
                  </a:lnTo>
                  <a:lnTo>
                    <a:pt x="1949" y="34472"/>
                  </a:lnTo>
                  <a:lnTo>
                    <a:pt x="0" y="24813"/>
                  </a:lnTo>
                  <a:lnTo>
                    <a:pt x="1949" y="15155"/>
                  </a:lnTo>
                  <a:lnTo>
                    <a:pt x="7267" y="7267"/>
                  </a:lnTo>
                  <a:lnTo>
                    <a:pt x="15155" y="1949"/>
                  </a:lnTo>
                  <a:lnTo>
                    <a:pt x="24813" y="0"/>
                  </a:lnTo>
                  <a:lnTo>
                    <a:pt x="34472" y="1949"/>
                  </a:lnTo>
                  <a:lnTo>
                    <a:pt x="42360" y="7267"/>
                  </a:lnTo>
                  <a:lnTo>
                    <a:pt x="47679" y="15155"/>
                  </a:lnTo>
                  <a:lnTo>
                    <a:pt x="49629" y="24813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46211" y="271340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29" y="24813"/>
                  </a:moveTo>
                  <a:lnTo>
                    <a:pt x="47679" y="34472"/>
                  </a:lnTo>
                  <a:lnTo>
                    <a:pt x="42360" y="42360"/>
                  </a:lnTo>
                  <a:lnTo>
                    <a:pt x="34472" y="47679"/>
                  </a:lnTo>
                  <a:lnTo>
                    <a:pt x="24813" y="49629"/>
                  </a:lnTo>
                  <a:lnTo>
                    <a:pt x="15155" y="47679"/>
                  </a:lnTo>
                  <a:lnTo>
                    <a:pt x="7267" y="42360"/>
                  </a:lnTo>
                  <a:lnTo>
                    <a:pt x="1949" y="34472"/>
                  </a:lnTo>
                  <a:lnTo>
                    <a:pt x="0" y="24813"/>
                  </a:lnTo>
                  <a:lnTo>
                    <a:pt x="1949" y="15155"/>
                  </a:lnTo>
                  <a:lnTo>
                    <a:pt x="7267" y="7267"/>
                  </a:lnTo>
                  <a:lnTo>
                    <a:pt x="15155" y="1949"/>
                  </a:lnTo>
                  <a:lnTo>
                    <a:pt x="24813" y="0"/>
                  </a:lnTo>
                  <a:lnTo>
                    <a:pt x="34472" y="1949"/>
                  </a:lnTo>
                  <a:lnTo>
                    <a:pt x="42360" y="7267"/>
                  </a:lnTo>
                  <a:lnTo>
                    <a:pt x="47679" y="15155"/>
                  </a:lnTo>
                  <a:lnTo>
                    <a:pt x="49629" y="24813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1946" y="284650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29" y="24813"/>
                  </a:moveTo>
                  <a:lnTo>
                    <a:pt x="47679" y="34472"/>
                  </a:lnTo>
                  <a:lnTo>
                    <a:pt x="42360" y="42360"/>
                  </a:lnTo>
                  <a:lnTo>
                    <a:pt x="34472" y="47679"/>
                  </a:lnTo>
                  <a:lnTo>
                    <a:pt x="24813" y="49629"/>
                  </a:lnTo>
                  <a:lnTo>
                    <a:pt x="15155" y="47679"/>
                  </a:lnTo>
                  <a:lnTo>
                    <a:pt x="7267" y="42360"/>
                  </a:lnTo>
                  <a:lnTo>
                    <a:pt x="1949" y="34472"/>
                  </a:lnTo>
                  <a:lnTo>
                    <a:pt x="0" y="24813"/>
                  </a:lnTo>
                  <a:lnTo>
                    <a:pt x="1949" y="15155"/>
                  </a:lnTo>
                  <a:lnTo>
                    <a:pt x="7267" y="7267"/>
                  </a:lnTo>
                  <a:lnTo>
                    <a:pt x="15155" y="1949"/>
                  </a:lnTo>
                  <a:lnTo>
                    <a:pt x="24813" y="0"/>
                  </a:lnTo>
                  <a:lnTo>
                    <a:pt x="34472" y="1949"/>
                  </a:lnTo>
                  <a:lnTo>
                    <a:pt x="42360" y="7267"/>
                  </a:lnTo>
                  <a:lnTo>
                    <a:pt x="47679" y="15155"/>
                  </a:lnTo>
                  <a:lnTo>
                    <a:pt x="49629" y="24813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231801" y="2497748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29" y="24813"/>
                  </a:moveTo>
                  <a:lnTo>
                    <a:pt x="47679" y="34472"/>
                  </a:lnTo>
                  <a:lnTo>
                    <a:pt x="42360" y="42360"/>
                  </a:lnTo>
                  <a:lnTo>
                    <a:pt x="34472" y="47679"/>
                  </a:lnTo>
                  <a:lnTo>
                    <a:pt x="24813" y="49629"/>
                  </a:lnTo>
                  <a:lnTo>
                    <a:pt x="15155" y="47679"/>
                  </a:lnTo>
                  <a:lnTo>
                    <a:pt x="7267" y="42360"/>
                  </a:lnTo>
                  <a:lnTo>
                    <a:pt x="1949" y="34472"/>
                  </a:lnTo>
                  <a:lnTo>
                    <a:pt x="0" y="24813"/>
                  </a:lnTo>
                  <a:lnTo>
                    <a:pt x="1949" y="15155"/>
                  </a:lnTo>
                  <a:lnTo>
                    <a:pt x="7267" y="7267"/>
                  </a:lnTo>
                  <a:lnTo>
                    <a:pt x="15155" y="1949"/>
                  </a:lnTo>
                  <a:lnTo>
                    <a:pt x="24813" y="0"/>
                  </a:lnTo>
                  <a:lnTo>
                    <a:pt x="34472" y="1949"/>
                  </a:lnTo>
                  <a:lnTo>
                    <a:pt x="42360" y="7267"/>
                  </a:lnTo>
                  <a:lnTo>
                    <a:pt x="47679" y="15155"/>
                  </a:lnTo>
                  <a:lnTo>
                    <a:pt x="49629" y="24813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12692" y="264573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29" y="24813"/>
                  </a:moveTo>
                  <a:lnTo>
                    <a:pt x="47679" y="34472"/>
                  </a:lnTo>
                  <a:lnTo>
                    <a:pt x="42360" y="42360"/>
                  </a:lnTo>
                  <a:lnTo>
                    <a:pt x="34472" y="47679"/>
                  </a:lnTo>
                  <a:lnTo>
                    <a:pt x="24813" y="49629"/>
                  </a:lnTo>
                  <a:lnTo>
                    <a:pt x="15155" y="47679"/>
                  </a:lnTo>
                  <a:lnTo>
                    <a:pt x="7267" y="42360"/>
                  </a:lnTo>
                  <a:lnTo>
                    <a:pt x="1949" y="34472"/>
                  </a:lnTo>
                  <a:lnTo>
                    <a:pt x="0" y="24813"/>
                  </a:lnTo>
                  <a:lnTo>
                    <a:pt x="1949" y="15155"/>
                  </a:lnTo>
                  <a:lnTo>
                    <a:pt x="7267" y="7267"/>
                  </a:lnTo>
                  <a:lnTo>
                    <a:pt x="15155" y="1949"/>
                  </a:lnTo>
                  <a:lnTo>
                    <a:pt x="24813" y="0"/>
                  </a:lnTo>
                  <a:lnTo>
                    <a:pt x="34472" y="1949"/>
                  </a:lnTo>
                  <a:lnTo>
                    <a:pt x="42360" y="7267"/>
                  </a:lnTo>
                  <a:lnTo>
                    <a:pt x="47679" y="15155"/>
                  </a:lnTo>
                  <a:lnTo>
                    <a:pt x="49629" y="24813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0518" y="2519822"/>
              <a:ext cx="157075" cy="33889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407" y="2519822"/>
              <a:ext cx="157075" cy="33889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477760" y="2375407"/>
              <a:ext cx="401955" cy="401320"/>
            </a:xfrm>
            <a:custGeom>
              <a:avLst/>
              <a:gdLst/>
              <a:ahLst/>
              <a:cxnLst/>
              <a:rect l="l" t="t" r="r" b="b"/>
              <a:pathLst>
                <a:path w="401954" h="401319">
                  <a:moveTo>
                    <a:pt x="207341" y="2613"/>
                  </a:moveTo>
                  <a:lnTo>
                    <a:pt x="224765" y="16552"/>
                  </a:lnTo>
                  <a:lnTo>
                    <a:pt x="227814" y="18730"/>
                  </a:lnTo>
                  <a:lnTo>
                    <a:pt x="231299" y="19601"/>
                  </a:lnTo>
                  <a:lnTo>
                    <a:pt x="234785" y="18294"/>
                  </a:lnTo>
                  <a:lnTo>
                    <a:pt x="255692" y="10453"/>
                  </a:lnTo>
                  <a:lnTo>
                    <a:pt x="260049" y="8711"/>
                  </a:lnTo>
                  <a:lnTo>
                    <a:pt x="265276" y="10453"/>
                  </a:lnTo>
                  <a:lnTo>
                    <a:pt x="267889" y="14374"/>
                  </a:lnTo>
                  <a:lnTo>
                    <a:pt x="280085" y="32668"/>
                  </a:lnTo>
                  <a:lnTo>
                    <a:pt x="282264" y="35718"/>
                  </a:lnTo>
                  <a:lnTo>
                    <a:pt x="285748" y="37461"/>
                  </a:lnTo>
                  <a:lnTo>
                    <a:pt x="289233" y="37461"/>
                  </a:lnTo>
                  <a:lnTo>
                    <a:pt x="311448" y="36589"/>
                  </a:lnTo>
                  <a:lnTo>
                    <a:pt x="316240" y="36589"/>
                  </a:lnTo>
                  <a:lnTo>
                    <a:pt x="320596" y="39639"/>
                  </a:lnTo>
                  <a:lnTo>
                    <a:pt x="321903" y="44430"/>
                  </a:lnTo>
                  <a:lnTo>
                    <a:pt x="328000" y="65773"/>
                  </a:lnTo>
                  <a:lnTo>
                    <a:pt x="361541" y="80584"/>
                  </a:lnTo>
                  <a:lnTo>
                    <a:pt x="364590" y="84940"/>
                  </a:lnTo>
                  <a:lnTo>
                    <a:pt x="364590" y="89731"/>
                  </a:lnTo>
                  <a:lnTo>
                    <a:pt x="363720" y="111946"/>
                  </a:lnTo>
                  <a:lnTo>
                    <a:pt x="363720" y="115432"/>
                  </a:lnTo>
                  <a:lnTo>
                    <a:pt x="365462" y="118915"/>
                  </a:lnTo>
                  <a:lnTo>
                    <a:pt x="368511" y="121094"/>
                  </a:lnTo>
                  <a:lnTo>
                    <a:pt x="386805" y="133290"/>
                  </a:lnTo>
                  <a:lnTo>
                    <a:pt x="390726" y="135903"/>
                  </a:lnTo>
                  <a:lnTo>
                    <a:pt x="392468" y="141132"/>
                  </a:lnTo>
                  <a:lnTo>
                    <a:pt x="390726" y="145487"/>
                  </a:lnTo>
                  <a:lnTo>
                    <a:pt x="382886" y="166395"/>
                  </a:lnTo>
                  <a:lnTo>
                    <a:pt x="381578" y="169880"/>
                  </a:lnTo>
                  <a:lnTo>
                    <a:pt x="382014" y="173801"/>
                  </a:lnTo>
                  <a:lnTo>
                    <a:pt x="384627" y="176414"/>
                  </a:lnTo>
                  <a:lnTo>
                    <a:pt x="398566" y="193838"/>
                  </a:lnTo>
                  <a:lnTo>
                    <a:pt x="401616" y="197758"/>
                  </a:lnTo>
                  <a:lnTo>
                    <a:pt x="401616" y="202984"/>
                  </a:lnTo>
                  <a:lnTo>
                    <a:pt x="398566" y="206905"/>
                  </a:lnTo>
                  <a:lnTo>
                    <a:pt x="384627" y="224329"/>
                  </a:lnTo>
                  <a:lnTo>
                    <a:pt x="382450" y="227379"/>
                  </a:lnTo>
                  <a:lnTo>
                    <a:pt x="381578" y="230862"/>
                  </a:lnTo>
                  <a:lnTo>
                    <a:pt x="382886" y="234347"/>
                  </a:lnTo>
                  <a:lnTo>
                    <a:pt x="390726" y="255256"/>
                  </a:lnTo>
                  <a:lnTo>
                    <a:pt x="392468" y="259612"/>
                  </a:lnTo>
                  <a:lnTo>
                    <a:pt x="390726" y="264839"/>
                  </a:lnTo>
                  <a:lnTo>
                    <a:pt x="386805" y="267452"/>
                  </a:lnTo>
                  <a:lnTo>
                    <a:pt x="368511" y="279649"/>
                  </a:lnTo>
                  <a:lnTo>
                    <a:pt x="365462" y="281827"/>
                  </a:lnTo>
                  <a:lnTo>
                    <a:pt x="363720" y="285312"/>
                  </a:lnTo>
                  <a:lnTo>
                    <a:pt x="363720" y="288797"/>
                  </a:lnTo>
                  <a:lnTo>
                    <a:pt x="364590" y="311012"/>
                  </a:lnTo>
                  <a:lnTo>
                    <a:pt x="364590" y="315803"/>
                  </a:lnTo>
                  <a:lnTo>
                    <a:pt x="361541" y="320160"/>
                  </a:lnTo>
                  <a:lnTo>
                    <a:pt x="356750" y="321466"/>
                  </a:lnTo>
                  <a:lnTo>
                    <a:pt x="335406" y="327564"/>
                  </a:lnTo>
                  <a:lnTo>
                    <a:pt x="320596" y="361105"/>
                  </a:lnTo>
                  <a:lnTo>
                    <a:pt x="316240" y="364154"/>
                  </a:lnTo>
                  <a:lnTo>
                    <a:pt x="311448" y="364154"/>
                  </a:lnTo>
                  <a:lnTo>
                    <a:pt x="289233" y="363282"/>
                  </a:lnTo>
                  <a:lnTo>
                    <a:pt x="285748" y="363282"/>
                  </a:lnTo>
                  <a:lnTo>
                    <a:pt x="282264" y="365026"/>
                  </a:lnTo>
                  <a:lnTo>
                    <a:pt x="280085" y="368075"/>
                  </a:lnTo>
                  <a:lnTo>
                    <a:pt x="267889" y="386369"/>
                  </a:lnTo>
                  <a:lnTo>
                    <a:pt x="265276" y="390290"/>
                  </a:lnTo>
                  <a:lnTo>
                    <a:pt x="260049" y="392032"/>
                  </a:lnTo>
                  <a:lnTo>
                    <a:pt x="255692" y="390290"/>
                  </a:lnTo>
                  <a:lnTo>
                    <a:pt x="234785" y="382448"/>
                  </a:lnTo>
                  <a:lnTo>
                    <a:pt x="231299" y="381142"/>
                  </a:lnTo>
                  <a:lnTo>
                    <a:pt x="227379" y="381578"/>
                  </a:lnTo>
                  <a:lnTo>
                    <a:pt x="224765" y="384191"/>
                  </a:lnTo>
                  <a:lnTo>
                    <a:pt x="207341" y="398130"/>
                  </a:lnTo>
                  <a:lnTo>
                    <a:pt x="203422" y="401180"/>
                  </a:lnTo>
                  <a:lnTo>
                    <a:pt x="198195" y="401180"/>
                  </a:lnTo>
                  <a:lnTo>
                    <a:pt x="194274" y="398130"/>
                  </a:lnTo>
                  <a:lnTo>
                    <a:pt x="176850" y="384191"/>
                  </a:lnTo>
                  <a:lnTo>
                    <a:pt x="173801" y="382014"/>
                  </a:lnTo>
                  <a:lnTo>
                    <a:pt x="170317" y="381142"/>
                  </a:lnTo>
                  <a:lnTo>
                    <a:pt x="166832" y="382448"/>
                  </a:lnTo>
                  <a:lnTo>
                    <a:pt x="145923" y="390290"/>
                  </a:lnTo>
                  <a:lnTo>
                    <a:pt x="141568" y="392032"/>
                  </a:lnTo>
                  <a:lnTo>
                    <a:pt x="136341" y="390290"/>
                  </a:lnTo>
                  <a:lnTo>
                    <a:pt x="133727" y="386369"/>
                  </a:lnTo>
                  <a:lnTo>
                    <a:pt x="121530" y="368075"/>
                  </a:lnTo>
                  <a:lnTo>
                    <a:pt x="119352" y="365026"/>
                  </a:lnTo>
                  <a:lnTo>
                    <a:pt x="115867" y="363282"/>
                  </a:lnTo>
                  <a:lnTo>
                    <a:pt x="112382" y="363282"/>
                  </a:lnTo>
                  <a:lnTo>
                    <a:pt x="90167" y="364154"/>
                  </a:lnTo>
                  <a:lnTo>
                    <a:pt x="85376" y="364154"/>
                  </a:lnTo>
                  <a:lnTo>
                    <a:pt x="81021" y="361105"/>
                  </a:lnTo>
                  <a:lnTo>
                    <a:pt x="79713" y="356314"/>
                  </a:lnTo>
                  <a:lnTo>
                    <a:pt x="73615" y="334969"/>
                  </a:lnTo>
                  <a:lnTo>
                    <a:pt x="40074" y="320160"/>
                  </a:lnTo>
                  <a:lnTo>
                    <a:pt x="37025" y="315803"/>
                  </a:lnTo>
                  <a:lnTo>
                    <a:pt x="37025" y="311012"/>
                  </a:lnTo>
                  <a:lnTo>
                    <a:pt x="37897" y="288797"/>
                  </a:lnTo>
                  <a:lnTo>
                    <a:pt x="37897" y="285312"/>
                  </a:lnTo>
                  <a:lnTo>
                    <a:pt x="36155" y="281827"/>
                  </a:lnTo>
                  <a:lnTo>
                    <a:pt x="33106" y="279649"/>
                  </a:lnTo>
                  <a:lnTo>
                    <a:pt x="14810" y="267452"/>
                  </a:lnTo>
                  <a:lnTo>
                    <a:pt x="10890" y="264839"/>
                  </a:lnTo>
                  <a:lnTo>
                    <a:pt x="9147" y="259612"/>
                  </a:lnTo>
                  <a:lnTo>
                    <a:pt x="10890" y="255256"/>
                  </a:lnTo>
                  <a:lnTo>
                    <a:pt x="18731" y="234347"/>
                  </a:lnTo>
                  <a:lnTo>
                    <a:pt x="20037" y="230862"/>
                  </a:lnTo>
                  <a:lnTo>
                    <a:pt x="19601" y="226943"/>
                  </a:lnTo>
                  <a:lnTo>
                    <a:pt x="16988" y="224329"/>
                  </a:lnTo>
                  <a:lnTo>
                    <a:pt x="3049" y="206905"/>
                  </a:lnTo>
                  <a:lnTo>
                    <a:pt x="0" y="202984"/>
                  </a:lnTo>
                  <a:lnTo>
                    <a:pt x="0" y="197758"/>
                  </a:lnTo>
                  <a:lnTo>
                    <a:pt x="3049" y="193838"/>
                  </a:lnTo>
                  <a:lnTo>
                    <a:pt x="16988" y="176414"/>
                  </a:lnTo>
                  <a:lnTo>
                    <a:pt x="19167" y="173365"/>
                  </a:lnTo>
                  <a:lnTo>
                    <a:pt x="20037" y="169880"/>
                  </a:lnTo>
                  <a:lnTo>
                    <a:pt x="18731" y="166395"/>
                  </a:lnTo>
                  <a:lnTo>
                    <a:pt x="10890" y="145487"/>
                  </a:lnTo>
                  <a:lnTo>
                    <a:pt x="9147" y="141132"/>
                  </a:lnTo>
                  <a:lnTo>
                    <a:pt x="10890" y="135903"/>
                  </a:lnTo>
                  <a:lnTo>
                    <a:pt x="14810" y="133290"/>
                  </a:lnTo>
                  <a:lnTo>
                    <a:pt x="33106" y="121094"/>
                  </a:lnTo>
                  <a:lnTo>
                    <a:pt x="36155" y="118915"/>
                  </a:lnTo>
                  <a:lnTo>
                    <a:pt x="37897" y="115432"/>
                  </a:lnTo>
                  <a:lnTo>
                    <a:pt x="37897" y="111946"/>
                  </a:lnTo>
                  <a:lnTo>
                    <a:pt x="37025" y="89731"/>
                  </a:lnTo>
                  <a:lnTo>
                    <a:pt x="37025" y="84940"/>
                  </a:lnTo>
                  <a:lnTo>
                    <a:pt x="40074" y="80584"/>
                  </a:lnTo>
                  <a:lnTo>
                    <a:pt x="44865" y="79278"/>
                  </a:lnTo>
                  <a:lnTo>
                    <a:pt x="66210" y="73179"/>
                  </a:lnTo>
                  <a:lnTo>
                    <a:pt x="81021" y="39639"/>
                  </a:lnTo>
                  <a:lnTo>
                    <a:pt x="85376" y="36589"/>
                  </a:lnTo>
                  <a:lnTo>
                    <a:pt x="90167" y="36589"/>
                  </a:lnTo>
                  <a:lnTo>
                    <a:pt x="112382" y="37461"/>
                  </a:lnTo>
                  <a:lnTo>
                    <a:pt x="115867" y="37461"/>
                  </a:lnTo>
                  <a:lnTo>
                    <a:pt x="119352" y="35718"/>
                  </a:lnTo>
                  <a:lnTo>
                    <a:pt x="121530" y="32668"/>
                  </a:lnTo>
                  <a:lnTo>
                    <a:pt x="133727" y="14374"/>
                  </a:lnTo>
                  <a:lnTo>
                    <a:pt x="136341" y="10453"/>
                  </a:lnTo>
                  <a:lnTo>
                    <a:pt x="141568" y="8711"/>
                  </a:lnTo>
                  <a:lnTo>
                    <a:pt x="145923" y="10453"/>
                  </a:lnTo>
                  <a:lnTo>
                    <a:pt x="166832" y="18294"/>
                  </a:lnTo>
                  <a:lnTo>
                    <a:pt x="170317" y="19601"/>
                  </a:lnTo>
                  <a:lnTo>
                    <a:pt x="174236" y="19165"/>
                  </a:lnTo>
                  <a:lnTo>
                    <a:pt x="176850" y="16552"/>
                  </a:lnTo>
                  <a:lnTo>
                    <a:pt x="194274" y="2613"/>
                  </a:lnTo>
                  <a:lnTo>
                    <a:pt x="198195" y="0"/>
                  </a:lnTo>
                  <a:lnTo>
                    <a:pt x="203422" y="0"/>
                  </a:lnTo>
                  <a:lnTo>
                    <a:pt x="207341" y="2613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2759" y="2458227"/>
              <a:ext cx="231619" cy="23161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3138" y="2765752"/>
              <a:ext cx="269079" cy="21963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554696" y="2305756"/>
              <a:ext cx="334010" cy="558800"/>
            </a:xfrm>
            <a:custGeom>
              <a:avLst/>
              <a:gdLst/>
              <a:ahLst/>
              <a:cxnLst/>
              <a:rect l="l" t="t" r="r" b="b"/>
              <a:pathLst>
                <a:path w="334010" h="558800">
                  <a:moveTo>
                    <a:pt x="333467" y="558271"/>
                  </a:moveTo>
                  <a:lnTo>
                    <a:pt x="0" y="558271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298186" y="2651570"/>
              <a:ext cx="51435" cy="53340"/>
            </a:xfrm>
            <a:custGeom>
              <a:avLst/>
              <a:gdLst/>
              <a:ahLst/>
              <a:cxnLst/>
              <a:rect l="l" t="t" r="r" b="b"/>
              <a:pathLst>
                <a:path w="51435" h="53339">
                  <a:moveTo>
                    <a:pt x="0" y="53024"/>
                  </a:moveTo>
                  <a:lnTo>
                    <a:pt x="51219" y="0"/>
                  </a:lnTo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324671" y="2679078"/>
              <a:ext cx="95885" cy="64135"/>
            </a:xfrm>
            <a:custGeom>
              <a:avLst/>
              <a:gdLst/>
              <a:ahLst/>
              <a:cxnLst/>
              <a:rect l="l" t="t" r="r" b="b"/>
              <a:pathLst>
                <a:path w="95885" h="64135">
                  <a:moveTo>
                    <a:pt x="0" y="0"/>
                  </a:moveTo>
                  <a:lnTo>
                    <a:pt x="95739" y="64001"/>
                  </a:lnTo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34556" y="2494238"/>
              <a:ext cx="420370" cy="421005"/>
            </a:xfrm>
            <a:custGeom>
              <a:avLst/>
              <a:gdLst/>
              <a:ahLst/>
              <a:cxnLst/>
              <a:rect l="l" t="t" r="r" b="b"/>
              <a:pathLst>
                <a:path w="420369" h="421005">
                  <a:moveTo>
                    <a:pt x="27498" y="0"/>
                  </a:moveTo>
                  <a:lnTo>
                    <a:pt x="251502" y="0"/>
                  </a:lnTo>
                  <a:lnTo>
                    <a:pt x="321557" y="239011"/>
                  </a:lnTo>
                  <a:lnTo>
                    <a:pt x="420140" y="239011"/>
                  </a:lnTo>
                  <a:lnTo>
                    <a:pt x="420140" y="393214"/>
                  </a:lnTo>
                  <a:lnTo>
                    <a:pt x="417979" y="403918"/>
                  </a:lnTo>
                  <a:lnTo>
                    <a:pt x="412086" y="412659"/>
                  </a:lnTo>
                  <a:lnTo>
                    <a:pt x="403345" y="418552"/>
                  </a:lnTo>
                  <a:lnTo>
                    <a:pt x="392641" y="420713"/>
                  </a:lnTo>
                  <a:lnTo>
                    <a:pt x="27498" y="420713"/>
                  </a:lnTo>
                  <a:lnTo>
                    <a:pt x="16794" y="418552"/>
                  </a:lnTo>
                  <a:lnTo>
                    <a:pt x="8054" y="412659"/>
                  </a:lnTo>
                  <a:lnTo>
                    <a:pt x="2160" y="403918"/>
                  </a:lnTo>
                  <a:lnTo>
                    <a:pt x="0" y="393214"/>
                  </a:lnTo>
                  <a:lnTo>
                    <a:pt x="0" y="27498"/>
                  </a:lnTo>
                  <a:lnTo>
                    <a:pt x="2160" y="16794"/>
                  </a:lnTo>
                  <a:lnTo>
                    <a:pt x="8054" y="8054"/>
                  </a:lnTo>
                  <a:lnTo>
                    <a:pt x="16794" y="2160"/>
                  </a:lnTo>
                  <a:lnTo>
                    <a:pt x="27498" y="0"/>
                  </a:lnTo>
                  <a:close/>
                </a:path>
                <a:path w="420369" h="421005">
                  <a:moveTo>
                    <a:pt x="56736" y="55376"/>
                  </a:moveTo>
                  <a:lnTo>
                    <a:pt x="56736" y="248842"/>
                  </a:lnTo>
                  <a:lnTo>
                    <a:pt x="285853" y="248842"/>
                  </a:lnTo>
                  <a:lnTo>
                    <a:pt x="216960" y="55376"/>
                  </a:lnTo>
                  <a:lnTo>
                    <a:pt x="56736" y="5537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7084" y="2818264"/>
              <a:ext cx="157793" cy="15779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4643" y="2818263"/>
              <a:ext cx="157793" cy="15779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594828" y="2741360"/>
              <a:ext cx="296545" cy="86995"/>
            </a:xfrm>
            <a:custGeom>
              <a:avLst/>
              <a:gdLst/>
              <a:ahLst/>
              <a:cxnLst/>
              <a:rect l="l" t="t" r="r" b="b"/>
              <a:pathLst>
                <a:path w="296544" h="86994">
                  <a:moveTo>
                    <a:pt x="0" y="0"/>
                  </a:moveTo>
                  <a:lnTo>
                    <a:pt x="296177" y="0"/>
                  </a:lnTo>
                  <a:lnTo>
                    <a:pt x="296177" y="86732"/>
                  </a:lnTo>
                  <a:lnTo>
                    <a:pt x="0" y="867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686283" y="2785469"/>
              <a:ext cx="182245" cy="0"/>
            </a:xfrm>
            <a:custGeom>
              <a:avLst/>
              <a:gdLst/>
              <a:ahLst/>
              <a:cxnLst/>
              <a:rect l="l" t="t" r="r" b="b"/>
              <a:pathLst>
                <a:path w="182244">
                  <a:moveTo>
                    <a:pt x="0" y="0"/>
                  </a:moveTo>
                  <a:lnTo>
                    <a:pt x="181818" y="1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617730" y="2777769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5"/>
                  </a:lnTo>
                  <a:lnTo>
                    <a:pt x="0" y="6957"/>
                  </a:lnTo>
                  <a:lnTo>
                    <a:pt x="0" y="10798"/>
                  </a:lnTo>
                  <a:lnTo>
                    <a:pt x="2442" y="13912"/>
                  </a:lnTo>
                  <a:lnTo>
                    <a:pt x="8467" y="13912"/>
                  </a:lnTo>
                  <a:lnTo>
                    <a:pt x="10909" y="10798"/>
                  </a:lnTo>
                  <a:lnTo>
                    <a:pt x="10909" y="311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617730" y="2777769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638259" y="2777769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5"/>
                  </a:lnTo>
                  <a:lnTo>
                    <a:pt x="0" y="6957"/>
                  </a:lnTo>
                  <a:lnTo>
                    <a:pt x="0" y="10798"/>
                  </a:lnTo>
                  <a:lnTo>
                    <a:pt x="2442" y="13912"/>
                  </a:lnTo>
                  <a:lnTo>
                    <a:pt x="8467" y="13912"/>
                  </a:lnTo>
                  <a:lnTo>
                    <a:pt x="10909" y="10798"/>
                  </a:lnTo>
                  <a:lnTo>
                    <a:pt x="10909" y="311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638259" y="2777769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658789" y="2777769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5" y="0"/>
                  </a:moveTo>
                  <a:lnTo>
                    <a:pt x="2440" y="0"/>
                  </a:lnTo>
                  <a:lnTo>
                    <a:pt x="0" y="3115"/>
                  </a:lnTo>
                  <a:lnTo>
                    <a:pt x="0" y="6957"/>
                  </a:lnTo>
                  <a:lnTo>
                    <a:pt x="0" y="10798"/>
                  </a:lnTo>
                  <a:lnTo>
                    <a:pt x="2440" y="13912"/>
                  </a:lnTo>
                  <a:lnTo>
                    <a:pt x="8465" y="13912"/>
                  </a:lnTo>
                  <a:lnTo>
                    <a:pt x="10908" y="10798"/>
                  </a:lnTo>
                  <a:lnTo>
                    <a:pt x="10908" y="3115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658789" y="2777769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594828" y="2651399"/>
              <a:ext cx="296545" cy="86995"/>
            </a:xfrm>
            <a:custGeom>
              <a:avLst/>
              <a:gdLst/>
              <a:ahLst/>
              <a:cxnLst/>
              <a:rect l="l" t="t" r="r" b="b"/>
              <a:pathLst>
                <a:path w="296544" h="86994">
                  <a:moveTo>
                    <a:pt x="0" y="0"/>
                  </a:moveTo>
                  <a:lnTo>
                    <a:pt x="296177" y="0"/>
                  </a:lnTo>
                  <a:lnTo>
                    <a:pt x="296177" y="86732"/>
                  </a:lnTo>
                  <a:lnTo>
                    <a:pt x="0" y="867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686283" y="2695507"/>
              <a:ext cx="182245" cy="0"/>
            </a:xfrm>
            <a:custGeom>
              <a:avLst/>
              <a:gdLst/>
              <a:ahLst/>
              <a:cxnLst/>
              <a:rect l="l" t="t" r="r" b="b"/>
              <a:pathLst>
                <a:path w="182244">
                  <a:moveTo>
                    <a:pt x="0" y="0"/>
                  </a:moveTo>
                  <a:lnTo>
                    <a:pt x="181818" y="1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617730" y="268780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2"/>
                  </a:lnTo>
                  <a:lnTo>
                    <a:pt x="8467" y="13912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617730" y="268780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638259" y="268780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2"/>
                  </a:lnTo>
                  <a:lnTo>
                    <a:pt x="8467" y="13912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638259" y="268780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658789" y="268780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5" y="0"/>
                  </a:moveTo>
                  <a:lnTo>
                    <a:pt x="2440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0" y="13912"/>
                  </a:lnTo>
                  <a:lnTo>
                    <a:pt x="8465" y="13912"/>
                  </a:lnTo>
                  <a:lnTo>
                    <a:pt x="10908" y="10797"/>
                  </a:lnTo>
                  <a:lnTo>
                    <a:pt x="10908" y="3114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658789" y="268780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594828" y="2561436"/>
              <a:ext cx="296545" cy="86995"/>
            </a:xfrm>
            <a:custGeom>
              <a:avLst/>
              <a:gdLst/>
              <a:ahLst/>
              <a:cxnLst/>
              <a:rect l="l" t="t" r="r" b="b"/>
              <a:pathLst>
                <a:path w="296544" h="86994">
                  <a:moveTo>
                    <a:pt x="0" y="0"/>
                  </a:moveTo>
                  <a:lnTo>
                    <a:pt x="296177" y="0"/>
                  </a:lnTo>
                  <a:lnTo>
                    <a:pt x="296177" y="86732"/>
                  </a:lnTo>
                  <a:lnTo>
                    <a:pt x="0" y="867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686283" y="2605547"/>
              <a:ext cx="182245" cy="0"/>
            </a:xfrm>
            <a:custGeom>
              <a:avLst/>
              <a:gdLst/>
              <a:ahLst/>
              <a:cxnLst/>
              <a:rect l="l" t="t" r="r" b="b"/>
              <a:pathLst>
                <a:path w="182244">
                  <a:moveTo>
                    <a:pt x="0" y="0"/>
                  </a:moveTo>
                  <a:lnTo>
                    <a:pt x="181818" y="1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617730" y="259784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1"/>
                  </a:lnTo>
                  <a:lnTo>
                    <a:pt x="8467" y="13911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617730" y="259784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638259" y="259784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1"/>
                  </a:lnTo>
                  <a:lnTo>
                    <a:pt x="8467" y="13911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638259" y="259784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658789" y="259784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5" y="0"/>
                  </a:moveTo>
                  <a:lnTo>
                    <a:pt x="2440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0" y="13911"/>
                  </a:lnTo>
                  <a:lnTo>
                    <a:pt x="8465" y="13911"/>
                  </a:lnTo>
                  <a:lnTo>
                    <a:pt x="10908" y="10797"/>
                  </a:lnTo>
                  <a:lnTo>
                    <a:pt x="10908" y="3114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658789" y="2597847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94828" y="2471475"/>
              <a:ext cx="296545" cy="86995"/>
            </a:xfrm>
            <a:custGeom>
              <a:avLst/>
              <a:gdLst/>
              <a:ahLst/>
              <a:cxnLst/>
              <a:rect l="l" t="t" r="r" b="b"/>
              <a:pathLst>
                <a:path w="296544" h="86994">
                  <a:moveTo>
                    <a:pt x="0" y="0"/>
                  </a:moveTo>
                  <a:lnTo>
                    <a:pt x="296177" y="0"/>
                  </a:lnTo>
                  <a:lnTo>
                    <a:pt x="296177" y="86732"/>
                  </a:lnTo>
                  <a:lnTo>
                    <a:pt x="0" y="867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686283" y="2515585"/>
              <a:ext cx="182245" cy="0"/>
            </a:xfrm>
            <a:custGeom>
              <a:avLst/>
              <a:gdLst/>
              <a:ahLst/>
              <a:cxnLst/>
              <a:rect l="l" t="t" r="r" b="b"/>
              <a:pathLst>
                <a:path w="182244">
                  <a:moveTo>
                    <a:pt x="0" y="0"/>
                  </a:moveTo>
                  <a:lnTo>
                    <a:pt x="181818" y="1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617730" y="2507885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1"/>
                  </a:lnTo>
                  <a:lnTo>
                    <a:pt x="8467" y="13911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617730" y="2507885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638259" y="2507885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1"/>
                  </a:lnTo>
                  <a:lnTo>
                    <a:pt x="8467" y="13911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638259" y="2507885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658789" y="2507885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5" y="0"/>
                  </a:moveTo>
                  <a:lnTo>
                    <a:pt x="2440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0" y="13911"/>
                  </a:lnTo>
                  <a:lnTo>
                    <a:pt x="8465" y="13911"/>
                  </a:lnTo>
                  <a:lnTo>
                    <a:pt x="10908" y="10797"/>
                  </a:lnTo>
                  <a:lnTo>
                    <a:pt x="10908" y="3114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658789" y="2507885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594828" y="2381514"/>
              <a:ext cx="296545" cy="86995"/>
            </a:xfrm>
            <a:custGeom>
              <a:avLst/>
              <a:gdLst/>
              <a:ahLst/>
              <a:cxnLst/>
              <a:rect l="l" t="t" r="r" b="b"/>
              <a:pathLst>
                <a:path w="296544" h="86994">
                  <a:moveTo>
                    <a:pt x="0" y="0"/>
                  </a:moveTo>
                  <a:lnTo>
                    <a:pt x="296177" y="0"/>
                  </a:lnTo>
                  <a:lnTo>
                    <a:pt x="296177" y="86732"/>
                  </a:lnTo>
                  <a:lnTo>
                    <a:pt x="0" y="867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686283" y="2425622"/>
              <a:ext cx="182245" cy="0"/>
            </a:xfrm>
            <a:custGeom>
              <a:avLst/>
              <a:gdLst/>
              <a:ahLst/>
              <a:cxnLst/>
              <a:rect l="l" t="t" r="r" b="b"/>
              <a:pathLst>
                <a:path w="182244">
                  <a:moveTo>
                    <a:pt x="0" y="0"/>
                  </a:moveTo>
                  <a:lnTo>
                    <a:pt x="181818" y="1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17762" y="241792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2"/>
                  </a:lnTo>
                  <a:lnTo>
                    <a:pt x="8467" y="13912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617762" y="241792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638290" y="241792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2"/>
                  </a:lnTo>
                  <a:lnTo>
                    <a:pt x="8467" y="13912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638290" y="241792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658821" y="241792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2"/>
                  </a:lnTo>
                  <a:lnTo>
                    <a:pt x="8467" y="13912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658821" y="241792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594828" y="2291552"/>
              <a:ext cx="296545" cy="86995"/>
            </a:xfrm>
            <a:custGeom>
              <a:avLst/>
              <a:gdLst/>
              <a:ahLst/>
              <a:cxnLst/>
              <a:rect l="l" t="t" r="r" b="b"/>
              <a:pathLst>
                <a:path w="296544" h="86994">
                  <a:moveTo>
                    <a:pt x="0" y="0"/>
                  </a:moveTo>
                  <a:lnTo>
                    <a:pt x="296177" y="0"/>
                  </a:lnTo>
                  <a:lnTo>
                    <a:pt x="296177" y="86732"/>
                  </a:lnTo>
                  <a:lnTo>
                    <a:pt x="0" y="867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686283" y="2335662"/>
              <a:ext cx="182245" cy="0"/>
            </a:xfrm>
            <a:custGeom>
              <a:avLst/>
              <a:gdLst/>
              <a:ahLst/>
              <a:cxnLst/>
              <a:rect l="l" t="t" r="r" b="b"/>
              <a:pathLst>
                <a:path w="182244">
                  <a:moveTo>
                    <a:pt x="0" y="0"/>
                  </a:moveTo>
                  <a:lnTo>
                    <a:pt x="181818" y="1"/>
                  </a:lnTo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617730" y="232796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1"/>
                  </a:lnTo>
                  <a:lnTo>
                    <a:pt x="8467" y="13911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617730" y="232796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638259" y="232796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7" y="0"/>
                  </a:moveTo>
                  <a:lnTo>
                    <a:pt x="2442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2" y="13911"/>
                  </a:lnTo>
                  <a:lnTo>
                    <a:pt x="8467" y="13911"/>
                  </a:lnTo>
                  <a:lnTo>
                    <a:pt x="10909" y="10797"/>
                  </a:lnTo>
                  <a:lnTo>
                    <a:pt x="10909" y="3114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638259" y="232796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658789" y="232796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8465" y="0"/>
                  </a:moveTo>
                  <a:lnTo>
                    <a:pt x="2440" y="0"/>
                  </a:lnTo>
                  <a:lnTo>
                    <a:pt x="0" y="3114"/>
                  </a:lnTo>
                  <a:lnTo>
                    <a:pt x="0" y="6955"/>
                  </a:lnTo>
                  <a:lnTo>
                    <a:pt x="0" y="10797"/>
                  </a:lnTo>
                  <a:lnTo>
                    <a:pt x="2440" y="13911"/>
                  </a:lnTo>
                  <a:lnTo>
                    <a:pt x="8465" y="13911"/>
                  </a:lnTo>
                  <a:lnTo>
                    <a:pt x="10908" y="10797"/>
                  </a:lnTo>
                  <a:lnTo>
                    <a:pt x="10908" y="3114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658789" y="232796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30" h="13969">
                  <a:moveTo>
                    <a:pt x="0" y="6956"/>
                  </a:moveTo>
                  <a:lnTo>
                    <a:pt x="0" y="3114"/>
                  </a:lnTo>
                  <a:lnTo>
                    <a:pt x="2442" y="0"/>
                  </a:lnTo>
                  <a:lnTo>
                    <a:pt x="5454" y="0"/>
                  </a:lnTo>
                  <a:lnTo>
                    <a:pt x="8466" y="0"/>
                  </a:lnTo>
                  <a:lnTo>
                    <a:pt x="10909" y="3114"/>
                  </a:lnTo>
                  <a:lnTo>
                    <a:pt x="10909" y="6956"/>
                  </a:lnTo>
                  <a:lnTo>
                    <a:pt x="10909" y="10797"/>
                  </a:lnTo>
                  <a:lnTo>
                    <a:pt x="8466" y="13912"/>
                  </a:lnTo>
                  <a:lnTo>
                    <a:pt x="5454" y="13912"/>
                  </a:lnTo>
                  <a:lnTo>
                    <a:pt x="2442" y="13912"/>
                  </a:lnTo>
                  <a:lnTo>
                    <a:pt x="0" y="10797"/>
                  </a:lnTo>
                  <a:lnTo>
                    <a:pt x="0" y="6956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9280898" y="4969764"/>
            <a:ext cx="80772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46355" marR="5080" indent="-46990">
              <a:lnSpc>
                <a:spcPts val="2210"/>
              </a:lnSpc>
              <a:spcBef>
                <a:spcPts val="330"/>
              </a:spcBef>
            </a:pPr>
            <a:r>
              <a:rPr sz="2000" spc="175" dirty="0">
                <a:solidFill>
                  <a:srgbClr val="FF9900"/>
                </a:solidFill>
                <a:latin typeface="Century Gothic"/>
                <a:cs typeface="Century Gothic"/>
              </a:rPr>
              <a:t>S</a:t>
            </a:r>
            <a:r>
              <a:rPr sz="2000" spc="70" dirty="0">
                <a:solidFill>
                  <a:srgbClr val="FF9900"/>
                </a:solidFill>
                <a:latin typeface="Century Gothic"/>
                <a:cs typeface="Century Gothic"/>
              </a:rPr>
              <a:t>i</a:t>
            </a:r>
            <a:r>
              <a:rPr sz="2000" spc="-90" dirty="0">
                <a:solidFill>
                  <a:srgbClr val="FF9900"/>
                </a:solidFill>
                <a:latin typeface="Century Gothic"/>
                <a:cs typeface="Century Gothic"/>
              </a:rPr>
              <a:t>m</a:t>
            </a:r>
            <a:r>
              <a:rPr sz="2000" spc="-185" dirty="0">
                <a:solidFill>
                  <a:srgbClr val="FF9900"/>
                </a:solidFill>
                <a:latin typeface="Century Gothic"/>
                <a:cs typeface="Century Gothic"/>
              </a:rPr>
              <a:t>p</a:t>
            </a:r>
            <a:r>
              <a:rPr sz="2000" spc="170" dirty="0">
                <a:solidFill>
                  <a:srgbClr val="FF9900"/>
                </a:solidFill>
                <a:latin typeface="Century Gothic"/>
                <a:cs typeface="Century Gothic"/>
              </a:rPr>
              <a:t>l</a:t>
            </a:r>
            <a:r>
              <a:rPr sz="2000" spc="-150" dirty="0">
                <a:solidFill>
                  <a:srgbClr val="FF9900"/>
                </a:solidFill>
                <a:latin typeface="Century Gothic"/>
                <a:cs typeface="Century Gothic"/>
              </a:rPr>
              <a:t>e  </a:t>
            </a:r>
            <a:r>
              <a:rPr sz="2000" spc="-35" dirty="0">
                <a:solidFill>
                  <a:srgbClr val="FF9900"/>
                </a:solidFill>
                <a:latin typeface="Century Gothic"/>
                <a:cs typeface="Century Gothic"/>
              </a:rPr>
              <a:t>to</a:t>
            </a:r>
            <a:r>
              <a:rPr sz="2000" spc="-85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000" spc="-75" dirty="0">
                <a:solidFill>
                  <a:srgbClr val="FF9900"/>
                </a:solidFill>
                <a:latin typeface="Century Gothic"/>
                <a:cs typeface="Century Gothic"/>
              </a:rPr>
              <a:t>use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27" name="object 1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5290343" y="4969764"/>
            <a:ext cx="16243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solidFill>
                  <a:srgbClr val="FF9900"/>
                </a:solidFill>
                <a:latin typeface="Century Gothic"/>
                <a:cs typeface="Century Gothic"/>
              </a:rPr>
              <a:t>Cost-effective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248275" y="3116579"/>
            <a:ext cx="170942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434975" marR="5080" indent="-434975">
              <a:lnSpc>
                <a:spcPts val="2210"/>
              </a:lnSpc>
              <a:spcBef>
                <a:spcPts val="330"/>
              </a:spcBef>
            </a:pPr>
            <a:r>
              <a:rPr sz="2000" spc="60" dirty="0">
                <a:solidFill>
                  <a:srgbClr val="FF9900"/>
                </a:solidFill>
                <a:latin typeface="Century Gothic"/>
                <a:cs typeface="Century Gothic"/>
              </a:rPr>
              <a:t>Fully</a:t>
            </a:r>
            <a:r>
              <a:rPr sz="2000" spc="-114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000" spc="-200" dirty="0">
                <a:solidFill>
                  <a:srgbClr val="FF9900"/>
                </a:solidFill>
                <a:latin typeface="Century Gothic"/>
                <a:cs typeface="Century Gothic"/>
              </a:rPr>
              <a:t>managed  </a:t>
            </a:r>
            <a:r>
              <a:rPr sz="2000" spc="30" dirty="0">
                <a:solidFill>
                  <a:srgbClr val="FF9900"/>
                </a:solidFill>
                <a:latin typeface="Century Gothic"/>
                <a:cs typeface="Century Gothic"/>
              </a:rPr>
              <a:t>in</a:t>
            </a:r>
            <a:r>
              <a:rPr sz="2000" spc="-50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000" spc="-40" dirty="0">
                <a:solidFill>
                  <a:srgbClr val="FF9900"/>
                </a:solidFill>
                <a:latin typeface="Century Gothic"/>
                <a:cs typeface="Century Gothic"/>
              </a:rPr>
              <a:t>AWS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422613" y="3275076"/>
            <a:ext cx="2548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solidFill>
                  <a:srgbClr val="FF9900"/>
                </a:solidFill>
                <a:latin typeface="Century Gothic"/>
                <a:cs typeface="Century Gothic"/>
              </a:rPr>
              <a:t>Secure </a:t>
            </a:r>
            <a:r>
              <a:rPr sz="2000" spc="-190" dirty="0">
                <a:solidFill>
                  <a:srgbClr val="FF9900"/>
                </a:solidFill>
                <a:latin typeface="Century Gothic"/>
                <a:cs typeface="Century Gothic"/>
              </a:rPr>
              <a:t>and</a:t>
            </a:r>
            <a:r>
              <a:rPr sz="2000" spc="15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000" spc="-95" dirty="0">
                <a:solidFill>
                  <a:srgbClr val="FF9900"/>
                </a:solidFill>
                <a:latin typeface="Century Gothic"/>
                <a:cs typeface="Century Gothic"/>
              </a:rPr>
              <a:t>Compliant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283912" y="3116579"/>
            <a:ext cx="2472055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R="5080" indent="99060">
              <a:lnSpc>
                <a:spcPts val="2210"/>
              </a:lnSpc>
              <a:spcBef>
                <a:spcPts val="330"/>
              </a:spcBef>
            </a:pPr>
            <a:r>
              <a:rPr sz="2000" spc="-55" dirty="0">
                <a:solidFill>
                  <a:srgbClr val="FF9900"/>
                </a:solidFill>
                <a:latin typeface="Century Gothic"/>
                <a:cs typeface="Century Gothic"/>
              </a:rPr>
              <a:t>Seamless </a:t>
            </a:r>
            <a:r>
              <a:rPr sz="2000" spc="-40" dirty="0">
                <a:solidFill>
                  <a:srgbClr val="FF9900"/>
                </a:solidFill>
                <a:latin typeface="Century Gothic"/>
                <a:cs typeface="Century Gothic"/>
              </a:rPr>
              <a:t>migration  </a:t>
            </a:r>
            <a:r>
              <a:rPr sz="2000" spc="-20" dirty="0">
                <a:solidFill>
                  <a:srgbClr val="FF9900"/>
                </a:solidFill>
                <a:latin typeface="Century Gothic"/>
                <a:cs typeface="Century Gothic"/>
              </a:rPr>
              <a:t>of </a:t>
            </a:r>
            <a:r>
              <a:rPr sz="2000" spc="-15" dirty="0">
                <a:solidFill>
                  <a:srgbClr val="FF9900"/>
                </a:solidFill>
                <a:latin typeface="Century Gothic"/>
                <a:cs typeface="Century Gothic"/>
              </a:rPr>
              <a:t>existing</a:t>
            </a:r>
            <a:r>
              <a:rPr sz="2000" spc="-90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FF9900"/>
                </a:solidFill>
                <a:latin typeface="Century Gothic"/>
                <a:cs typeface="Century Gothic"/>
              </a:rPr>
              <a:t>workflows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10" y="1138989"/>
            <a:ext cx="11396980" cy="3689985"/>
            <a:chOff x="397710" y="1138989"/>
            <a:chExt cx="11396980" cy="3689985"/>
          </a:xfrm>
        </p:grpSpPr>
        <p:sp>
          <p:nvSpPr>
            <p:cNvPr id="3" name="object 3"/>
            <p:cNvSpPr/>
            <p:nvPr/>
          </p:nvSpPr>
          <p:spPr>
            <a:xfrm>
              <a:off x="397710" y="1138989"/>
              <a:ext cx="11396980" cy="3689985"/>
            </a:xfrm>
            <a:custGeom>
              <a:avLst/>
              <a:gdLst/>
              <a:ahLst/>
              <a:cxnLst/>
              <a:rect l="l" t="t" r="r" b="b"/>
              <a:pathLst>
                <a:path w="11396980" h="3689985">
                  <a:moveTo>
                    <a:pt x="11396577" y="0"/>
                  </a:moveTo>
                  <a:lnTo>
                    <a:pt x="0" y="0"/>
                  </a:lnTo>
                  <a:lnTo>
                    <a:pt x="0" y="3689684"/>
                  </a:lnTo>
                  <a:lnTo>
                    <a:pt x="11396577" y="3689684"/>
                  </a:lnTo>
                  <a:lnTo>
                    <a:pt x="11396577" y="0"/>
                  </a:lnTo>
                  <a:close/>
                </a:path>
              </a:pathLst>
            </a:custGeom>
            <a:solidFill>
              <a:srgbClr val="004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169" y="3677613"/>
              <a:ext cx="2147697" cy="182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4267" y="3880813"/>
              <a:ext cx="2114550" cy="18021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5023103"/>
            <a:ext cx="12192000" cy="929640"/>
            <a:chOff x="0" y="5023103"/>
            <a:chExt cx="12192000" cy="9296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023103"/>
              <a:ext cx="12188952" cy="929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5075132"/>
              <a:ext cx="12192000" cy="749300"/>
            </a:xfrm>
            <a:custGeom>
              <a:avLst/>
              <a:gdLst/>
              <a:ahLst/>
              <a:cxnLst/>
              <a:rect l="l" t="t" r="r" b="b"/>
              <a:pathLst>
                <a:path w="12192000" h="749300">
                  <a:moveTo>
                    <a:pt x="12192000" y="0"/>
                  </a:moveTo>
                  <a:lnTo>
                    <a:pt x="0" y="0"/>
                  </a:lnTo>
                  <a:lnTo>
                    <a:pt x="0" y="749218"/>
                  </a:lnTo>
                  <a:lnTo>
                    <a:pt x="12192000" y="74921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95A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70706" y="5213096"/>
            <a:ext cx="110509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5" dirty="0">
                <a:solidFill>
                  <a:srgbClr val="FFFFFF"/>
                </a:solidFill>
                <a:latin typeface="Century Gothic"/>
                <a:cs typeface="Century Gothic"/>
              </a:rPr>
              <a:t>Your </a:t>
            </a:r>
            <a:r>
              <a:rPr sz="2700" spc="-15" dirty="0">
                <a:solidFill>
                  <a:srgbClr val="FFFFFF"/>
                </a:solidFill>
                <a:latin typeface="Century Gothic"/>
                <a:cs typeface="Century Gothic"/>
              </a:rPr>
              <a:t>users </a:t>
            </a:r>
            <a:r>
              <a:rPr sz="2700" spc="-345" dirty="0">
                <a:solidFill>
                  <a:srgbClr val="FFFFFF"/>
                </a:solidFill>
                <a:latin typeface="Century Gothic"/>
                <a:cs typeface="Century Gothic"/>
              </a:rPr>
              <a:t>can </a:t>
            </a:r>
            <a:r>
              <a:rPr sz="2700" spc="-160" dirty="0">
                <a:solidFill>
                  <a:srgbClr val="FFFFFF"/>
                </a:solidFill>
                <a:latin typeface="Century Gothic"/>
                <a:cs typeface="Century Gothic"/>
              </a:rPr>
              <a:t>now </a:t>
            </a:r>
            <a:r>
              <a:rPr sz="2700" spc="-114" dirty="0">
                <a:solidFill>
                  <a:srgbClr val="FFFFFF"/>
                </a:solidFill>
                <a:latin typeface="Century Gothic"/>
                <a:cs typeface="Century Gothic"/>
              </a:rPr>
              <a:t>use </a:t>
            </a:r>
            <a:r>
              <a:rPr sz="2700" spc="-60" dirty="0">
                <a:solidFill>
                  <a:srgbClr val="FFFFFF"/>
                </a:solidFill>
                <a:latin typeface="Century Gothic"/>
                <a:cs typeface="Century Gothic"/>
              </a:rPr>
              <a:t>your </a:t>
            </a:r>
            <a:r>
              <a:rPr sz="2700" spc="-75" dirty="0">
                <a:solidFill>
                  <a:srgbClr val="FFFFFF"/>
                </a:solidFill>
                <a:latin typeface="Century Gothic"/>
                <a:cs typeface="Century Gothic"/>
              </a:rPr>
              <a:t>AWS </a:t>
            </a:r>
            <a:r>
              <a:rPr sz="2700" spc="165" dirty="0">
                <a:solidFill>
                  <a:srgbClr val="FFFFFF"/>
                </a:solidFill>
                <a:latin typeface="Century Gothic"/>
                <a:cs typeface="Century Gothic"/>
              </a:rPr>
              <a:t>SFTP </a:t>
            </a:r>
            <a:r>
              <a:rPr sz="2700" spc="-60" dirty="0">
                <a:solidFill>
                  <a:srgbClr val="FFFFFF"/>
                </a:solidFill>
                <a:latin typeface="Century Gothic"/>
                <a:cs typeface="Century Gothic"/>
              </a:rPr>
              <a:t>server </a:t>
            </a:r>
            <a:r>
              <a:rPr sz="2700" spc="-130" dirty="0">
                <a:solidFill>
                  <a:srgbClr val="FFFFFF"/>
                </a:solidFill>
                <a:latin typeface="Century Gothic"/>
                <a:cs typeface="Century Gothic"/>
              </a:rPr>
              <a:t>endpoint </a:t>
            </a:r>
            <a:r>
              <a:rPr sz="2700" spc="-50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2700" spc="-20" dirty="0">
                <a:solidFill>
                  <a:srgbClr val="FFFFFF"/>
                </a:solidFill>
                <a:latin typeface="Century Gothic"/>
                <a:cs typeface="Century Gothic"/>
              </a:rPr>
              <a:t>transfer</a:t>
            </a:r>
            <a:r>
              <a:rPr sz="2700" spc="-2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700" spc="-265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5208" y="1385315"/>
            <a:ext cx="2308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solidFill>
                  <a:srgbClr val="FF9900"/>
                </a:solidFill>
                <a:latin typeface="Century Gothic"/>
                <a:cs typeface="Century Gothic"/>
              </a:rPr>
              <a:t>Map </a:t>
            </a:r>
            <a:r>
              <a:rPr sz="2000" spc="-35" dirty="0">
                <a:solidFill>
                  <a:srgbClr val="FF9900"/>
                </a:solidFill>
                <a:latin typeface="Century Gothic"/>
                <a:cs typeface="Century Gothic"/>
              </a:rPr>
              <a:t>your</a:t>
            </a:r>
            <a:r>
              <a:rPr sz="2000" spc="-204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000" spc="-95" dirty="0">
                <a:solidFill>
                  <a:srgbClr val="FF9900"/>
                </a:solidFill>
                <a:latin typeface="Century Gothic"/>
                <a:cs typeface="Century Gothic"/>
              </a:rPr>
              <a:t>hostname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30096" y="1944623"/>
            <a:ext cx="9847580" cy="2296795"/>
            <a:chOff x="1530096" y="1944623"/>
            <a:chExt cx="9847580" cy="229679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816" y="2014727"/>
              <a:ext cx="1469136" cy="14691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45222" y="2083593"/>
              <a:ext cx="1275715" cy="1275715"/>
            </a:xfrm>
            <a:custGeom>
              <a:avLst/>
              <a:gdLst/>
              <a:ahLst/>
              <a:cxnLst/>
              <a:rect l="l" t="t" r="r" b="b"/>
              <a:pathLst>
                <a:path w="1275714" h="1275714">
                  <a:moveTo>
                    <a:pt x="637748" y="0"/>
                  </a:moveTo>
                  <a:lnTo>
                    <a:pt x="590152" y="1749"/>
                  </a:lnTo>
                  <a:lnTo>
                    <a:pt x="543506" y="6914"/>
                  </a:lnTo>
                  <a:lnTo>
                    <a:pt x="497934" y="15373"/>
                  </a:lnTo>
                  <a:lnTo>
                    <a:pt x="453558" y="27001"/>
                  </a:lnTo>
                  <a:lnTo>
                    <a:pt x="410502" y="41676"/>
                  </a:lnTo>
                  <a:lnTo>
                    <a:pt x="368889" y="59274"/>
                  </a:lnTo>
                  <a:lnTo>
                    <a:pt x="328844" y="79671"/>
                  </a:lnTo>
                  <a:lnTo>
                    <a:pt x="290487" y="102745"/>
                  </a:lnTo>
                  <a:lnTo>
                    <a:pt x="253945" y="128372"/>
                  </a:lnTo>
                  <a:lnTo>
                    <a:pt x="219338" y="156429"/>
                  </a:lnTo>
                  <a:lnTo>
                    <a:pt x="186792" y="186792"/>
                  </a:lnTo>
                  <a:lnTo>
                    <a:pt x="156429" y="219338"/>
                  </a:lnTo>
                  <a:lnTo>
                    <a:pt x="128372" y="253945"/>
                  </a:lnTo>
                  <a:lnTo>
                    <a:pt x="102745" y="290487"/>
                  </a:lnTo>
                  <a:lnTo>
                    <a:pt x="79671" y="328844"/>
                  </a:lnTo>
                  <a:lnTo>
                    <a:pt x="59274" y="368889"/>
                  </a:lnTo>
                  <a:lnTo>
                    <a:pt x="41676" y="410502"/>
                  </a:lnTo>
                  <a:lnTo>
                    <a:pt x="27001" y="453558"/>
                  </a:lnTo>
                  <a:lnTo>
                    <a:pt x="15373" y="497934"/>
                  </a:lnTo>
                  <a:lnTo>
                    <a:pt x="6914" y="543506"/>
                  </a:lnTo>
                  <a:lnTo>
                    <a:pt x="1749" y="590152"/>
                  </a:lnTo>
                  <a:lnTo>
                    <a:pt x="0" y="637748"/>
                  </a:lnTo>
                  <a:lnTo>
                    <a:pt x="1749" y="685344"/>
                  </a:lnTo>
                  <a:lnTo>
                    <a:pt x="6914" y="731990"/>
                  </a:lnTo>
                  <a:lnTo>
                    <a:pt x="15373" y="777562"/>
                  </a:lnTo>
                  <a:lnTo>
                    <a:pt x="27001" y="821938"/>
                  </a:lnTo>
                  <a:lnTo>
                    <a:pt x="41676" y="864994"/>
                  </a:lnTo>
                  <a:lnTo>
                    <a:pt x="59274" y="906607"/>
                  </a:lnTo>
                  <a:lnTo>
                    <a:pt x="79671" y="946653"/>
                  </a:lnTo>
                  <a:lnTo>
                    <a:pt x="102745" y="985009"/>
                  </a:lnTo>
                  <a:lnTo>
                    <a:pt x="128372" y="1021551"/>
                  </a:lnTo>
                  <a:lnTo>
                    <a:pt x="156429" y="1056158"/>
                  </a:lnTo>
                  <a:lnTo>
                    <a:pt x="186792" y="1088704"/>
                  </a:lnTo>
                  <a:lnTo>
                    <a:pt x="219338" y="1119067"/>
                  </a:lnTo>
                  <a:lnTo>
                    <a:pt x="253945" y="1147124"/>
                  </a:lnTo>
                  <a:lnTo>
                    <a:pt x="290487" y="1172751"/>
                  </a:lnTo>
                  <a:lnTo>
                    <a:pt x="328844" y="1195825"/>
                  </a:lnTo>
                  <a:lnTo>
                    <a:pt x="368889" y="1216222"/>
                  </a:lnTo>
                  <a:lnTo>
                    <a:pt x="410502" y="1233820"/>
                  </a:lnTo>
                  <a:lnTo>
                    <a:pt x="453558" y="1248494"/>
                  </a:lnTo>
                  <a:lnTo>
                    <a:pt x="497934" y="1260123"/>
                  </a:lnTo>
                  <a:lnTo>
                    <a:pt x="543506" y="1268581"/>
                  </a:lnTo>
                  <a:lnTo>
                    <a:pt x="590152" y="1273747"/>
                  </a:lnTo>
                  <a:lnTo>
                    <a:pt x="637748" y="1275496"/>
                  </a:lnTo>
                  <a:lnTo>
                    <a:pt x="685344" y="1273747"/>
                  </a:lnTo>
                  <a:lnTo>
                    <a:pt x="731990" y="1268581"/>
                  </a:lnTo>
                  <a:lnTo>
                    <a:pt x="777562" y="1260123"/>
                  </a:lnTo>
                  <a:lnTo>
                    <a:pt x="821938" y="1248494"/>
                  </a:lnTo>
                  <a:lnTo>
                    <a:pt x="864994" y="1233820"/>
                  </a:lnTo>
                  <a:lnTo>
                    <a:pt x="906607" y="1216222"/>
                  </a:lnTo>
                  <a:lnTo>
                    <a:pt x="946653" y="1195825"/>
                  </a:lnTo>
                  <a:lnTo>
                    <a:pt x="985009" y="1172751"/>
                  </a:lnTo>
                  <a:lnTo>
                    <a:pt x="1021551" y="1147124"/>
                  </a:lnTo>
                  <a:lnTo>
                    <a:pt x="1056158" y="1119067"/>
                  </a:lnTo>
                  <a:lnTo>
                    <a:pt x="1088704" y="1088704"/>
                  </a:lnTo>
                  <a:lnTo>
                    <a:pt x="1119067" y="1056158"/>
                  </a:lnTo>
                  <a:lnTo>
                    <a:pt x="1147124" y="1021551"/>
                  </a:lnTo>
                  <a:lnTo>
                    <a:pt x="1172751" y="985009"/>
                  </a:lnTo>
                  <a:lnTo>
                    <a:pt x="1195825" y="946653"/>
                  </a:lnTo>
                  <a:lnTo>
                    <a:pt x="1216222" y="906607"/>
                  </a:lnTo>
                  <a:lnTo>
                    <a:pt x="1233820" y="864994"/>
                  </a:lnTo>
                  <a:lnTo>
                    <a:pt x="1248494" y="821938"/>
                  </a:lnTo>
                  <a:lnTo>
                    <a:pt x="1260123" y="777562"/>
                  </a:lnTo>
                  <a:lnTo>
                    <a:pt x="1268581" y="731990"/>
                  </a:lnTo>
                  <a:lnTo>
                    <a:pt x="1273747" y="685344"/>
                  </a:lnTo>
                  <a:lnTo>
                    <a:pt x="1275496" y="637748"/>
                  </a:lnTo>
                  <a:lnTo>
                    <a:pt x="1273747" y="590152"/>
                  </a:lnTo>
                  <a:lnTo>
                    <a:pt x="1268581" y="543506"/>
                  </a:lnTo>
                  <a:lnTo>
                    <a:pt x="1260123" y="497934"/>
                  </a:lnTo>
                  <a:lnTo>
                    <a:pt x="1248494" y="453558"/>
                  </a:lnTo>
                  <a:lnTo>
                    <a:pt x="1233820" y="410502"/>
                  </a:lnTo>
                  <a:lnTo>
                    <a:pt x="1216222" y="368889"/>
                  </a:lnTo>
                  <a:lnTo>
                    <a:pt x="1195825" y="328844"/>
                  </a:lnTo>
                  <a:lnTo>
                    <a:pt x="1172751" y="290487"/>
                  </a:lnTo>
                  <a:lnTo>
                    <a:pt x="1147124" y="253945"/>
                  </a:lnTo>
                  <a:lnTo>
                    <a:pt x="1119067" y="219338"/>
                  </a:lnTo>
                  <a:lnTo>
                    <a:pt x="1088704" y="186792"/>
                  </a:lnTo>
                  <a:lnTo>
                    <a:pt x="1056158" y="156429"/>
                  </a:lnTo>
                  <a:lnTo>
                    <a:pt x="1021551" y="128372"/>
                  </a:lnTo>
                  <a:lnTo>
                    <a:pt x="985009" y="102745"/>
                  </a:lnTo>
                  <a:lnTo>
                    <a:pt x="946653" y="79671"/>
                  </a:lnTo>
                  <a:lnTo>
                    <a:pt x="906607" y="59274"/>
                  </a:lnTo>
                  <a:lnTo>
                    <a:pt x="864994" y="41676"/>
                  </a:lnTo>
                  <a:lnTo>
                    <a:pt x="821938" y="27001"/>
                  </a:lnTo>
                  <a:lnTo>
                    <a:pt x="777562" y="15373"/>
                  </a:lnTo>
                  <a:lnTo>
                    <a:pt x="731990" y="6914"/>
                  </a:lnTo>
                  <a:lnTo>
                    <a:pt x="685344" y="1749"/>
                  </a:lnTo>
                  <a:lnTo>
                    <a:pt x="637748" y="0"/>
                  </a:lnTo>
                  <a:close/>
                </a:path>
              </a:pathLst>
            </a:custGeom>
            <a:solidFill>
              <a:srgbClr val="242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45222" y="2083593"/>
              <a:ext cx="1275715" cy="1275715"/>
            </a:xfrm>
            <a:custGeom>
              <a:avLst/>
              <a:gdLst/>
              <a:ahLst/>
              <a:cxnLst/>
              <a:rect l="l" t="t" r="r" b="b"/>
              <a:pathLst>
                <a:path w="1275714" h="1275714">
                  <a:moveTo>
                    <a:pt x="0" y="637748"/>
                  </a:moveTo>
                  <a:lnTo>
                    <a:pt x="1749" y="590152"/>
                  </a:lnTo>
                  <a:lnTo>
                    <a:pt x="6914" y="543506"/>
                  </a:lnTo>
                  <a:lnTo>
                    <a:pt x="15373" y="497934"/>
                  </a:lnTo>
                  <a:lnTo>
                    <a:pt x="27001" y="453558"/>
                  </a:lnTo>
                  <a:lnTo>
                    <a:pt x="41676" y="410502"/>
                  </a:lnTo>
                  <a:lnTo>
                    <a:pt x="59273" y="368889"/>
                  </a:lnTo>
                  <a:lnTo>
                    <a:pt x="79671" y="328843"/>
                  </a:lnTo>
                  <a:lnTo>
                    <a:pt x="102745" y="290487"/>
                  </a:lnTo>
                  <a:lnTo>
                    <a:pt x="128372" y="253944"/>
                  </a:lnTo>
                  <a:lnTo>
                    <a:pt x="156428" y="219338"/>
                  </a:lnTo>
                  <a:lnTo>
                    <a:pt x="186792" y="186792"/>
                  </a:lnTo>
                  <a:lnTo>
                    <a:pt x="219338" y="156428"/>
                  </a:lnTo>
                  <a:lnTo>
                    <a:pt x="253944" y="128372"/>
                  </a:lnTo>
                  <a:lnTo>
                    <a:pt x="290487" y="102745"/>
                  </a:lnTo>
                  <a:lnTo>
                    <a:pt x="328843" y="79671"/>
                  </a:lnTo>
                  <a:lnTo>
                    <a:pt x="368889" y="59273"/>
                  </a:lnTo>
                  <a:lnTo>
                    <a:pt x="410502" y="41676"/>
                  </a:lnTo>
                  <a:lnTo>
                    <a:pt x="453558" y="27001"/>
                  </a:lnTo>
                  <a:lnTo>
                    <a:pt x="497934" y="15373"/>
                  </a:lnTo>
                  <a:lnTo>
                    <a:pt x="543506" y="6914"/>
                  </a:lnTo>
                  <a:lnTo>
                    <a:pt x="590152" y="1749"/>
                  </a:lnTo>
                  <a:lnTo>
                    <a:pt x="637748" y="0"/>
                  </a:lnTo>
                  <a:lnTo>
                    <a:pt x="685344" y="1749"/>
                  </a:lnTo>
                  <a:lnTo>
                    <a:pt x="731990" y="6914"/>
                  </a:lnTo>
                  <a:lnTo>
                    <a:pt x="777562" y="15373"/>
                  </a:lnTo>
                  <a:lnTo>
                    <a:pt x="821938" y="27001"/>
                  </a:lnTo>
                  <a:lnTo>
                    <a:pt x="864994" y="41676"/>
                  </a:lnTo>
                  <a:lnTo>
                    <a:pt x="906607" y="59273"/>
                  </a:lnTo>
                  <a:lnTo>
                    <a:pt x="946653" y="79671"/>
                  </a:lnTo>
                  <a:lnTo>
                    <a:pt x="985009" y="102745"/>
                  </a:lnTo>
                  <a:lnTo>
                    <a:pt x="1021552" y="128372"/>
                  </a:lnTo>
                  <a:lnTo>
                    <a:pt x="1056158" y="156428"/>
                  </a:lnTo>
                  <a:lnTo>
                    <a:pt x="1088704" y="186792"/>
                  </a:lnTo>
                  <a:lnTo>
                    <a:pt x="1119068" y="219338"/>
                  </a:lnTo>
                  <a:lnTo>
                    <a:pt x="1147124" y="253944"/>
                  </a:lnTo>
                  <a:lnTo>
                    <a:pt x="1172751" y="290487"/>
                  </a:lnTo>
                  <a:lnTo>
                    <a:pt x="1195825" y="328843"/>
                  </a:lnTo>
                  <a:lnTo>
                    <a:pt x="1216223" y="368889"/>
                  </a:lnTo>
                  <a:lnTo>
                    <a:pt x="1233820" y="410502"/>
                  </a:lnTo>
                  <a:lnTo>
                    <a:pt x="1248495" y="453558"/>
                  </a:lnTo>
                  <a:lnTo>
                    <a:pt x="1260123" y="497934"/>
                  </a:lnTo>
                  <a:lnTo>
                    <a:pt x="1268582" y="543506"/>
                  </a:lnTo>
                  <a:lnTo>
                    <a:pt x="1273747" y="590152"/>
                  </a:lnTo>
                  <a:lnTo>
                    <a:pt x="1275497" y="637748"/>
                  </a:lnTo>
                  <a:lnTo>
                    <a:pt x="1273747" y="685344"/>
                  </a:lnTo>
                  <a:lnTo>
                    <a:pt x="1268582" y="731990"/>
                  </a:lnTo>
                  <a:lnTo>
                    <a:pt x="1260123" y="777562"/>
                  </a:lnTo>
                  <a:lnTo>
                    <a:pt x="1248495" y="821938"/>
                  </a:lnTo>
                  <a:lnTo>
                    <a:pt x="1233820" y="864994"/>
                  </a:lnTo>
                  <a:lnTo>
                    <a:pt x="1216223" y="906607"/>
                  </a:lnTo>
                  <a:lnTo>
                    <a:pt x="1195825" y="946653"/>
                  </a:lnTo>
                  <a:lnTo>
                    <a:pt x="1172751" y="985009"/>
                  </a:lnTo>
                  <a:lnTo>
                    <a:pt x="1147124" y="1021552"/>
                  </a:lnTo>
                  <a:lnTo>
                    <a:pt x="1119068" y="1056158"/>
                  </a:lnTo>
                  <a:lnTo>
                    <a:pt x="1088704" y="1088704"/>
                  </a:lnTo>
                  <a:lnTo>
                    <a:pt x="1056158" y="1119068"/>
                  </a:lnTo>
                  <a:lnTo>
                    <a:pt x="1021552" y="1147124"/>
                  </a:lnTo>
                  <a:lnTo>
                    <a:pt x="985009" y="1172751"/>
                  </a:lnTo>
                  <a:lnTo>
                    <a:pt x="946653" y="1195825"/>
                  </a:lnTo>
                  <a:lnTo>
                    <a:pt x="906607" y="1216223"/>
                  </a:lnTo>
                  <a:lnTo>
                    <a:pt x="864994" y="1233820"/>
                  </a:lnTo>
                  <a:lnTo>
                    <a:pt x="821938" y="1248495"/>
                  </a:lnTo>
                  <a:lnTo>
                    <a:pt x="777562" y="1260123"/>
                  </a:lnTo>
                  <a:lnTo>
                    <a:pt x="731990" y="1268582"/>
                  </a:lnTo>
                  <a:lnTo>
                    <a:pt x="685344" y="1273747"/>
                  </a:lnTo>
                  <a:lnTo>
                    <a:pt x="637748" y="1275497"/>
                  </a:lnTo>
                  <a:lnTo>
                    <a:pt x="590152" y="1273747"/>
                  </a:lnTo>
                  <a:lnTo>
                    <a:pt x="543506" y="1268582"/>
                  </a:lnTo>
                  <a:lnTo>
                    <a:pt x="497934" y="1260123"/>
                  </a:lnTo>
                  <a:lnTo>
                    <a:pt x="453558" y="1248495"/>
                  </a:lnTo>
                  <a:lnTo>
                    <a:pt x="410502" y="1233820"/>
                  </a:lnTo>
                  <a:lnTo>
                    <a:pt x="368889" y="1216223"/>
                  </a:lnTo>
                  <a:lnTo>
                    <a:pt x="328843" y="1195825"/>
                  </a:lnTo>
                  <a:lnTo>
                    <a:pt x="290487" y="1172751"/>
                  </a:lnTo>
                  <a:lnTo>
                    <a:pt x="253944" y="1147124"/>
                  </a:lnTo>
                  <a:lnTo>
                    <a:pt x="219338" y="1119068"/>
                  </a:lnTo>
                  <a:lnTo>
                    <a:pt x="186792" y="1088704"/>
                  </a:lnTo>
                  <a:lnTo>
                    <a:pt x="156428" y="1056158"/>
                  </a:lnTo>
                  <a:lnTo>
                    <a:pt x="128372" y="1021552"/>
                  </a:lnTo>
                  <a:lnTo>
                    <a:pt x="102745" y="985009"/>
                  </a:lnTo>
                  <a:lnTo>
                    <a:pt x="79671" y="946653"/>
                  </a:lnTo>
                  <a:lnTo>
                    <a:pt x="59273" y="906607"/>
                  </a:lnTo>
                  <a:lnTo>
                    <a:pt x="41676" y="864994"/>
                  </a:lnTo>
                  <a:lnTo>
                    <a:pt x="27001" y="821938"/>
                  </a:lnTo>
                  <a:lnTo>
                    <a:pt x="15373" y="777562"/>
                  </a:lnTo>
                  <a:lnTo>
                    <a:pt x="6914" y="731990"/>
                  </a:lnTo>
                  <a:lnTo>
                    <a:pt x="1749" y="685344"/>
                  </a:lnTo>
                  <a:lnTo>
                    <a:pt x="0" y="637748"/>
                  </a:lnTo>
                  <a:close/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51683" y="2398923"/>
              <a:ext cx="124460" cy="315595"/>
            </a:xfrm>
            <a:custGeom>
              <a:avLst/>
              <a:gdLst/>
              <a:ahLst/>
              <a:cxnLst/>
              <a:rect l="l" t="t" r="r" b="b"/>
              <a:pathLst>
                <a:path w="124460" h="315594">
                  <a:moveTo>
                    <a:pt x="0" y="0"/>
                  </a:moveTo>
                  <a:lnTo>
                    <a:pt x="0" y="281722"/>
                  </a:lnTo>
                  <a:lnTo>
                    <a:pt x="14686" y="284271"/>
                  </a:lnTo>
                  <a:lnTo>
                    <a:pt x="27136" y="291290"/>
                  </a:lnTo>
                  <a:lnTo>
                    <a:pt x="36528" y="301839"/>
                  </a:lnTo>
                  <a:lnTo>
                    <a:pt x="42038" y="314977"/>
                  </a:lnTo>
                  <a:lnTo>
                    <a:pt x="74999" y="291506"/>
                  </a:lnTo>
                  <a:lnTo>
                    <a:pt x="101019" y="256624"/>
                  </a:lnTo>
                  <a:lnTo>
                    <a:pt x="118098" y="212801"/>
                  </a:lnTo>
                  <a:lnTo>
                    <a:pt x="124236" y="162506"/>
                  </a:lnTo>
                  <a:lnTo>
                    <a:pt x="117941" y="110911"/>
                  </a:lnTo>
                  <a:lnTo>
                    <a:pt x="100382" y="66272"/>
                  </a:lnTo>
                  <a:lnTo>
                    <a:pt x="73547" y="31181"/>
                  </a:lnTo>
                  <a:lnTo>
                    <a:pt x="39424" y="822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28077" y="2732725"/>
              <a:ext cx="124460" cy="315595"/>
            </a:xfrm>
            <a:custGeom>
              <a:avLst/>
              <a:gdLst/>
              <a:ahLst/>
              <a:cxnLst/>
              <a:rect l="l" t="t" r="r" b="b"/>
              <a:pathLst>
                <a:path w="124460" h="315594">
                  <a:moveTo>
                    <a:pt x="0" y="152468"/>
                  </a:moveTo>
                  <a:lnTo>
                    <a:pt x="6354" y="203824"/>
                  </a:lnTo>
                  <a:lnTo>
                    <a:pt x="24033" y="248433"/>
                  </a:lnTo>
                  <a:lnTo>
                    <a:pt x="50959" y="283615"/>
                  </a:lnTo>
                  <a:lnTo>
                    <a:pt x="85052" y="306690"/>
                  </a:lnTo>
                  <a:lnTo>
                    <a:pt x="124236" y="314977"/>
                  </a:lnTo>
                  <a:lnTo>
                    <a:pt x="124236" y="33253"/>
                  </a:lnTo>
                  <a:lnTo>
                    <a:pt x="109549" y="30704"/>
                  </a:lnTo>
                  <a:lnTo>
                    <a:pt x="97098" y="23685"/>
                  </a:lnTo>
                  <a:lnTo>
                    <a:pt x="87705" y="13136"/>
                  </a:lnTo>
                  <a:lnTo>
                    <a:pt x="82195" y="0"/>
                  </a:lnTo>
                  <a:lnTo>
                    <a:pt x="48970" y="23469"/>
                  </a:lnTo>
                  <a:lnTo>
                    <a:pt x="22980" y="58351"/>
                  </a:lnTo>
                  <a:lnTo>
                    <a:pt x="6048" y="102174"/>
                  </a:lnTo>
                  <a:lnTo>
                    <a:pt x="0" y="152468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27295" y="2599078"/>
              <a:ext cx="315595" cy="124460"/>
            </a:xfrm>
            <a:custGeom>
              <a:avLst/>
              <a:gdLst/>
              <a:ahLst/>
              <a:cxnLst/>
              <a:rect l="l" t="t" r="r" b="b"/>
              <a:pathLst>
                <a:path w="315594" h="124460">
                  <a:moveTo>
                    <a:pt x="0" y="124235"/>
                  </a:moveTo>
                  <a:lnTo>
                    <a:pt x="281722" y="124235"/>
                  </a:lnTo>
                  <a:lnTo>
                    <a:pt x="284271" y="109548"/>
                  </a:lnTo>
                  <a:lnTo>
                    <a:pt x="291290" y="97097"/>
                  </a:lnTo>
                  <a:lnTo>
                    <a:pt x="301839" y="87705"/>
                  </a:lnTo>
                  <a:lnTo>
                    <a:pt x="314977" y="82195"/>
                  </a:lnTo>
                  <a:lnTo>
                    <a:pt x="291506" y="49234"/>
                  </a:lnTo>
                  <a:lnTo>
                    <a:pt x="256624" y="23215"/>
                  </a:lnTo>
                  <a:lnTo>
                    <a:pt x="212801" y="6137"/>
                  </a:lnTo>
                  <a:lnTo>
                    <a:pt x="162506" y="0"/>
                  </a:lnTo>
                  <a:lnTo>
                    <a:pt x="111152" y="6354"/>
                  </a:lnTo>
                  <a:lnTo>
                    <a:pt x="66544" y="24033"/>
                  </a:lnTo>
                  <a:lnTo>
                    <a:pt x="31362" y="50958"/>
                  </a:lnTo>
                  <a:lnTo>
                    <a:pt x="8287" y="85052"/>
                  </a:lnTo>
                  <a:lnTo>
                    <a:pt x="0" y="124235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12705" y="2602845"/>
              <a:ext cx="262890" cy="262890"/>
            </a:xfrm>
            <a:custGeom>
              <a:avLst/>
              <a:gdLst/>
              <a:ahLst/>
              <a:cxnLst/>
              <a:rect l="l" t="t" r="r" b="b"/>
              <a:pathLst>
                <a:path w="262889" h="262889">
                  <a:moveTo>
                    <a:pt x="262273" y="131135"/>
                  </a:moveTo>
                  <a:lnTo>
                    <a:pt x="251967" y="182179"/>
                  </a:lnTo>
                  <a:lnTo>
                    <a:pt x="223864" y="223863"/>
                  </a:lnTo>
                  <a:lnTo>
                    <a:pt x="182180" y="251966"/>
                  </a:lnTo>
                  <a:lnTo>
                    <a:pt x="131135" y="262272"/>
                  </a:lnTo>
                  <a:lnTo>
                    <a:pt x="80091" y="251966"/>
                  </a:lnTo>
                  <a:lnTo>
                    <a:pt x="38408" y="223863"/>
                  </a:lnTo>
                  <a:lnTo>
                    <a:pt x="10305" y="182179"/>
                  </a:lnTo>
                  <a:lnTo>
                    <a:pt x="0" y="131135"/>
                  </a:lnTo>
                  <a:lnTo>
                    <a:pt x="10305" y="80090"/>
                  </a:lnTo>
                  <a:lnTo>
                    <a:pt x="38408" y="38408"/>
                  </a:lnTo>
                  <a:lnTo>
                    <a:pt x="80091" y="10305"/>
                  </a:lnTo>
                  <a:lnTo>
                    <a:pt x="131135" y="0"/>
                  </a:lnTo>
                  <a:lnTo>
                    <a:pt x="182180" y="10305"/>
                  </a:lnTo>
                  <a:lnTo>
                    <a:pt x="223864" y="38408"/>
                  </a:lnTo>
                  <a:lnTo>
                    <a:pt x="251967" y="80090"/>
                  </a:lnTo>
                  <a:lnTo>
                    <a:pt x="262273" y="131135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70434" y="2733980"/>
              <a:ext cx="151130" cy="60325"/>
            </a:xfrm>
            <a:custGeom>
              <a:avLst/>
              <a:gdLst/>
              <a:ahLst/>
              <a:cxnLst/>
              <a:rect l="l" t="t" r="r" b="b"/>
              <a:pathLst>
                <a:path w="151130" h="60325">
                  <a:moveTo>
                    <a:pt x="57095" y="60234"/>
                  </a:moveTo>
                  <a:lnTo>
                    <a:pt x="0" y="0"/>
                  </a:lnTo>
                  <a:lnTo>
                    <a:pt x="150585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70428" y="2678765"/>
              <a:ext cx="57150" cy="55244"/>
            </a:xfrm>
            <a:custGeom>
              <a:avLst/>
              <a:gdLst/>
              <a:ahLst/>
              <a:cxnLst/>
              <a:rect l="l" t="t" r="r" b="b"/>
              <a:pathLst>
                <a:path w="57150" h="55244">
                  <a:moveTo>
                    <a:pt x="57095" y="0"/>
                  </a:moveTo>
                  <a:lnTo>
                    <a:pt x="0" y="55215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3340" y="2344972"/>
              <a:ext cx="720725" cy="757555"/>
            </a:xfrm>
            <a:custGeom>
              <a:avLst/>
              <a:gdLst/>
              <a:ahLst/>
              <a:cxnLst/>
              <a:rect l="l" t="t" r="r" b="b"/>
              <a:pathLst>
                <a:path w="720725" h="757555">
                  <a:moveTo>
                    <a:pt x="720302" y="215212"/>
                  </a:moveTo>
                  <a:lnTo>
                    <a:pt x="702145" y="182290"/>
                  </a:lnTo>
                  <a:lnTo>
                    <a:pt x="644225" y="109487"/>
                  </a:lnTo>
                  <a:lnTo>
                    <a:pt x="541364" y="35743"/>
                  </a:lnTo>
                  <a:lnTo>
                    <a:pt x="388387" y="0"/>
                  </a:lnTo>
                  <a:lnTo>
                    <a:pt x="338270" y="1899"/>
                  </a:lnTo>
                  <a:lnTo>
                    <a:pt x="291008" y="9473"/>
                  </a:lnTo>
                  <a:lnTo>
                    <a:pt x="246749" y="22307"/>
                  </a:lnTo>
                  <a:lnTo>
                    <a:pt x="205638" y="39987"/>
                  </a:lnTo>
                  <a:lnTo>
                    <a:pt x="167822" y="62099"/>
                  </a:lnTo>
                  <a:lnTo>
                    <a:pt x="133449" y="88227"/>
                  </a:lnTo>
                  <a:lnTo>
                    <a:pt x="102665" y="117959"/>
                  </a:lnTo>
                  <a:lnTo>
                    <a:pt x="75616" y="150878"/>
                  </a:lnTo>
                  <a:lnTo>
                    <a:pt x="52451" y="186572"/>
                  </a:lnTo>
                  <a:lnTo>
                    <a:pt x="33314" y="224626"/>
                  </a:lnTo>
                  <a:lnTo>
                    <a:pt x="18354" y="264625"/>
                  </a:lnTo>
                  <a:lnTo>
                    <a:pt x="7717" y="306155"/>
                  </a:lnTo>
                  <a:lnTo>
                    <a:pt x="1550" y="348801"/>
                  </a:lnTo>
                  <a:lnTo>
                    <a:pt x="0" y="392151"/>
                  </a:lnTo>
                  <a:lnTo>
                    <a:pt x="3949" y="438398"/>
                  </a:lnTo>
                  <a:lnTo>
                    <a:pt x="13779" y="483051"/>
                  </a:lnTo>
                  <a:lnTo>
                    <a:pt x="29062" y="525720"/>
                  </a:lnTo>
                  <a:lnTo>
                    <a:pt x="49375" y="566015"/>
                  </a:lnTo>
                  <a:lnTo>
                    <a:pt x="74291" y="603543"/>
                  </a:lnTo>
                  <a:lnTo>
                    <a:pt x="103388" y="637915"/>
                  </a:lnTo>
                  <a:lnTo>
                    <a:pt x="136238" y="668740"/>
                  </a:lnTo>
                  <a:lnTo>
                    <a:pt x="172418" y="695628"/>
                  </a:lnTo>
                  <a:lnTo>
                    <a:pt x="211503" y="718186"/>
                  </a:lnTo>
                  <a:lnTo>
                    <a:pt x="253067" y="736026"/>
                  </a:lnTo>
                  <a:lnTo>
                    <a:pt x="296686" y="748756"/>
                  </a:lnTo>
                  <a:lnTo>
                    <a:pt x="341934" y="755986"/>
                  </a:lnTo>
                  <a:lnTo>
                    <a:pt x="388387" y="757324"/>
                  </a:lnTo>
                  <a:lnTo>
                    <a:pt x="452299" y="750094"/>
                  </a:lnTo>
                  <a:lnTo>
                    <a:pt x="508747" y="734658"/>
                  </a:lnTo>
                  <a:lnTo>
                    <a:pt x="558093" y="712633"/>
                  </a:lnTo>
                  <a:lnTo>
                    <a:pt x="600697" y="685639"/>
                  </a:lnTo>
                  <a:lnTo>
                    <a:pt x="636918" y="655291"/>
                  </a:lnTo>
                  <a:lnTo>
                    <a:pt x="667118" y="623208"/>
                  </a:lnTo>
                  <a:lnTo>
                    <a:pt x="691655" y="591007"/>
                  </a:lnTo>
                  <a:lnTo>
                    <a:pt x="710892" y="560307"/>
                  </a:lnTo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5341" y="2713793"/>
              <a:ext cx="236144" cy="1429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8675" y="2408867"/>
              <a:ext cx="211046" cy="16336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6105" y="2888878"/>
              <a:ext cx="216065" cy="1570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3416" y="3677615"/>
              <a:ext cx="2729547" cy="1438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9142" y="3878148"/>
              <a:ext cx="3090099" cy="1851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9443" y="4094048"/>
              <a:ext cx="2293874" cy="1468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88863" y="2014727"/>
              <a:ext cx="1469136" cy="146913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458251" y="2083594"/>
              <a:ext cx="1275715" cy="1275715"/>
            </a:xfrm>
            <a:custGeom>
              <a:avLst/>
              <a:gdLst/>
              <a:ahLst/>
              <a:cxnLst/>
              <a:rect l="l" t="t" r="r" b="b"/>
              <a:pathLst>
                <a:path w="1275715" h="1275714">
                  <a:moveTo>
                    <a:pt x="637748" y="0"/>
                  </a:moveTo>
                  <a:lnTo>
                    <a:pt x="590152" y="1749"/>
                  </a:lnTo>
                  <a:lnTo>
                    <a:pt x="543506" y="6914"/>
                  </a:lnTo>
                  <a:lnTo>
                    <a:pt x="497934" y="15373"/>
                  </a:lnTo>
                  <a:lnTo>
                    <a:pt x="453558" y="27001"/>
                  </a:lnTo>
                  <a:lnTo>
                    <a:pt x="410502" y="41676"/>
                  </a:lnTo>
                  <a:lnTo>
                    <a:pt x="368889" y="59274"/>
                  </a:lnTo>
                  <a:lnTo>
                    <a:pt x="328844" y="79671"/>
                  </a:lnTo>
                  <a:lnTo>
                    <a:pt x="290487" y="102745"/>
                  </a:lnTo>
                  <a:lnTo>
                    <a:pt x="253945" y="128372"/>
                  </a:lnTo>
                  <a:lnTo>
                    <a:pt x="219338" y="156429"/>
                  </a:lnTo>
                  <a:lnTo>
                    <a:pt x="186792" y="186792"/>
                  </a:lnTo>
                  <a:lnTo>
                    <a:pt x="156429" y="219338"/>
                  </a:lnTo>
                  <a:lnTo>
                    <a:pt x="128372" y="253945"/>
                  </a:lnTo>
                  <a:lnTo>
                    <a:pt x="102745" y="290487"/>
                  </a:lnTo>
                  <a:lnTo>
                    <a:pt x="79671" y="328844"/>
                  </a:lnTo>
                  <a:lnTo>
                    <a:pt x="59274" y="368889"/>
                  </a:lnTo>
                  <a:lnTo>
                    <a:pt x="41676" y="410502"/>
                  </a:lnTo>
                  <a:lnTo>
                    <a:pt x="27001" y="453558"/>
                  </a:lnTo>
                  <a:lnTo>
                    <a:pt x="15373" y="497934"/>
                  </a:lnTo>
                  <a:lnTo>
                    <a:pt x="6914" y="543506"/>
                  </a:lnTo>
                  <a:lnTo>
                    <a:pt x="1749" y="590152"/>
                  </a:lnTo>
                  <a:lnTo>
                    <a:pt x="0" y="637748"/>
                  </a:lnTo>
                  <a:lnTo>
                    <a:pt x="1749" y="685344"/>
                  </a:lnTo>
                  <a:lnTo>
                    <a:pt x="6914" y="731990"/>
                  </a:lnTo>
                  <a:lnTo>
                    <a:pt x="15373" y="777562"/>
                  </a:lnTo>
                  <a:lnTo>
                    <a:pt x="27001" y="821938"/>
                  </a:lnTo>
                  <a:lnTo>
                    <a:pt x="41676" y="864994"/>
                  </a:lnTo>
                  <a:lnTo>
                    <a:pt x="59274" y="906607"/>
                  </a:lnTo>
                  <a:lnTo>
                    <a:pt x="79671" y="946653"/>
                  </a:lnTo>
                  <a:lnTo>
                    <a:pt x="102745" y="985009"/>
                  </a:lnTo>
                  <a:lnTo>
                    <a:pt x="128372" y="1021551"/>
                  </a:lnTo>
                  <a:lnTo>
                    <a:pt x="156429" y="1056158"/>
                  </a:lnTo>
                  <a:lnTo>
                    <a:pt x="186792" y="1088704"/>
                  </a:lnTo>
                  <a:lnTo>
                    <a:pt x="219338" y="1119067"/>
                  </a:lnTo>
                  <a:lnTo>
                    <a:pt x="253945" y="1147124"/>
                  </a:lnTo>
                  <a:lnTo>
                    <a:pt x="290487" y="1172751"/>
                  </a:lnTo>
                  <a:lnTo>
                    <a:pt x="328844" y="1195825"/>
                  </a:lnTo>
                  <a:lnTo>
                    <a:pt x="368889" y="1216222"/>
                  </a:lnTo>
                  <a:lnTo>
                    <a:pt x="410502" y="1233820"/>
                  </a:lnTo>
                  <a:lnTo>
                    <a:pt x="453558" y="1248494"/>
                  </a:lnTo>
                  <a:lnTo>
                    <a:pt x="497934" y="1260123"/>
                  </a:lnTo>
                  <a:lnTo>
                    <a:pt x="543506" y="1268581"/>
                  </a:lnTo>
                  <a:lnTo>
                    <a:pt x="590152" y="1273747"/>
                  </a:lnTo>
                  <a:lnTo>
                    <a:pt x="637748" y="1275496"/>
                  </a:lnTo>
                  <a:lnTo>
                    <a:pt x="685344" y="1273747"/>
                  </a:lnTo>
                  <a:lnTo>
                    <a:pt x="731990" y="1268581"/>
                  </a:lnTo>
                  <a:lnTo>
                    <a:pt x="777562" y="1260123"/>
                  </a:lnTo>
                  <a:lnTo>
                    <a:pt x="821938" y="1248494"/>
                  </a:lnTo>
                  <a:lnTo>
                    <a:pt x="864994" y="1233820"/>
                  </a:lnTo>
                  <a:lnTo>
                    <a:pt x="906607" y="1216222"/>
                  </a:lnTo>
                  <a:lnTo>
                    <a:pt x="946653" y="1195825"/>
                  </a:lnTo>
                  <a:lnTo>
                    <a:pt x="985009" y="1172751"/>
                  </a:lnTo>
                  <a:lnTo>
                    <a:pt x="1021552" y="1147124"/>
                  </a:lnTo>
                  <a:lnTo>
                    <a:pt x="1056158" y="1119067"/>
                  </a:lnTo>
                  <a:lnTo>
                    <a:pt x="1088705" y="1088704"/>
                  </a:lnTo>
                  <a:lnTo>
                    <a:pt x="1119068" y="1056158"/>
                  </a:lnTo>
                  <a:lnTo>
                    <a:pt x="1147125" y="1021551"/>
                  </a:lnTo>
                  <a:lnTo>
                    <a:pt x="1172752" y="985009"/>
                  </a:lnTo>
                  <a:lnTo>
                    <a:pt x="1195826" y="946653"/>
                  </a:lnTo>
                  <a:lnTo>
                    <a:pt x="1216223" y="906607"/>
                  </a:lnTo>
                  <a:lnTo>
                    <a:pt x="1233821" y="864994"/>
                  </a:lnTo>
                  <a:lnTo>
                    <a:pt x="1248496" y="821938"/>
                  </a:lnTo>
                  <a:lnTo>
                    <a:pt x="1260124" y="777562"/>
                  </a:lnTo>
                  <a:lnTo>
                    <a:pt x="1268582" y="731990"/>
                  </a:lnTo>
                  <a:lnTo>
                    <a:pt x="1273748" y="685344"/>
                  </a:lnTo>
                  <a:lnTo>
                    <a:pt x="1275497" y="637748"/>
                  </a:lnTo>
                  <a:lnTo>
                    <a:pt x="1273748" y="590152"/>
                  </a:lnTo>
                  <a:lnTo>
                    <a:pt x="1268582" y="543506"/>
                  </a:lnTo>
                  <a:lnTo>
                    <a:pt x="1260124" y="497934"/>
                  </a:lnTo>
                  <a:lnTo>
                    <a:pt x="1248496" y="453558"/>
                  </a:lnTo>
                  <a:lnTo>
                    <a:pt x="1233821" y="410502"/>
                  </a:lnTo>
                  <a:lnTo>
                    <a:pt x="1216223" y="368889"/>
                  </a:lnTo>
                  <a:lnTo>
                    <a:pt x="1195826" y="328844"/>
                  </a:lnTo>
                  <a:lnTo>
                    <a:pt x="1172752" y="290487"/>
                  </a:lnTo>
                  <a:lnTo>
                    <a:pt x="1147125" y="253945"/>
                  </a:lnTo>
                  <a:lnTo>
                    <a:pt x="1119068" y="219338"/>
                  </a:lnTo>
                  <a:lnTo>
                    <a:pt x="1088705" y="186792"/>
                  </a:lnTo>
                  <a:lnTo>
                    <a:pt x="1056158" y="156429"/>
                  </a:lnTo>
                  <a:lnTo>
                    <a:pt x="1021552" y="128372"/>
                  </a:lnTo>
                  <a:lnTo>
                    <a:pt x="985009" y="102745"/>
                  </a:lnTo>
                  <a:lnTo>
                    <a:pt x="946653" y="79671"/>
                  </a:lnTo>
                  <a:lnTo>
                    <a:pt x="906607" y="59274"/>
                  </a:lnTo>
                  <a:lnTo>
                    <a:pt x="864994" y="41676"/>
                  </a:lnTo>
                  <a:lnTo>
                    <a:pt x="821938" y="27001"/>
                  </a:lnTo>
                  <a:lnTo>
                    <a:pt x="777562" y="15373"/>
                  </a:lnTo>
                  <a:lnTo>
                    <a:pt x="731990" y="6914"/>
                  </a:lnTo>
                  <a:lnTo>
                    <a:pt x="685344" y="1749"/>
                  </a:lnTo>
                  <a:lnTo>
                    <a:pt x="637748" y="0"/>
                  </a:lnTo>
                  <a:close/>
                </a:path>
              </a:pathLst>
            </a:custGeom>
            <a:solidFill>
              <a:srgbClr val="242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58251" y="2083594"/>
              <a:ext cx="1275715" cy="1275715"/>
            </a:xfrm>
            <a:custGeom>
              <a:avLst/>
              <a:gdLst/>
              <a:ahLst/>
              <a:cxnLst/>
              <a:rect l="l" t="t" r="r" b="b"/>
              <a:pathLst>
                <a:path w="1275715" h="1275714">
                  <a:moveTo>
                    <a:pt x="0" y="637748"/>
                  </a:moveTo>
                  <a:lnTo>
                    <a:pt x="1749" y="590152"/>
                  </a:lnTo>
                  <a:lnTo>
                    <a:pt x="6914" y="543506"/>
                  </a:lnTo>
                  <a:lnTo>
                    <a:pt x="15373" y="497934"/>
                  </a:lnTo>
                  <a:lnTo>
                    <a:pt x="27001" y="453558"/>
                  </a:lnTo>
                  <a:lnTo>
                    <a:pt x="41676" y="410502"/>
                  </a:lnTo>
                  <a:lnTo>
                    <a:pt x="59273" y="368889"/>
                  </a:lnTo>
                  <a:lnTo>
                    <a:pt x="79671" y="328843"/>
                  </a:lnTo>
                  <a:lnTo>
                    <a:pt x="102745" y="290487"/>
                  </a:lnTo>
                  <a:lnTo>
                    <a:pt x="128372" y="253944"/>
                  </a:lnTo>
                  <a:lnTo>
                    <a:pt x="156428" y="219338"/>
                  </a:lnTo>
                  <a:lnTo>
                    <a:pt x="186792" y="186792"/>
                  </a:lnTo>
                  <a:lnTo>
                    <a:pt x="219338" y="156428"/>
                  </a:lnTo>
                  <a:lnTo>
                    <a:pt x="253944" y="128372"/>
                  </a:lnTo>
                  <a:lnTo>
                    <a:pt x="290487" y="102745"/>
                  </a:lnTo>
                  <a:lnTo>
                    <a:pt x="328843" y="79671"/>
                  </a:lnTo>
                  <a:lnTo>
                    <a:pt x="368889" y="59273"/>
                  </a:lnTo>
                  <a:lnTo>
                    <a:pt x="410502" y="41676"/>
                  </a:lnTo>
                  <a:lnTo>
                    <a:pt x="453558" y="27001"/>
                  </a:lnTo>
                  <a:lnTo>
                    <a:pt x="497934" y="15373"/>
                  </a:lnTo>
                  <a:lnTo>
                    <a:pt x="543506" y="6914"/>
                  </a:lnTo>
                  <a:lnTo>
                    <a:pt x="590152" y="1749"/>
                  </a:lnTo>
                  <a:lnTo>
                    <a:pt x="637748" y="0"/>
                  </a:lnTo>
                  <a:lnTo>
                    <a:pt x="685344" y="1749"/>
                  </a:lnTo>
                  <a:lnTo>
                    <a:pt x="731990" y="6914"/>
                  </a:lnTo>
                  <a:lnTo>
                    <a:pt x="777562" y="15373"/>
                  </a:lnTo>
                  <a:lnTo>
                    <a:pt x="821938" y="27001"/>
                  </a:lnTo>
                  <a:lnTo>
                    <a:pt x="864994" y="41676"/>
                  </a:lnTo>
                  <a:lnTo>
                    <a:pt x="906607" y="59273"/>
                  </a:lnTo>
                  <a:lnTo>
                    <a:pt x="946653" y="79671"/>
                  </a:lnTo>
                  <a:lnTo>
                    <a:pt x="985009" y="102745"/>
                  </a:lnTo>
                  <a:lnTo>
                    <a:pt x="1021552" y="128372"/>
                  </a:lnTo>
                  <a:lnTo>
                    <a:pt x="1056158" y="156428"/>
                  </a:lnTo>
                  <a:lnTo>
                    <a:pt x="1088704" y="186792"/>
                  </a:lnTo>
                  <a:lnTo>
                    <a:pt x="1119068" y="219338"/>
                  </a:lnTo>
                  <a:lnTo>
                    <a:pt x="1147124" y="253944"/>
                  </a:lnTo>
                  <a:lnTo>
                    <a:pt x="1172751" y="290487"/>
                  </a:lnTo>
                  <a:lnTo>
                    <a:pt x="1195825" y="328843"/>
                  </a:lnTo>
                  <a:lnTo>
                    <a:pt x="1216223" y="368889"/>
                  </a:lnTo>
                  <a:lnTo>
                    <a:pt x="1233820" y="410502"/>
                  </a:lnTo>
                  <a:lnTo>
                    <a:pt x="1248495" y="453558"/>
                  </a:lnTo>
                  <a:lnTo>
                    <a:pt x="1260123" y="497934"/>
                  </a:lnTo>
                  <a:lnTo>
                    <a:pt x="1268582" y="543506"/>
                  </a:lnTo>
                  <a:lnTo>
                    <a:pt x="1273747" y="590152"/>
                  </a:lnTo>
                  <a:lnTo>
                    <a:pt x="1275497" y="637748"/>
                  </a:lnTo>
                  <a:lnTo>
                    <a:pt x="1273747" y="685344"/>
                  </a:lnTo>
                  <a:lnTo>
                    <a:pt x="1268582" y="731990"/>
                  </a:lnTo>
                  <a:lnTo>
                    <a:pt x="1260123" y="777562"/>
                  </a:lnTo>
                  <a:lnTo>
                    <a:pt x="1248495" y="821938"/>
                  </a:lnTo>
                  <a:lnTo>
                    <a:pt x="1233820" y="864994"/>
                  </a:lnTo>
                  <a:lnTo>
                    <a:pt x="1216223" y="906607"/>
                  </a:lnTo>
                  <a:lnTo>
                    <a:pt x="1195825" y="946653"/>
                  </a:lnTo>
                  <a:lnTo>
                    <a:pt x="1172751" y="985009"/>
                  </a:lnTo>
                  <a:lnTo>
                    <a:pt x="1147124" y="1021552"/>
                  </a:lnTo>
                  <a:lnTo>
                    <a:pt x="1119068" y="1056158"/>
                  </a:lnTo>
                  <a:lnTo>
                    <a:pt x="1088704" y="1088704"/>
                  </a:lnTo>
                  <a:lnTo>
                    <a:pt x="1056158" y="1119068"/>
                  </a:lnTo>
                  <a:lnTo>
                    <a:pt x="1021552" y="1147124"/>
                  </a:lnTo>
                  <a:lnTo>
                    <a:pt x="985009" y="1172751"/>
                  </a:lnTo>
                  <a:lnTo>
                    <a:pt x="946653" y="1195825"/>
                  </a:lnTo>
                  <a:lnTo>
                    <a:pt x="906607" y="1216223"/>
                  </a:lnTo>
                  <a:lnTo>
                    <a:pt x="864994" y="1233820"/>
                  </a:lnTo>
                  <a:lnTo>
                    <a:pt x="821938" y="1248495"/>
                  </a:lnTo>
                  <a:lnTo>
                    <a:pt x="777562" y="1260123"/>
                  </a:lnTo>
                  <a:lnTo>
                    <a:pt x="731990" y="1268582"/>
                  </a:lnTo>
                  <a:lnTo>
                    <a:pt x="685344" y="1273747"/>
                  </a:lnTo>
                  <a:lnTo>
                    <a:pt x="637748" y="1275497"/>
                  </a:lnTo>
                  <a:lnTo>
                    <a:pt x="590152" y="1273747"/>
                  </a:lnTo>
                  <a:lnTo>
                    <a:pt x="543506" y="1268582"/>
                  </a:lnTo>
                  <a:lnTo>
                    <a:pt x="497934" y="1260123"/>
                  </a:lnTo>
                  <a:lnTo>
                    <a:pt x="453558" y="1248495"/>
                  </a:lnTo>
                  <a:lnTo>
                    <a:pt x="410502" y="1233820"/>
                  </a:lnTo>
                  <a:lnTo>
                    <a:pt x="368889" y="1216223"/>
                  </a:lnTo>
                  <a:lnTo>
                    <a:pt x="328843" y="1195825"/>
                  </a:lnTo>
                  <a:lnTo>
                    <a:pt x="290487" y="1172751"/>
                  </a:lnTo>
                  <a:lnTo>
                    <a:pt x="253944" y="1147124"/>
                  </a:lnTo>
                  <a:lnTo>
                    <a:pt x="219338" y="1119068"/>
                  </a:lnTo>
                  <a:lnTo>
                    <a:pt x="186792" y="1088704"/>
                  </a:lnTo>
                  <a:lnTo>
                    <a:pt x="156428" y="1056158"/>
                  </a:lnTo>
                  <a:lnTo>
                    <a:pt x="128372" y="1021552"/>
                  </a:lnTo>
                  <a:lnTo>
                    <a:pt x="102745" y="985009"/>
                  </a:lnTo>
                  <a:lnTo>
                    <a:pt x="79671" y="946653"/>
                  </a:lnTo>
                  <a:lnTo>
                    <a:pt x="59273" y="906607"/>
                  </a:lnTo>
                  <a:lnTo>
                    <a:pt x="41676" y="864994"/>
                  </a:lnTo>
                  <a:lnTo>
                    <a:pt x="27001" y="821938"/>
                  </a:lnTo>
                  <a:lnTo>
                    <a:pt x="15373" y="777562"/>
                  </a:lnTo>
                  <a:lnTo>
                    <a:pt x="6914" y="731990"/>
                  </a:lnTo>
                  <a:lnTo>
                    <a:pt x="1749" y="685344"/>
                  </a:lnTo>
                  <a:lnTo>
                    <a:pt x="0" y="637748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35201" y="2686486"/>
              <a:ext cx="446405" cy="418465"/>
            </a:xfrm>
            <a:custGeom>
              <a:avLst/>
              <a:gdLst/>
              <a:ahLst/>
              <a:cxnLst/>
              <a:rect l="l" t="t" r="r" b="b"/>
              <a:pathLst>
                <a:path w="446404" h="418464">
                  <a:moveTo>
                    <a:pt x="405000" y="302393"/>
                  </a:moveTo>
                  <a:lnTo>
                    <a:pt x="418572" y="203585"/>
                  </a:lnTo>
                  <a:lnTo>
                    <a:pt x="424543" y="160697"/>
                  </a:lnTo>
                  <a:lnTo>
                    <a:pt x="446260" y="0"/>
                  </a:lnTo>
                  <a:lnTo>
                    <a:pt x="396486" y="35135"/>
                  </a:lnTo>
                  <a:lnTo>
                    <a:pt x="347951" y="47883"/>
                  </a:lnTo>
                  <a:lnTo>
                    <a:pt x="288863" y="56200"/>
                  </a:lnTo>
                  <a:lnTo>
                    <a:pt x="223130" y="59175"/>
                  </a:lnTo>
                  <a:lnTo>
                    <a:pt x="157395" y="56200"/>
                  </a:lnTo>
                  <a:lnTo>
                    <a:pt x="98306" y="47883"/>
                  </a:lnTo>
                  <a:lnTo>
                    <a:pt x="49772" y="35135"/>
                  </a:lnTo>
                  <a:lnTo>
                    <a:pt x="15700" y="18870"/>
                  </a:lnTo>
                  <a:lnTo>
                    <a:pt x="0" y="0"/>
                  </a:lnTo>
                  <a:lnTo>
                    <a:pt x="49945" y="369713"/>
                  </a:lnTo>
                  <a:lnTo>
                    <a:pt x="64247" y="388485"/>
                  </a:lnTo>
                  <a:lnTo>
                    <a:pt x="102470" y="403847"/>
                  </a:lnTo>
                  <a:lnTo>
                    <a:pt x="157592" y="414221"/>
                  </a:lnTo>
                  <a:lnTo>
                    <a:pt x="222586" y="418030"/>
                  </a:lnTo>
                  <a:lnTo>
                    <a:pt x="249977" y="417343"/>
                  </a:lnTo>
                  <a:lnTo>
                    <a:pt x="276401" y="415384"/>
                  </a:lnTo>
                  <a:lnTo>
                    <a:pt x="301298" y="412304"/>
                  </a:lnTo>
                  <a:lnTo>
                    <a:pt x="324108" y="408258"/>
                  </a:lnTo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34105" y="2610480"/>
              <a:ext cx="447675" cy="135255"/>
            </a:xfrm>
            <a:custGeom>
              <a:avLst/>
              <a:gdLst/>
              <a:ahLst/>
              <a:cxnLst/>
              <a:rect l="l" t="t" r="r" b="b"/>
              <a:pathLst>
                <a:path w="447675" h="135255">
                  <a:moveTo>
                    <a:pt x="447346" y="71118"/>
                  </a:moveTo>
                  <a:lnTo>
                    <a:pt x="397029" y="110598"/>
                  </a:lnTo>
                  <a:lnTo>
                    <a:pt x="348495" y="123345"/>
                  </a:lnTo>
                  <a:lnTo>
                    <a:pt x="289406" y="131662"/>
                  </a:lnTo>
                  <a:lnTo>
                    <a:pt x="223673" y="134637"/>
                  </a:lnTo>
                  <a:lnTo>
                    <a:pt x="157939" y="131662"/>
                  </a:lnTo>
                  <a:lnTo>
                    <a:pt x="98850" y="123345"/>
                  </a:lnTo>
                  <a:lnTo>
                    <a:pt x="50315" y="110598"/>
                  </a:lnTo>
                  <a:lnTo>
                    <a:pt x="543" y="75461"/>
                  </a:lnTo>
                  <a:lnTo>
                    <a:pt x="0" y="71118"/>
                  </a:lnTo>
                  <a:lnTo>
                    <a:pt x="11900" y="50171"/>
                  </a:lnTo>
                  <a:lnTo>
                    <a:pt x="44647" y="30840"/>
                  </a:lnTo>
                  <a:lnTo>
                    <a:pt x="93812" y="14870"/>
                  </a:lnTo>
                  <a:lnTo>
                    <a:pt x="154964" y="4008"/>
                  </a:lnTo>
                  <a:lnTo>
                    <a:pt x="223673" y="0"/>
                  </a:lnTo>
                  <a:lnTo>
                    <a:pt x="292381" y="4060"/>
                  </a:lnTo>
                  <a:lnTo>
                    <a:pt x="353533" y="15027"/>
                  </a:lnTo>
                  <a:lnTo>
                    <a:pt x="402698" y="31074"/>
                  </a:lnTo>
                  <a:lnTo>
                    <a:pt x="435446" y="50379"/>
                  </a:lnTo>
                  <a:lnTo>
                    <a:pt x="447346" y="71118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34655" y="2682141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4">
                  <a:moveTo>
                    <a:pt x="543" y="4341"/>
                  </a:moveTo>
                  <a:lnTo>
                    <a:pt x="0" y="2714"/>
                  </a:lnTo>
                  <a:lnTo>
                    <a:pt x="0" y="1084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80912" y="2681599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4">
                  <a:moveTo>
                    <a:pt x="543" y="0"/>
                  </a:moveTo>
                  <a:lnTo>
                    <a:pt x="543" y="1627"/>
                  </a:lnTo>
                  <a:lnTo>
                    <a:pt x="543" y="3257"/>
                  </a:lnTo>
                  <a:lnTo>
                    <a:pt x="0" y="434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57784" y="2811351"/>
              <a:ext cx="241300" cy="78740"/>
            </a:xfrm>
            <a:custGeom>
              <a:avLst/>
              <a:gdLst/>
              <a:ahLst/>
              <a:cxnLst/>
              <a:rect l="l" t="t" r="r" b="b"/>
              <a:pathLst>
                <a:path w="241300" h="78739">
                  <a:moveTo>
                    <a:pt x="0" y="0"/>
                  </a:moveTo>
                  <a:lnTo>
                    <a:pt x="34372" y="16116"/>
                  </a:lnTo>
                  <a:lnTo>
                    <a:pt x="111700" y="49538"/>
                  </a:lnTo>
                  <a:lnTo>
                    <a:pt x="193304" y="77869"/>
                  </a:lnTo>
                  <a:lnTo>
                    <a:pt x="240503" y="78718"/>
                  </a:lnTo>
                  <a:lnTo>
                    <a:pt x="240723" y="66138"/>
                  </a:lnTo>
                  <a:lnTo>
                    <a:pt x="228015" y="52998"/>
                  </a:lnTo>
                  <a:lnTo>
                    <a:pt x="211644" y="41996"/>
                  </a:lnTo>
                  <a:lnTo>
                    <a:pt x="200871" y="35829"/>
                  </a:lnTo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45844" y="2799408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29" h="24130">
                  <a:moveTo>
                    <a:pt x="23886" y="11942"/>
                  </a:moveTo>
                  <a:lnTo>
                    <a:pt x="23886" y="18539"/>
                  </a:lnTo>
                  <a:lnTo>
                    <a:pt x="18539" y="23886"/>
                  </a:lnTo>
                  <a:lnTo>
                    <a:pt x="11942" y="23886"/>
                  </a:lnTo>
                  <a:lnTo>
                    <a:pt x="5347" y="23886"/>
                  </a:lnTo>
                  <a:lnTo>
                    <a:pt x="0" y="18539"/>
                  </a:lnTo>
                  <a:lnTo>
                    <a:pt x="0" y="11942"/>
                  </a:lnTo>
                  <a:lnTo>
                    <a:pt x="0" y="5347"/>
                  </a:lnTo>
                  <a:lnTo>
                    <a:pt x="5347" y="0"/>
                  </a:lnTo>
                  <a:lnTo>
                    <a:pt x="11942" y="0"/>
                  </a:lnTo>
                  <a:lnTo>
                    <a:pt x="18539" y="0"/>
                  </a:lnTo>
                  <a:lnTo>
                    <a:pt x="23886" y="5347"/>
                  </a:lnTo>
                  <a:lnTo>
                    <a:pt x="23886" y="11942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4991" y="2998271"/>
              <a:ext cx="177198" cy="19565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973531" y="2416664"/>
              <a:ext cx="446405" cy="417195"/>
            </a:xfrm>
            <a:custGeom>
              <a:avLst/>
              <a:gdLst/>
              <a:ahLst/>
              <a:cxnLst/>
              <a:rect l="l" t="t" r="r" b="b"/>
              <a:pathLst>
                <a:path w="446404" h="417194">
                  <a:moveTo>
                    <a:pt x="20629" y="149838"/>
                  </a:moveTo>
                  <a:lnTo>
                    <a:pt x="0" y="0"/>
                  </a:lnTo>
                  <a:lnTo>
                    <a:pt x="15700" y="18870"/>
                  </a:lnTo>
                  <a:lnTo>
                    <a:pt x="49772" y="35135"/>
                  </a:lnTo>
                  <a:lnTo>
                    <a:pt x="98306" y="47882"/>
                  </a:lnTo>
                  <a:lnTo>
                    <a:pt x="157395" y="56200"/>
                  </a:lnTo>
                  <a:lnTo>
                    <a:pt x="223130" y="59175"/>
                  </a:lnTo>
                  <a:lnTo>
                    <a:pt x="288863" y="56147"/>
                  </a:lnTo>
                  <a:lnTo>
                    <a:pt x="347951" y="47726"/>
                  </a:lnTo>
                  <a:lnTo>
                    <a:pt x="396486" y="34900"/>
                  </a:lnTo>
                  <a:lnTo>
                    <a:pt x="430559" y="18662"/>
                  </a:lnTo>
                  <a:lnTo>
                    <a:pt x="446260" y="0"/>
                  </a:lnTo>
                  <a:lnTo>
                    <a:pt x="396313" y="369709"/>
                  </a:lnTo>
                  <a:lnTo>
                    <a:pt x="385658" y="386021"/>
                  </a:lnTo>
                  <a:lnTo>
                    <a:pt x="356682" y="400043"/>
                  </a:lnTo>
                  <a:lnTo>
                    <a:pt x="313861" y="410706"/>
                  </a:lnTo>
                  <a:lnTo>
                    <a:pt x="261675" y="416940"/>
                  </a:lnTo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72988" y="2340656"/>
              <a:ext cx="447675" cy="135255"/>
            </a:xfrm>
            <a:custGeom>
              <a:avLst/>
              <a:gdLst/>
              <a:ahLst/>
              <a:cxnLst/>
              <a:rect l="l" t="t" r="r" b="b"/>
              <a:pathLst>
                <a:path w="447675" h="135255">
                  <a:moveTo>
                    <a:pt x="0" y="71117"/>
                  </a:moveTo>
                  <a:lnTo>
                    <a:pt x="50315" y="110597"/>
                  </a:lnTo>
                  <a:lnTo>
                    <a:pt x="98850" y="123343"/>
                  </a:lnTo>
                  <a:lnTo>
                    <a:pt x="157939" y="131660"/>
                  </a:lnTo>
                  <a:lnTo>
                    <a:pt x="223673" y="134635"/>
                  </a:lnTo>
                  <a:lnTo>
                    <a:pt x="289406" y="131660"/>
                  </a:lnTo>
                  <a:lnTo>
                    <a:pt x="348495" y="123343"/>
                  </a:lnTo>
                  <a:lnTo>
                    <a:pt x="397029" y="110597"/>
                  </a:lnTo>
                  <a:lnTo>
                    <a:pt x="446803" y="75460"/>
                  </a:lnTo>
                  <a:lnTo>
                    <a:pt x="447346" y="71117"/>
                  </a:lnTo>
                  <a:lnTo>
                    <a:pt x="435446" y="50170"/>
                  </a:lnTo>
                  <a:lnTo>
                    <a:pt x="402698" y="30839"/>
                  </a:lnTo>
                  <a:lnTo>
                    <a:pt x="353533" y="14870"/>
                  </a:lnTo>
                  <a:lnTo>
                    <a:pt x="292381" y="4008"/>
                  </a:lnTo>
                  <a:lnTo>
                    <a:pt x="223673" y="0"/>
                  </a:lnTo>
                  <a:lnTo>
                    <a:pt x="154964" y="4060"/>
                  </a:lnTo>
                  <a:lnTo>
                    <a:pt x="93812" y="15026"/>
                  </a:lnTo>
                  <a:lnTo>
                    <a:pt x="44647" y="31074"/>
                  </a:lnTo>
                  <a:lnTo>
                    <a:pt x="11900" y="50379"/>
                  </a:lnTo>
                  <a:lnTo>
                    <a:pt x="0" y="71117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19792" y="2412321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4">
                  <a:moveTo>
                    <a:pt x="0" y="4341"/>
                  </a:moveTo>
                  <a:lnTo>
                    <a:pt x="541" y="2714"/>
                  </a:lnTo>
                  <a:lnTo>
                    <a:pt x="541" y="1084"/>
                  </a:lnTo>
                  <a:lnTo>
                    <a:pt x="541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72974" y="2411780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4">
                  <a:moveTo>
                    <a:pt x="0" y="0"/>
                  </a:moveTo>
                  <a:lnTo>
                    <a:pt x="0" y="1627"/>
                  </a:lnTo>
                  <a:lnTo>
                    <a:pt x="0" y="3257"/>
                  </a:lnTo>
                  <a:lnTo>
                    <a:pt x="543" y="434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96657" y="2541523"/>
              <a:ext cx="241300" cy="78740"/>
            </a:xfrm>
            <a:custGeom>
              <a:avLst/>
              <a:gdLst/>
              <a:ahLst/>
              <a:cxnLst/>
              <a:rect l="l" t="t" r="r" b="b"/>
              <a:pathLst>
                <a:path w="241300" h="78739">
                  <a:moveTo>
                    <a:pt x="0" y="0"/>
                  </a:moveTo>
                  <a:lnTo>
                    <a:pt x="34372" y="16116"/>
                  </a:lnTo>
                  <a:lnTo>
                    <a:pt x="111700" y="49538"/>
                  </a:lnTo>
                  <a:lnTo>
                    <a:pt x="193304" y="77869"/>
                  </a:lnTo>
                  <a:lnTo>
                    <a:pt x="240503" y="78718"/>
                  </a:lnTo>
                  <a:lnTo>
                    <a:pt x="240723" y="66138"/>
                  </a:lnTo>
                  <a:lnTo>
                    <a:pt x="228015" y="52998"/>
                  </a:lnTo>
                  <a:lnTo>
                    <a:pt x="211644" y="41996"/>
                  </a:lnTo>
                  <a:lnTo>
                    <a:pt x="200871" y="35829"/>
                  </a:lnTo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84552" y="2529538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29" h="24130">
                  <a:moveTo>
                    <a:pt x="23886" y="11942"/>
                  </a:moveTo>
                  <a:lnTo>
                    <a:pt x="23886" y="18539"/>
                  </a:lnTo>
                  <a:lnTo>
                    <a:pt x="18539" y="23886"/>
                  </a:lnTo>
                  <a:lnTo>
                    <a:pt x="11942" y="23886"/>
                  </a:lnTo>
                  <a:lnTo>
                    <a:pt x="5347" y="23886"/>
                  </a:lnTo>
                  <a:lnTo>
                    <a:pt x="0" y="18539"/>
                  </a:lnTo>
                  <a:lnTo>
                    <a:pt x="0" y="11942"/>
                  </a:lnTo>
                  <a:lnTo>
                    <a:pt x="0" y="5347"/>
                  </a:lnTo>
                  <a:lnTo>
                    <a:pt x="5347" y="0"/>
                  </a:lnTo>
                  <a:lnTo>
                    <a:pt x="11942" y="0"/>
                  </a:lnTo>
                  <a:lnTo>
                    <a:pt x="18539" y="0"/>
                  </a:lnTo>
                  <a:lnTo>
                    <a:pt x="23886" y="5347"/>
                  </a:lnTo>
                  <a:lnTo>
                    <a:pt x="23886" y="11942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52813" y="3878146"/>
              <a:ext cx="2909570" cy="1828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47225" y="3677613"/>
              <a:ext cx="2930207" cy="1802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01912" y="2014727"/>
              <a:ext cx="1469136" cy="146913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271280" y="2083594"/>
              <a:ext cx="1275715" cy="1275715"/>
            </a:xfrm>
            <a:custGeom>
              <a:avLst/>
              <a:gdLst/>
              <a:ahLst/>
              <a:cxnLst/>
              <a:rect l="l" t="t" r="r" b="b"/>
              <a:pathLst>
                <a:path w="1275715" h="1275714">
                  <a:moveTo>
                    <a:pt x="637748" y="0"/>
                  </a:moveTo>
                  <a:lnTo>
                    <a:pt x="590152" y="1749"/>
                  </a:lnTo>
                  <a:lnTo>
                    <a:pt x="543506" y="6914"/>
                  </a:lnTo>
                  <a:lnTo>
                    <a:pt x="497933" y="15373"/>
                  </a:lnTo>
                  <a:lnTo>
                    <a:pt x="453557" y="27001"/>
                  </a:lnTo>
                  <a:lnTo>
                    <a:pt x="410502" y="41676"/>
                  </a:lnTo>
                  <a:lnTo>
                    <a:pt x="368889" y="59274"/>
                  </a:lnTo>
                  <a:lnTo>
                    <a:pt x="328843" y="79671"/>
                  </a:lnTo>
                  <a:lnTo>
                    <a:pt x="290487" y="102745"/>
                  </a:lnTo>
                  <a:lnTo>
                    <a:pt x="253944" y="128372"/>
                  </a:lnTo>
                  <a:lnTo>
                    <a:pt x="219338" y="156429"/>
                  </a:lnTo>
                  <a:lnTo>
                    <a:pt x="186791" y="186792"/>
                  </a:lnTo>
                  <a:lnTo>
                    <a:pt x="156428" y="219338"/>
                  </a:lnTo>
                  <a:lnTo>
                    <a:pt x="128371" y="253945"/>
                  </a:lnTo>
                  <a:lnTo>
                    <a:pt x="102745" y="290487"/>
                  </a:lnTo>
                  <a:lnTo>
                    <a:pt x="79671" y="328844"/>
                  </a:lnTo>
                  <a:lnTo>
                    <a:pt x="59273" y="368889"/>
                  </a:lnTo>
                  <a:lnTo>
                    <a:pt x="41676" y="410502"/>
                  </a:lnTo>
                  <a:lnTo>
                    <a:pt x="27001" y="453558"/>
                  </a:lnTo>
                  <a:lnTo>
                    <a:pt x="15373" y="497934"/>
                  </a:lnTo>
                  <a:lnTo>
                    <a:pt x="6914" y="543506"/>
                  </a:lnTo>
                  <a:lnTo>
                    <a:pt x="1749" y="590152"/>
                  </a:lnTo>
                  <a:lnTo>
                    <a:pt x="0" y="637748"/>
                  </a:lnTo>
                  <a:lnTo>
                    <a:pt x="1749" y="685344"/>
                  </a:lnTo>
                  <a:lnTo>
                    <a:pt x="6914" y="731990"/>
                  </a:lnTo>
                  <a:lnTo>
                    <a:pt x="15373" y="777562"/>
                  </a:lnTo>
                  <a:lnTo>
                    <a:pt x="27001" y="821938"/>
                  </a:lnTo>
                  <a:lnTo>
                    <a:pt x="41676" y="864994"/>
                  </a:lnTo>
                  <a:lnTo>
                    <a:pt x="59273" y="906607"/>
                  </a:lnTo>
                  <a:lnTo>
                    <a:pt x="79671" y="946653"/>
                  </a:lnTo>
                  <a:lnTo>
                    <a:pt x="102745" y="985009"/>
                  </a:lnTo>
                  <a:lnTo>
                    <a:pt x="128371" y="1021551"/>
                  </a:lnTo>
                  <a:lnTo>
                    <a:pt x="156428" y="1056158"/>
                  </a:lnTo>
                  <a:lnTo>
                    <a:pt x="186791" y="1088704"/>
                  </a:lnTo>
                  <a:lnTo>
                    <a:pt x="219338" y="1119067"/>
                  </a:lnTo>
                  <a:lnTo>
                    <a:pt x="253944" y="1147124"/>
                  </a:lnTo>
                  <a:lnTo>
                    <a:pt x="290487" y="1172751"/>
                  </a:lnTo>
                  <a:lnTo>
                    <a:pt x="328843" y="1195825"/>
                  </a:lnTo>
                  <a:lnTo>
                    <a:pt x="368889" y="1216222"/>
                  </a:lnTo>
                  <a:lnTo>
                    <a:pt x="410502" y="1233820"/>
                  </a:lnTo>
                  <a:lnTo>
                    <a:pt x="453557" y="1248494"/>
                  </a:lnTo>
                  <a:lnTo>
                    <a:pt x="497933" y="1260123"/>
                  </a:lnTo>
                  <a:lnTo>
                    <a:pt x="543506" y="1268581"/>
                  </a:lnTo>
                  <a:lnTo>
                    <a:pt x="590152" y="1273747"/>
                  </a:lnTo>
                  <a:lnTo>
                    <a:pt x="637748" y="1275496"/>
                  </a:lnTo>
                  <a:lnTo>
                    <a:pt x="685344" y="1273747"/>
                  </a:lnTo>
                  <a:lnTo>
                    <a:pt x="731990" y="1268581"/>
                  </a:lnTo>
                  <a:lnTo>
                    <a:pt x="777562" y="1260123"/>
                  </a:lnTo>
                  <a:lnTo>
                    <a:pt x="821938" y="1248494"/>
                  </a:lnTo>
                  <a:lnTo>
                    <a:pt x="864994" y="1233820"/>
                  </a:lnTo>
                  <a:lnTo>
                    <a:pt x="906607" y="1216222"/>
                  </a:lnTo>
                  <a:lnTo>
                    <a:pt x="946653" y="1195825"/>
                  </a:lnTo>
                  <a:lnTo>
                    <a:pt x="985009" y="1172751"/>
                  </a:lnTo>
                  <a:lnTo>
                    <a:pt x="1021551" y="1147124"/>
                  </a:lnTo>
                  <a:lnTo>
                    <a:pt x="1056158" y="1119067"/>
                  </a:lnTo>
                  <a:lnTo>
                    <a:pt x="1088704" y="1088704"/>
                  </a:lnTo>
                  <a:lnTo>
                    <a:pt x="1119067" y="1056158"/>
                  </a:lnTo>
                  <a:lnTo>
                    <a:pt x="1147124" y="1021551"/>
                  </a:lnTo>
                  <a:lnTo>
                    <a:pt x="1172751" y="985009"/>
                  </a:lnTo>
                  <a:lnTo>
                    <a:pt x="1195825" y="946653"/>
                  </a:lnTo>
                  <a:lnTo>
                    <a:pt x="1216222" y="906607"/>
                  </a:lnTo>
                  <a:lnTo>
                    <a:pt x="1233820" y="864994"/>
                  </a:lnTo>
                  <a:lnTo>
                    <a:pt x="1248494" y="821938"/>
                  </a:lnTo>
                  <a:lnTo>
                    <a:pt x="1260123" y="777562"/>
                  </a:lnTo>
                  <a:lnTo>
                    <a:pt x="1268581" y="731990"/>
                  </a:lnTo>
                  <a:lnTo>
                    <a:pt x="1273747" y="685344"/>
                  </a:lnTo>
                  <a:lnTo>
                    <a:pt x="1275496" y="637748"/>
                  </a:lnTo>
                  <a:lnTo>
                    <a:pt x="1273747" y="590152"/>
                  </a:lnTo>
                  <a:lnTo>
                    <a:pt x="1268581" y="543506"/>
                  </a:lnTo>
                  <a:lnTo>
                    <a:pt x="1260123" y="497934"/>
                  </a:lnTo>
                  <a:lnTo>
                    <a:pt x="1248494" y="453558"/>
                  </a:lnTo>
                  <a:lnTo>
                    <a:pt x="1233820" y="410502"/>
                  </a:lnTo>
                  <a:lnTo>
                    <a:pt x="1216222" y="368889"/>
                  </a:lnTo>
                  <a:lnTo>
                    <a:pt x="1195825" y="328844"/>
                  </a:lnTo>
                  <a:lnTo>
                    <a:pt x="1172751" y="290487"/>
                  </a:lnTo>
                  <a:lnTo>
                    <a:pt x="1147124" y="253945"/>
                  </a:lnTo>
                  <a:lnTo>
                    <a:pt x="1119067" y="219338"/>
                  </a:lnTo>
                  <a:lnTo>
                    <a:pt x="1088704" y="186792"/>
                  </a:lnTo>
                  <a:lnTo>
                    <a:pt x="1056158" y="156429"/>
                  </a:lnTo>
                  <a:lnTo>
                    <a:pt x="1021551" y="128372"/>
                  </a:lnTo>
                  <a:lnTo>
                    <a:pt x="985009" y="102745"/>
                  </a:lnTo>
                  <a:lnTo>
                    <a:pt x="946653" y="79671"/>
                  </a:lnTo>
                  <a:lnTo>
                    <a:pt x="906607" y="59274"/>
                  </a:lnTo>
                  <a:lnTo>
                    <a:pt x="864994" y="41676"/>
                  </a:lnTo>
                  <a:lnTo>
                    <a:pt x="821938" y="27001"/>
                  </a:lnTo>
                  <a:lnTo>
                    <a:pt x="777562" y="15373"/>
                  </a:lnTo>
                  <a:lnTo>
                    <a:pt x="731990" y="6914"/>
                  </a:lnTo>
                  <a:lnTo>
                    <a:pt x="685344" y="1749"/>
                  </a:lnTo>
                  <a:lnTo>
                    <a:pt x="637748" y="0"/>
                  </a:lnTo>
                  <a:close/>
                </a:path>
              </a:pathLst>
            </a:custGeom>
            <a:solidFill>
              <a:srgbClr val="242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271280" y="2083594"/>
              <a:ext cx="1275715" cy="1275715"/>
            </a:xfrm>
            <a:custGeom>
              <a:avLst/>
              <a:gdLst/>
              <a:ahLst/>
              <a:cxnLst/>
              <a:rect l="l" t="t" r="r" b="b"/>
              <a:pathLst>
                <a:path w="1275715" h="1275714">
                  <a:moveTo>
                    <a:pt x="0" y="637748"/>
                  </a:moveTo>
                  <a:lnTo>
                    <a:pt x="1749" y="590152"/>
                  </a:lnTo>
                  <a:lnTo>
                    <a:pt x="6914" y="543506"/>
                  </a:lnTo>
                  <a:lnTo>
                    <a:pt x="15373" y="497934"/>
                  </a:lnTo>
                  <a:lnTo>
                    <a:pt x="27001" y="453558"/>
                  </a:lnTo>
                  <a:lnTo>
                    <a:pt x="41676" y="410502"/>
                  </a:lnTo>
                  <a:lnTo>
                    <a:pt x="59273" y="368889"/>
                  </a:lnTo>
                  <a:lnTo>
                    <a:pt x="79671" y="328843"/>
                  </a:lnTo>
                  <a:lnTo>
                    <a:pt x="102745" y="290487"/>
                  </a:lnTo>
                  <a:lnTo>
                    <a:pt x="128372" y="253944"/>
                  </a:lnTo>
                  <a:lnTo>
                    <a:pt x="156428" y="219338"/>
                  </a:lnTo>
                  <a:lnTo>
                    <a:pt x="186792" y="186792"/>
                  </a:lnTo>
                  <a:lnTo>
                    <a:pt x="219338" y="156428"/>
                  </a:lnTo>
                  <a:lnTo>
                    <a:pt x="253944" y="128372"/>
                  </a:lnTo>
                  <a:lnTo>
                    <a:pt x="290487" y="102745"/>
                  </a:lnTo>
                  <a:lnTo>
                    <a:pt x="328843" y="79671"/>
                  </a:lnTo>
                  <a:lnTo>
                    <a:pt x="368889" y="59273"/>
                  </a:lnTo>
                  <a:lnTo>
                    <a:pt x="410502" y="41676"/>
                  </a:lnTo>
                  <a:lnTo>
                    <a:pt x="453558" y="27001"/>
                  </a:lnTo>
                  <a:lnTo>
                    <a:pt x="497934" y="15373"/>
                  </a:lnTo>
                  <a:lnTo>
                    <a:pt x="543506" y="6914"/>
                  </a:lnTo>
                  <a:lnTo>
                    <a:pt x="590152" y="1749"/>
                  </a:lnTo>
                  <a:lnTo>
                    <a:pt x="637748" y="0"/>
                  </a:lnTo>
                  <a:lnTo>
                    <a:pt x="685344" y="1749"/>
                  </a:lnTo>
                  <a:lnTo>
                    <a:pt x="731990" y="6914"/>
                  </a:lnTo>
                  <a:lnTo>
                    <a:pt x="777562" y="15373"/>
                  </a:lnTo>
                  <a:lnTo>
                    <a:pt x="821938" y="27001"/>
                  </a:lnTo>
                  <a:lnTo>
                    <a:pt x="864994" y="41676"/>
                  </a:lnTo>
                  <a:lnTo>
                    <a:pt x="906607" y="59273"/>
                  </a:lnTo>
                  <a:lnTo>
                    <a:pt x="946653" y="79671"/>
                  </a:lnTo>
                  <a:lnTo>
                    <a:pt x="985009" y="102745"/>
                  </a:lnTo>
                  <a:lnTo>
                    <a:pt x="1021552" y="128372"/>
                  </a:lnTo>
                  <a:lnTo>
                    <a:pt x="1056158" y="156428"/>
                  </a:lnTo>
                  <a:lnTo>
                    <a:pt x="1088704" y="186792"/>
                  </a:lnTo>
                  <a:lnTo>
                    <a:pt x="1119068" y="219338"/>
                  </a:lnTo>
                  <a:lnTo>
                    <a:pt x="1147124" y="253944"/>
                  </a:lnTo>
                  <a:lnTo>
                    <a:pt x="1172751" y="290487"/>
                  </a:lnTo>
                  <a:lnTo>
                    <a:pt x="1195825" y="328843"/>
                  </a:lnTo>
                  <a:lnTo>
                    <a:pt x="1216223" y="368889"/>
                  </a:lnTo>
                  <a:lnTo>
                    <a:pt x="1233820" y="410502"/>
                  </a:lnTo>
                  <a:lnTo>
                    <a:pt x="1248495" y="453558"/>
                  </a:lnTo>
                  <a:lnTo>
                    <a:pt x="1260123" y="497934"/>
                  </a:lnTo>
                  <a:lnTo>
                    <a:pt x="1268582" y="543506"/>
                  </a:lnTo>
                  <a:lnTo>
                    <a:pt x="1273747" y="590152"/>
                  </a:lnTo>
                  <a:lnTo>
                    <a:pt x="1275497" y="637748"/>
                  </a:lnTo>
                  <a:lnTo>
                    <a:pt x="1273747" y="685344"/>
                  </a:lnTo>
                  <a:lnTo>
                    <a:pt x="1268582" y="731990"/>
                  </a:lnTo>
                  <a:lnTo>
                    <a:pt x="1260123" y="777562"/>
                  </a:lnTo>
                  <a:lnTo>
                    <a:pt x="1248495" y="821938"/>
                  </a:lnTo>
                  <a:lnTo>
                    <a:pt x="1233820" y="864994"/>
                  </a:lnTo>
                  <a:lnTo>
                    <a:pt x="1216223" y="906607"/>
                  </a:lnTo>
                  <a:lnTo>
                    <a:pt x="1195825" y="946653"/>
                  </a:lnTo>
                  <a:lnTo>
                    <a:pt x="1172751" y="985009"/>
                  </a:lnTo>
                  <a:lnTo>
                    <a:pt x="1147124" y="1021552"/>
                  </a:lnTo>
                  <a:lnTo>
                    <a:pt x="1119068" y="1056158"/>
                  </a:lnTo>
                  <a:lnTo>
                    <a:pt x="1088704" y="1088704"/>
                  </a:lnTo>
                  <a:lnTo>
                    <a:pt x="1056158" y="1119068"/>
                  </a:lnTo>
                  <a:lnTo>
                    <a:pt x="1021552" y="1147124"/>
                  </a:lnTo>
                  <a:lnTo>
                    <a:pt x="985009" y="1172751"/>
                  </a:lnTo>
                  <a:lnTo>
                    <a:pt x="946653" y="1195825"/>
                  </a:lnTo>
                  <a:lnTo>
                    <a:pt x="906607" y="1216223"/>
                  </a:lnTo>
                  <a:lnTo>
                    <a:pt x="864994" y="1233820"/>
                  </a:lnTo>
                  <a:lnTo>
                    <a:pt x="821938" y="1248495"/>
                  </a:lnTo>
                  <a:lnTo>
                    <a:pt x="777562" y="1260123"/>
                  </a:lnTo>
                  <a:lnTo>
                    <a:pt x="731990" y="1268582"/>
                  </a:lnTo>
                  <a:lnTo>
                    <a:pt x="685344" y="1273747"/>
                  </a:lnTo>
                  <a:lnTo>
                    <a:pt x="637748" y="1275497"/>
                  </a:lnTo>
                  <a:lnTo>
                    <a:pt x="590152" y="1273747"/>
                  </a:lnTo>
                  <a:lnTo>
                    <a:pt x="543506" y="1268582"/>
                  </a:lnTo>
                  <a:lnTo>
                    <a:pt x="497934" y="1260123"/>
                  </a:lnTo>
                  <a:lnTo>
                    <a:pt x="453558" y="1248495"/>
                  </a:lnTo>
                  <a:lnTo>
                    <a:pt x="410502" y="1233820"/>
                  </a:lnTo>
                  <a:lnTo>
                    <a:pt x="368889" y="1216223"/>
                  </a:lnTo>
                  <a:lnTo>
                    <a:pt x="328843" y="1195825"/>
                  </a:lnTo>
                  <a:lnTo>
                    <a:pt x="290487" y="1172751"/>
                  </a:lnTo>
                  <a:lnTo>
                    <a:pt x="253944" y="1147124"/>
                  </a:lnTo>
                  <a:lnTo>
                    <a:pt x="219338" y="1119068"/>
                  </a:lnTo>
                  <a:lnTo>
                    <a:pt x="186792" y="1088704"/>
                  </a:lnTo>
                  <a:lnTo>
                    <a:pt x="156428" y="1056158"/>
                  </a:lnTo>
                  <a:lnTo>
                    <a:pt x="128372" y="1021552"/>
                  </a:lnTo>
                  <a:lnTo>
                    <a:pt x="102745" y="985009"/>
                  </a:lnTo>
                  <a:lnTo>
                    <a:pt x="79671" y="946653"/>
                  </a:lnTo>
                  <a:lnTo>
                    <a:pt x="59273" y="906607"/>
                  </a:lnTo>
                  <a:lnTo>
                    <a:pt x="41676" y="864994"/>
                  </a:lnTo>
                  <a:lnTo>
                    <a:pt x="27001" y="821938"/>
                  </a:lnTo>
                  <a:lnTo>
                    <a:pt x="15373" y="777562"/>
                  </a:lnTo>
                  <a:lnTo>
                    <a:pt x="6914" y="731990"/>
                  </a:lnTo>
                  <a:lnTo>
                    <a:pt x="1749" y="685344"/>
                  </a:lnTo>
                  <a:lnTo>
                    <a:pt x="0" y="637748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23853" y="2393568"/>
              <a:ext cx="225274" cy="22411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565024" y="2608158"/>
              <a:ext cx="343535" cy="286385"/>
            </a:xfrm>
            <a:custGeom>
              <a:avLst/>
              <a:gdLst/>
              <a:ahLst/>
              <a:cxnLst/>
              <a:rect l="l" t="t" r="r" b="b"/>
              <a:pathLst>
                <a:path w="343534" h="286385">
                  <a:moveTo>
                    <a:pt x="171466" y="0"/>
                  </a:moveTo>
                  <a:lnTo>
                    <a:pt x="104372" y="22356"/>
                  </a:lnTo>
                  <a:lnTo>
                    <a:pt x="75232" y="48625"/>
                  </a:lnTo>
                  <a:lnTo>
                    <a:pt x="49909" y="83465"/>
                  </a:lnTo>
                  <a:lnTo>
                    <a:pt x="29064" y="125756"/>
                  </a:lnTo>
                  <a:lnTo>
                    <a:pt x="13357" y="174382"/>
                  </a:lnTo>
                  <a:lnTo>
                    <a:pt x="3449" y="228224"/>
                  </a:lnTo>
                  <a:lnTo>
                    <a:pt x="0" y="286165"/>
                  </a:lnTo>
                  <a:lnTo>
                    <a:pt x="342934" y="286165"/>
                  </a:lnTo>
                  <a:lnTo>
                    <a:pt x="339384" y="228224"/>
                  </a:lnTo>
                  <a:lnTo>
                    <a:pt x="329232" y="174382"/>
                  </a:lnTo>
                  <a:lnTo>
                    <a:pt x="313223" y="125756"/>
                  </a:lnTo>
                  <a:lnTo>
                    <a:pt x="292106" y="83465"/>
                  </a:lnTo>
                  <a:lnTo>
                    <a:pt x="266625" y="48625"/>
                  </a:lnTo>
                  <a:lnTo>
                    <a:pt x="237527" y="22356"/>
                  </a:lnTo>
                  <a:lnTo>
                    <a:pt x="171466" y="0"/>
                  </a:lnTo>
                  <a:close/>
                </a:path>
              </a:pathLst>
            </a:custGeom>
            <a:solidFill>
              <a:srgbClr val="242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565024" y="2608158"/>
              <a:ext cx="343535" cy="286385"/>
            </a:xfrm>
            <a:custGeom>
              <a:avLst/>
              <a:gdLst/>
              <a:ahLst/>
              <a:cxnLst/>
              <a:rect l="l" t="t" r="r" b="b"/>
              <a:pathLst>
                <a:path w="343534" h="286385">
                  <a:moveTo>
                    <a:pt x="0" y="286165"/>
                  </a:moveTo>
                  <a:lnTo>
                    <a:pt x="3449" y="228224"/>
                  </a:lnTo>
                  <a:lnTo>
                    <a:pt x="13357" y="174381"/>
                  </a:lnTo>
                  <a:lnTo>
                    <a:pt x="29064" y="125756"/>
                  </a:lnTo>
                  <a:lnTo>
                    <a:pt x="49909" y="83464"/>
                  </a:lnTo>
                  <a:lnTo>
                    <a:pt x="75232" y="48625"/>
                  </a:lnTo>
                  <a:lnTo>
                    <a:pt x="104372" y="22356"/>
                  </a:lnTo>
                  <a:lnTo>
                    <a:pt x="171467" y="0"/>
                  </a:lnTo>
                  <a:lnTo>
                    <a:pt x="205559" y="5775"/>
                  </a:lnTo>
                  <a:lnTo>
                    <a:pt x="266625" y="48625"/>
                  </a:lnTo>
                  <a:lnTo>
                    <a:pt x="292106" y="83464"/>
                  </a:lnTo>
                  <a:lnTo>
                    <a:pt x="313223" y="125756"/>
                  </a:lnTo>
                  <a:lnTo>
                    <a:pt x="329231" y="174381"/>
                  </a:lnTo>
                  <a:lnTo>
                    <a:pt x="339384" y="228224"/>
                  </a:lnTo>
                  <a:lnTo>
                    <a:pt x="342934" y="286165"/>
                  </a:lnTo>
                  <a:lnTo>
                    <a:pt x="0" y="286165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68932" y="2393568"/>
              <a:ext cx="225274" cy="2241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910102" y="2608158"/>
              <a:ext cx="343535" cy="286385"/>
            </a:xfrm>
            <a:custGeom>
              <a:avLst/>
              <a:gdLst/>
              <a:ahLst/>
              <a:cxnLst/>
              <a:rect l="l" t="t" r="r" b="b"/>
              <a:pathLst>
                <a:path w="343534" h="286385">
                  <a:moveTo>
                    <a:pt x="171466" y="0"/>
                  </a:moveTo>
                  <a:lnTo>
                    <a:pt x="104372" y="22356"/>
                  </a:lnTo>
                  <a:lnTo>
                    <a:pt x="75231" y="48625"/>
                  </a:lnTo>
                  <a:lnTo>
                    <a:pt x="49908" y="83465"/>
                  </a:lnTo>
                  <a:lnTo>
                    <a:pt x="29063" y="125756"/>
                  </a:lnTo>
                  <a:lnTo>
                    <a:pt x="13357" y="174382"/>
                  </a:lnTo>
                  <a:lnTo>
                    <a:pt x="3449" y="228224"/>
                  </a:lnTo>
                  <a:lnTo>
                    <a:pt x="0" y="286165"/>
                  </a:lnTo>
                  <a:lnTo>
                    <a:pt x="342933" y="286165"/>
                  </a:lnTo>
                  <a:lnTo>
                    <a:pt x="339383" y="228224"/>
                  </a:lnTo>
                  <a:lnTo>
                    <a:pt x="329231" y="174382"/>
                  </a:lnTo>
                  <a:lnTo>
                    <a:pt x="313223" y="125756"/>
                  </a:lnTo>
                  <a:lnTo>
                    <a:pt x="292105" y="83465"/>
                  </a:lnTo>
                  <a:lnTo>
                    <a:pt x="266624" y="48625"/>
                  </a:lnTo>
                  <a:lnTo>
                    <a:pt x="237527" y="22356"/>
                  </a:lnTo>
                  <a:lnTo>
                    <a:pt x="171466" y="0"/>
                  </a:lnTo>
                  <a:close/>
                </a:path>
              </a:pathLst>
            </a:custGeom>
            <a:solidFill>
              <a:srgbClr val="242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10102" y="2608158"/>
              <a:ext cx="343535" cy="286385"/>
            </a:xfrm>
            <a:custGeom>
              <a:avLst/>
              <a:gdLst/>
              <a:ahLst/>
              <a:cxnLst/>
              <a:rect l="l" t="t" r="r" b="b"/>
              <a:pathLst>
                <a:path w="343534" h="286385">
                  <a:moveTo>
                    <a:pt x="0" y="286165"/>
                  </a:moveTo>
                  <a:lnTo>
                    <a:pt x="3449" y="228224"/>
                  </a:lnTo>
                  <a:lnTo>
                    <a:pt x="13357" y="174381"/>
                  </a:lnTo>
                  <a:lnTo>
                    <a:pt x="29064" y="125756"/>
                  </a:lnTo>
                  <a:lnTo>
                    <a:pt x="49909" y="83464"/>
                  </a:lnTo>
                  <a:lnTo>
                    <a:pt x="75232" y="48625"/>
                  </a:lnTo>
                  <a:lnTo>
                    <a:pt x="104372" y="22356"/>
                  </a:lnTo>
                  <a:lnTo>
                    <a:pt x="171467" y="0"/>
                  </a:lnTo>
                  <a:lnTo>
                    <a:pt x="205559" y="5775"/>
                  </a:lnTo>
                  <a:lnTo>
                    <a:pt x="266625" y="48625"/>
                  </a:lnTo>
                  <a:lnTo>
                    <a:pt x="292106" y="83464"/>
                  </a:lnTo>
                  <a:lnTo>
                    <a:pt x="313223" y="125756"/>
                  </a:lnTo>
                  <a:lnTo>
                    <a:pt x="329231" y="174381"/>
                  </a:lnTo>
                  <a:lnTo>
                    <a:pt x="339384" y="228224"/>
                  </a:lnTo>
                  <a:lnTo>
                    <a:pt x="342934" y="286165"/>
                  </a:lnTo>
                  <a:lnTo>
                    <a:pt x="0" y="286165"/>
                  </a:lnTo>
                  <a:close/>
                </a:path>
              </a:pathLst>
            </a:custGeom>
            <a:ln w="1905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777416" y="2412579"/>
              <a:ext cx="263525" cy="262255"/>
            </a:xfrm>
            <a:custGeom>
              <a:avLst/>
              <a:gdLst/>
              <a:ahLst/>
              <a:cxnLst/>
              <a:rect l="l" t="t" r="r" b="b"/>
              <a:pathLst>
                <a:path w="263525" h="262255">
                  <a:moveTo>
                    <a:pt x="131613" y="0"/>
                  </a:moveTo>
                  <a:lnTo>
                    <a:pt x="80383" y="10284"/>
                  </a:lnTo>
                  <a:lnTo>
                    <a:pt x="38548" y="38332"/>
                  </a:lnTo>
                  <a:lnTo>
                    <a:pt x="10342" y="79932"/>
                  </a:lnTo>
                  <a:lnTo>
                    <a:pt x="0" y="130874"/>
                  </a:lnTo>
                  <a:lnTo>
                    <a:pt x="10342" y="181816"/>
                  </a:lnTo>
                  <a:lnTo>
                    <a:pt x="38548" y="223416"/>
                  </a:lnTo>
                  <a:lnTo>
                    <a:pt x="80383" y="251463"/>
                  </a:lnTo>
                  <a:lnTo>
                    <a:pt x="131613" y="261748"/>
                  </a:lnTo>
                  <a:lnTo>
                    <a:pt x="182844" y="251463"/>
                  </a:lnTo>
                  <a:lnTo>
                    <a:pt x="224679" y="223416"/>
                  </a:lnTo>
                  <a:lnTo>
                    <a:pt x="252884" y="181816"/>
                  </a:lnTo>
                  <a:lnTo>
                    <a:pt x="263227" y="130874"/>
                  </a:lnTo>
                  <a:lnTo>
                    <a:pt x="252884" y="79932"/>
                  </a:lnTo>
                  <a:lnTo>
                    <a:pt x="224679" y="38332"/>
                  </a:lnTo>
                  <a:lnTo>
                    <a:pt x="182844" y="10284"/>
                  </a:lnTo>
                  <a:lnTo>
                    <a:pt x="131613" y="0"/>
                  </a:lnTo>
                  <a:close/>
                </a:path>
              </a:pathLst>
            </a:custGeom>
            <a:solidFill>
              <a:srgbClr val="242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777416" y="2412579"/>
              <a:ext cx="263525" cy="262255"/>
            </a:xfrm>
            <a:custGeom>
              <a:avLst/>
              <a:gdLst/>
              <a:ahLst/>
              <a:cxnLst/>
              <a:rect l="l" t="t" r="r" b="b"/>
              <a:pathLst>
                <a:path w="263525" h="262255">
                  <a:moveTo>
                    <a:pt x="0" y="130874"/>
                  </a:moveTo>
                  <a:lnTo>
                    <a:pt x="10342" y="79931"/>
                  </a:lnTo>
                  <a:lnTo>
                    <a:pt x="38548" y="38332"/>
                  </a:lnTo>
                  <a:lnTo>
                    <a:pt x="80383" y="10284"/>
                  </a:lnTo>
                  <a:lnTo>
                    <a:pt x="131613" y="0"/>
                  </a:lnTo>
                  <a:lnTo>
                    <a:pt x="182843" y="10284"/>
                  </a:lnTo>
                  <a:lnTo>
                    <a:pt x="224678" y="38332"/>
                  </a:lnTo>
                  <a:lnTo>
                    <a:pt x="252884" y="79931"/>
                  </a:lnTo>
                  <a:lnTo>
                    <a:pt x="263227" y="130874"/>
                  </a:lnTo>
                  <a:lnTo>
                    <a:pt x="252884" y="181816"/>
                  </a:lnTo>
                  <a:lnTo>
                    <a:pt x="224678" y="223415"/>
                  </a:lnTo>
                  <a:lnTo>
                    <a:pt x="182843" y="251463"/>
                  </a:lnTo>
                  <a:lnTo>
                    <a:pt x="131613" y="261748"/>
                  </a:lnTo>
                  <a:lnTo>
                    <a:pt x="80383" y="251463"/>
                  </a:lnTo>
                  <a:lnTo>
                    <a:pt x="38548" y="223415"/>
                  </a:lnTo>
                  <a:lnTo>
                    <a:pt x="10342" y="181816"/>
                  </a:lnTo>
                  <a:lnTo>
                    <a:pt x="0" y="130874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90167" y="2674327"/>
              <a:ext cx="438150" cy="365760"/>
            </a:xfrm>
            <a:custGeom>
              <a:avLst/>
              <a:gdLst/>
              <a:ahLst/>
              <a:cxnLst/>
              <a:rect l="l" t="t" r="r" b="b"/>
              <a:pathLst>
                <a:path w="438150" h="365760">
                  <a:moveTo>
                    <a:pt x="218862" y="0"/>
                  </a:moveTo>
                  <a:lnTo>
                    <a:pt x="149277" y="18506"/>
                  </a:lnTo>
                  <a:lnTo>
                    <a:pt x="117813" y="40544"/>
                  </a:lnTo>
                  <a:lnTo>
                    <a:pt x="89146" y="70130"/>
                  </a:lnTo>
                  <a:lnTo>
                    <a:pt x="63704" y="106535"/>
                  </a:lnTo>
                  <a:lnTo>
                    <a:pt x="41921" y="149027"/>
                  </a:lnTo>
                  <a:lnTo>
                    <a:pt x="24228" y="196876"/>
                  </a:lnTo>
                  <a:lnTo>
                    <a:pt x="11055" y="249353"/>
                  </a:lnTo>
                  <a:lnTo>
                    <a:pt x="2835" y="305725"/>
                  </a:lnTo>
                  <a:lnTo>
                    <a:pt x="0" y="365263"/>
                  </a:lnTo>
                  <a:lnTo>
                    <a:pt x="437725" y="365263"/>
                  </a:lnTo>
                  <a:lnTo>
                    <a:pt x="434805" y="305725"/>
                  </a:lnTo>
                  <a:lnTo>
                    <a:pt x="426369" y="249353"/>
                  </a:lnTo>
                  <a:lnTo>
                    <a:pt x="412906" y="196876"/>
                  </a:lnTo>
                  <a:lnTo>
                    <a:pt x="394903" y="149027"/>
                  </a:lnTo>
                  <a:lnTo>
                    <a:pt x="372848" y="106535"/>
                  </a:lnTo>
                  <a:lnTo>
                    <a:pt x="347229" y="70130"/>
                  </a:lnTo>
                  <a:lnTo>
                    <a:pt x="318532" y="40544"/>
                  </a:lnTo>
                  <a:lnTo>
                    <a:pt x="287248" y="18506"/>
                  </a:lnTo>
                  <a:lnTo>
                    <a:pt x="218862" y="0"/>
                  </a:lnTo>
                  <a:close/>
                </a:path>
              </a:pathLst>
            </a:custGeom>
            <a:solidFill>
              <a:srgbClr val="242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90167" y="2674327"/>
              <a:ext cx="438150" cy="365760"/>
            </a:xfrm>
            <a:custGeom>
              <a:avLst/>
              <a:gdLst/>
              <a:ahLst/>
              <a:cxnLst/>
              <a:rect l="l" t="t" r="r" b="b"/>
              <a:pathLst>
                <a:path w="438150" h="365760">
                  <a:moveTo>
                    <a:pt x="0" y="365264"/>
                  </a:moveTo>
                  <a:lnTo>
                    <a:pt x="2835" y="305725"/>
                  </a:lnTo>
                  <a:lnTo>
                    <a:pt x="11055" y="249353"/>
                  </a:lnTo>
                  <a:lnTo>
                    <a:pt x="24228" y="196877"/>
                  </a:lnTo>
                  <a:lnTo>
                    <a:pt x="41921" y="149027"/>
                  </a:lnTo>
                  <a:lnTo>
                    <a:pt x="63704" y="106535"/>
                  </a:lnTo>
                  <a:lnTo>
                    <a:pt x="89145" y="70130"/>
                  </a:lnTo>
                  <a:lnTo>
                    <a:pt x="117813" y="40544"/>
                  </a:lnTo>
                  <a:lnTo>
                    <a:pt x="149276" y="18506"/>
                  </a:lnTo>
                  <a:lnTo>
                    <a:pt x="218862" y="0"/>
                  </a:lnTo>
                  <a:lnTo>
                    <a:pt x="253861" y="4748"/>
                  </a:lnTo>
                  <a:lnTo>
                    <a:pt x="318532" y="40544"/>
                  </a:lnTo>
                  <a:lnTo>
                    <a:pt x="347228" y="70130"/>
                  </a:lnTo>
                  <a:lnTo>
                    <a:pt x="372847" y="106535"/>
                  </a:lnTo>
                  <a:lnTo>
                    <a:pt x="394903" y="149027"/>
                  </a:lnTo>
                  <a:lnTo>
                    <a:pt x="412906" y="196877"/>
                  </a:lnTo>
                  <a:lnTo>
                    <a:pt x="426369" y="249353"/>
                  </a:lnTo>
                  <a:lnTo>
                    <a:pt x="434804" y="305725"/>
                  </a:lnTo>
                  <a:lnTo>
                    <a:pt x="437725" y="365264"/>
                  </a:lnTo>
                  <a:lnTo>
                    <a:pt x="0" y="365264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5816" y="2014727"/>
              <a:ext cx="542544" cy="53949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0096" y="1944623"/>
              <a:ext cx="633984" cy="71323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645222" y="208359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19">
                  <a:moveTo>
                    <a:pt x="174959" y="0"/>
                  </a:moveTo>
                  <a:lnTo>
                    <a:pt x="128448" y="6249"/>
                  </a:lnTo>
                  <a:lnTo>
                    <a:pt x="86654" y="23887"/>
                  </a:lnTo>
                  <a:lnTo>
                    <a:pt x="51244" y="51244"/>
                  </a:lnTo>
                  <a:lnTo>
                    <a:pt x="23887" y="86654"/>
                  </a:lnTo>
                  <a:lnTo>
                    <a:pt x="6249" y="128448"/>
                  </a:lnTo>
                  <a:lnTo>
                    <a:pt x="0" y="174959"/>
                  </a:lnTo>
                  <a:lnTo>
                    <a:pt x="6249" y="221469"/>
                  </a:lnTo>
                  <a:lnTo>
                    <a:pt x="23887" y="263263"/>
                  </a:lnTo>
                  <a:lnTo>
                    <a:pt x="51244" y="298672"/>
                  </a:lnTo>
                  <a:lnTo>
                    <a:pt x="86654" y="326029"/>
                  </a:lnTo>
                  <a:lnTo>
                    <a:pt x="128448" y="343667"/>
                  </a:lnTo>
                  <a:lnTo>
                    <a:pt x="174959" y="349916"/>
                  </a:lnTo>
                  <a:lnTo>
                    <a:pt x="221469" y="343667"/>
                  </a:lnTo>
                  <a:lnTo>
                    <a:pt x="263263" y="326029"/>
                  </a:lnTo>
                  <a:lnTo>
                    <a:pt x="298672" y="298672"/>
                  </a:lnTo>
                  <a:lnTo>
                    <a:pt x="326029" y="263263"/>
                  </a:lnTo>
                  <a:lnTo>
                    <a:pt x="343667" y="221469"/>
                  </a:lnTo>
                  <a:lnTo>
                    <a:pt x="349916" y="174959"/>
                  </a:lnTo>
                  <a:lnTo>
                    <a:pt x="343667" y="128448"/>
                  </a:lnTo>
                  <a:lnTo>
                    <a:pt x="326029" y="86654"/>
                  </a:lnTo>
                  <a:lnTo>
                    <a:pt x="298672" y="51244"/>
                  </a:lnTo>
                  <a:lnTo>
                    <a:pt x="263263" y="23887"/>
                  </a:lnTo>
                  <a:lnTo>
                    <a:pt x="221469" y="6249"/>
                  </a:lnTo>
                  <a:lnTo>
                    <a:pt x="17495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45222" y="208359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19">
                  <a:moveTo>
                    <a:pt x="0" y="174958"/>
                  </a:moveTo>
                  <a:lnTo>
                    <a:pt x="6249" y="128447"/>
                  </a:lnTo>
                  <a:lnTo>
                    <a:pt x="23886" y="86653"/>
                  </a:lnTo>
                  <a:lnTo>
                    <a:pt x="51244" y="51244"/>
                  </a:lnTo>
                  <a:lnTo>
                    <a:pt x="86653" y="23886"/>
                  </a:lnTo>
                  <a:lnTo>
                    <a:pt x="128447" y="6249"/>
                  </a:lnTo>
                  <a:lnTo>
                    <a:pt x="174958" y="0"/>
                  </a:lnTo>
                  <a:lnTo>
                    <a:pt x="221469" y="6249"/>
                  </a:lnTo>
                  <a:lnTo>
                    <a:pt x="263263" y="23886"/>
                  </a:lnTo>
                  <a:lnTo>
                    <a:pt x="298672" y="51244"/>
                  </a:lnTo>
                  <a:lnTo>
                    <a:pt x="326030" y="86653"/>
                  </a:lnTo>
                  <a:lnTo>
                    <a:pt x="343667" y="128447"/>
                  </a:lnTo>
                  <a:lnTo>
                    <a:pt x="349917" y="174958"/>
                  </a:lnTo>
                  <a:lnTo>
                    <a:pt x="343667" y="221469"/>
                  </a:lnTo>
                  <a:lnTo>
                    <a:pt x="326030" y="263263"/>
                  </a:lnTo>
                  <a:lnTo>
                    <a:pt x="298672" y="298672"/>
                  </a:lnTo>
                  <a:lnTo>
                    <a:pt x="263263" y="326030"/>
                  </a:lnTo>
                  <a:lnTo>
                    <a:pt x="221469" y="343667"/>
                  </a:lnTo>
                  <a:lnTo>
                    <a:pt x="174958" y="349917"/>
                  </a:lnTo>
                  <a:lnTo>
                    <a:pt x="128447" y="343667"/>
                  </a:lnTo>
                  <a:lnTo>
                    <a:pt x="86653" y="326030"/>
                  </a:lnTo>
                  <a:lnTo>
                    <a:pt x="51244" y="298672"/>
                  </a:lnTo>
                  <a:lnTo>
                    <a:pt x="23886" y="263263"/>
                  </a:lnTo>
                  <a:lnTo>
                    <a:pt x="6249" y="221469"/>
                  </a:lnTo>
                  <a:lnTo>
                    <a:pt x="0" y="174958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715668" y="1385315"/>
            <a:ext cx="2773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FF9900"/>
                </a:solidFill>
                <a:latin typeface="Century Gothic"/>
                <a:cs typeface="Century Gothic"/>
              </a:rPr>
              <a:t>Select </a:t>
            </a:r>
            <a:r>
              <a:rPr sz="2000" spc="-35" dirty="0">
                <a:solidFill>
                  <a:srgbClr val="FF9900"/>
                </a:solidFill>
                <a:latin typeface="Century Gothic"/>
                <a:cs typeface="Century Gothic"/>
              </a:rPr>
              <a:t>your </a:t>
            </a:r>
            <a:r>
              <a:rPr sz="2000" spc="100" dirty="0">
                <a:solidFill>
                  <a:srgbClr val="FF9900"/>
                </a:solidFill>
                <a:latin typeface="Century Gothic"/>
                <a:cs typeface="Century Gothic"/>
              </a:rPr>
              <a:t>S3</a:t>
            </a:r>
            <a:r>
              <a:rPr sz="2000" spc="-20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000" spc="-100" dirty="0">
                <a:solidFill>
                  <a:srgbClr val="FF9900"/>
                </a:solidFill>
                <a:latin typeface="Century Gothic"/>
                <a:cs typeface="Century Gothic"/>
              </a:rPr>
              <a:t>bucket(s)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916048" y="1385315"/>
            <a:ext cx="1998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9900"/>
                </a:solidFill>
                <a:latin typeface="Century Gothic"/>
                <a:cs typeface="Century Gothic"/>
              </a:rPr>
              <a:t>Set </a:t>
            </a:r>
            <a:r>
              <a:rPr sz="2000" spc="-125" dirty="0">
                <a:solidFill>
                  <a:srgbClr val="FF9900"/>
                </a:solidFill>
                <a:latin typeface="Century Gothic"/>
                <a:cs typeface="Century Gothic"/>
              </a:rPr>
              <a:t>up </a:t>
            </a:r>
            <a:r>
              <a:rPr sz="2000" spc="-35" dirty="0">
                <a:solidFill>
                  <a:srgbClr val="FF9900"/>
                </a:solidFill>
                <a:latin typeface="Century Gothic"/>
                <a:cs typeface="Century Gothic"/>
              </a:rPr>
              <a:t>your</a:t>
            </a:r>
            <a:r>
              <a:rPr sz="2000" spc="-40" dirty="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FF9900"/>
                </a:solidFill>
                <a:latin typeface="Century Gothic"/>
                <a:cs typeface="Century Gothic"/>
              </a:rPr>
              <a:t>users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745569" y="2058923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10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343144" y="1944623"/>
            <a:ext cx="634365" cy="713740"/>
            <a:chOff x="5343144" y="1944623"/>
            <a:chExt cx="634365" cy="713740"/>
          </a:xfrm>
        </p:grpSpPr>
        <p:pic>
          <p:nvPicPr>
            <p:cNvPr id="67" name="object 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88864" y="2014727"/>
              <a:ext cx="542543" cy="53949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43144" y="1944623"/>
              <a:ext cx="633984" cy="71323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458251" y="208359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174959" y="0"/>
                  </a:moveTo>
                  <a:lnTo>
                    <a:pt x="128448" y="6249"/>
                  </a:lnTo>
                  <a:lnTo>
                    <a:pt x="86654" y="23887"/>
                  </a:lnTo>
                  <a:lnTo>
                    <a:pt x="51244" y="51244"/>
                  </a:lnTo>
                  <a:lnTo>
                    <a:pt x="23887" y="86654"/>
                  </a:lnTo>
                  <a:lnTo>
                    <a:pt x="6249" y="128448"/>
                  </a:lnTo>
                  <a:lnTo>
                    <a:pt x="0" y="174959"/>
                  </a:lnTo>
                  <a:lnTo>
                    <a:pt x="6249" y="221469"/>
                  </a:lnTo>
                  <a:lnTo>
                    <a:pt x="23887" y="263263"/>
                  </a:lnTo>
                  <a:lnTo>
                    <a:pt x="51244" y="298672"/>
                  </a:lnTo>
                  <a:lnTo>
                    <a:pt x="86654" y="326029"/>
                  </a:lnTo>
                  <a:lnTo>
                    <a:pt x="128448" y="343667"/>
                  </a:lnTo>
                  <a:lnTo>
                    <a:pt x="174959" y="349916"/>
                  </a:lnTo>
                  <a:lnTo>
                    <a:pt x="221469" y="343667"/>
                  </a:lnTo>
                  <a:lnTo>
                    <a:pt x="263263" y="326029"/>
                  </a:lnTo>
                  <a:lnTo>
                    <a:pt x="298672" y="298672"/>
                  </a:lnTo>
                  <a:lnTo>
                    <a:pt x="326029" y="263263"/>
                  </a:lnTo>
                  <a:lnTo>
                    <a:pt x="343667" y="221469"/>
                  </a:lnTo>
                  <a:lnTo>
                    <a:pt x="349916" y="174959"/>
                  </a:lnTo>
                  <a:lnTo>
                    <a:pt x="343667" y="128448"/>
                  </a:lnTo>
                  <a:lnTo>
                    <a:pt x="326029" y="86654"/>
                  </a:lnTo>
                  <a:lnTo>
                    <a:pt x="298672" y="51244"/>
                  </a:lnTo>
                  <a:lnTo>
                    <a:pt x="263263" y="23887"/>
                  </a:lnTo>
                  <a:lnTo>
                    <a:pt x="221469" y="6249"/>
                  </a:lnTo>
                  <a:lnTo>
                    <a:pt x="17495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58251" y="208359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0" y="174958"/>
                  </a:moveTo>
                  <a:lnTo>
                    <a:pt x="6249" y="128447"/>
                  </a:lnTo>
                  <a:lnTo>
                    <a:pt x="23886" y="86653"/>
                  </a:lnTo>
                  <a:lnTo>
                    <a:pt x="51244" y="51244"/>
                  </a:lnTo>
                  <a:lnTo>
                    <a:pt x="86653" y="23886"/>
                  </a:lnTo>
                  <a:lnTo>
                    <a:pt x="128447" y="6249"/>
                  </a:lnTo>
                  <a:lnTo>
                    <a:pt x="174958" y="0"/>
                  </a:lnTo>
                  <a:lnTo>
                    <a:pt x="221469" y="6249"/>
                  </a:lnTo>
                  <a:lnTo>
                    <a:pt x="263263" y="23886"/>
                  </a:lnTo>
                  <a:lnTo>
                    <a:pt x="298672" y="51244"/>
                  </a:lnTo>
                  <a:lnTo>
                    <a:pt x="326030" y="86653"/>
                  </a:lnTo>
                  <a:lnTo>
                    <a:pt x="343667" y="128447"/>
                  </a:lnTo>
                  <a:lnTo>
                    <a:pt x="349917" y="174958"/>
                  </a:lnTo>
                  <a:lnTo>
                    <a:pt x="343667" y="221469"/>
                  </a:lnTo>
                  <a:lnTo>
                    <a:pt x="326030" y="263263"/>
                  </a:lnTo>
                  <a:lnTo>
                    <a:pt x="298672" y="298672"/>
                  </a:lnTo>
                  <a:lnTo>
                    <a:pt x="263263" y="326030"/>
                  </a:lnTo>
                  <a:lnTo>
                    <a:pt x="221469" y="343667"/>
                  </a:lnTo>
                  <a:lnTo>
                    <a:pt x="174958" y="349917"/>
                  </a:lnTo>
                  <a:lnTo>
                    <a:pt x="128447" y="343667"/>
                  </a:lnTo>
                  <a:lnTo>
                    <a:pt x="86653" y="326030"/>
                  </a:lnTo>
                  <a:lnTo>
                    <a:pt x="51244" y="298672"/>
                  </a:lnTo>
                  <a:lnTo>
                    <a:pt x="23886" y="263263"/>
                  </a:lnTo>
                  <a:lnTo>
                    <a:pt x="6249" y="221469"/>
                  </a:lnTo>
                  <a:lnTo>
                    <a:pt x="0" y="174958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558598" y="2058923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1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9156192" y="1944623"/>
            <a:ext cx="634365" cy="713740"/>
            <a:chOff x="9156192" y="1944623"/>
            <a:chExt cx="634365" cy="713740"/>
          </a:xfrm>
        </p:grpSpPr>
        <p:pic>
          <p:nvPicPr>
            <p:cNvPr id="73" name="object 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01912" y="2014727"/>
              <a:ext cx="542544" cy="5394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56192" y="1944623"/>
              <a:ext cx="633983" cy="71323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271280" y="208359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174959" y="0"/>
                  </a:moveTo>
                  <a:lnTo>
                    <a:pt x="128447" y="6249"/>
                  </a:lnTo>
                  <a:lnTo>
                    <a:pt x="86653" y="23887"/>
                  </a:lnTo>
                  <a:lnTo>
                    <a:pt x="51244" y="51244"/>
                  </a:lnTo>
                  <a:lnTo>
                    <a:pt x="23886" y="86654"/>
                  </a:lnTo>
                  <a:lnTo>
                    <a:pt x="6249" y="128448"/>
                  </a:lnTo>
                  <a:lnTo>
                    <a:pt x="0" y="174959"/>
                  </a:lnTo>
                  <a:lnTo>
                    <a:pt x="6249" y="221469"/>
                  </a:lnTo>
                  <a:lnTo>
                    <a:pt x="23886" y="263263"/>
                  </a:lnTo>
                  <a:lnTo>
                    <a:pt x="51244" y="298672"/>
                  </a:lnTo>
                  <a:lnTo>
                    <a:pt x="86653" y="326029"/>
                  </a:lnTo>
                  <a:lnTo>
                    <a:pt x="128447" y="343667"/>
                  </a:lnTo>
                  <a:lnTo>
                    <a:pt x="174959" y="349916"/>
                  </a:lnTo>
                  <a:lnTo>
                    <a:pt x="221469" y="343667"/>
                  </a:lnTo>
                  <a:lnTo>
                    <a:pt x="263263" y="326029"/>
                  </a:lnTo>
                  <a:lnTo>
                    <a:pt x="298672" y="298672"/>
                  </a:lnTo>
                  <a:lnTo>
                    <a:pt x="326029" y="263263"/>
                  </a:lnTo>
                  <a:lnTo>
                    <a:pt x="343667" y="221469"/>
                  </a:lnTo>
                  <a:lnTo>
                    <a:pt x="349916" y="174959"/>
                  </a:lnTo>
                  <a:lnTo>
                    <a:pt x="343667" y="128448"/>
                  </a:lnTo>
                  <a:lnTo>
                    <a:pt x="326029" y="86654"/>
                  </a:lnTo>
                  <a:lnTo>
                    <a:pt x="298672" y="51244"/>
                  </a:lnTo>
                  <a:lnTo>
                    <a:pt x="263263" y="23887"/>
                  </a:lnTo>
                  <a:lnTo>
                    <a:pt x="221469" y="6249"/>
                  </a:lnTo>
                  <a:lnTo>
                    <a:pt x="17495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271280" y="208359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0" y="174958"/>
                  </a:moveTo>
                  <a:lnTo>
                    <a:pt x="6249" y="128447"/>
                  </a:lnTo>
                  <a:lnTo>
                    <a:pt x="23886" y="86653"/>
                  </a:lnTo>
                  <a:lnTo>
                    <a:pt x="51244" y="51244"/>
                  </a:lnTo>
                  <a:lnTo>
                    <a:pt x="86653" y="23886"/>
                  </a:lnTo>
                  <a:lnTo>
                    <a:pt x="128447" y="6249"/>
                  </a:lnTo>
                  <a:lnTo>
                    <a:pt x="174958" y="0"/>
                  </a:lnTo>
                  <a:lnTo>
                    <a:pt x="221469" y="6249"/>
                  </a:lnTo>
                  <a:lnTo>
                    <a:pt x="263263" y="23886"/>
                  </a:lnTo>
                  <a:lnTo>
                    <a:pt x="298672" y="51244"/>
                  </a:lnTo>
                  <a:lnTo>
                    <a:pt x="326030" y="86653"/>
                  </a:lnTo>
                  <a:lnTo>
                    <a:pt x="343667" y="128447"/>
                  </a:lnTo>
                  <a:lnTo>
                    <a:pt x="349917" y="174958"/>
                  </a:lnTo>
                  <a:lnTo>
                    <a:pt x="343667" y="221469"/>
                  </a:lnTo>
                  <a:lnTo>
                    <a:pt x="326030" y="263263"/>
                  </a:lnTo>
                  <a:lnTo>
                    <a:pt x="298672" y="298672"/>
                  </a:lnTo>
                  <a:lnTo>
                    <a:pt x="263263" y="326030"/>
                  </a:lnTo>
                  <a:lnTo>
                    <a:pt x="221469" y="343667"/>
                  </a:lnTo>
                  <a:lnTo>
                    <a:pt x="174958" y="349917"/>
                  </a:lnTo>
                  <a:lnTo>
                    <a:pt x="128447" y="343667"/>
                  </a:lnTo>
                  <a:lnTo>
                    <a:pt x="86653" y="326030"/>
                  </a:lnTo>
                  <a:lnTo>
                    <a:pt x="51244" y="298672"/>
                  </a:lnTo>
                  <a:lnTo>
                    <a:pt x="23886" y="263263"/>
                  </a:lnTo>
                  <a:lnTo>
                    <a:pt x="6249" y="221469"/>
                  </a:lnTo>
                  <a:lnTo>
                    <a:pt x="0" y="174958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371625" y="2058923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10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627379" y="248412"/>
            <a:ext cx="4673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latin typeface="Trebuchet MS"/>
                <a:cs typeface="Trebuchet MS"/>
              </a:rPr>
              <a:t>Setting </a:t>
            </a:r>
            <a:r>
              <a:rPr sz="3200" spc="55" dirty="0">
                <a:latin typeface="Trebuchet MS"/>
                <a:cs typeface="Trebuchet MS"/>
              </a:rPr>
              <a:t>up </a:t>
            </a:r>
            <a:r>
              <a:rPr sz="3200" spc="165" dirty="0">
                <a:latin typeface="Trebuchet MS"/>
                <a:cs typeface="Trebuchet MS"/>
              </a:rPr>
              <a:t>AWS</a:t>
            </a:r>
            <a:r>
              <a:rPr sz="3200" spc="-650" dirty="0">
                <a:latin typeface="Trebuchet MS"/>
                <a:cs typeface="Trebuchet MS"/>
              </a:rPr>
              <a:t> </a:t>
            </a:r>
            <a:r>
              <a:rPr sz="3200" spc="-30" dirty="0">
                <a:latin typeface="Trebuchet MS"/>
                <a:cs typeface="Trebuchet MS"/>
              </a:rPr>
              <a:t>Transfer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5353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65" dirty="0">
                <a:latin typeface="Trebuchet MS"/>
                <a:cs typeface="Trebuchet MS"/>
              </a:rPr>
              <a:t>AWS</a:t>
            </a:r>
            <a:r>
              <a:rPr sz="3200" spc="-200" dirty="0">
                <a:latin typeface="Trebuchet MS"/>
                <a:cs typeface="Trebuchet MS"/>
              </a:rPr>
              <a:t> </a:t>
            </a:r>
            <a:r>
              <a:rPr sz="3200" spc="80" dirty="0">
                <a:latin typeface="Trebuchet MS"/>
                <a:cs typeface="Trebuchet MS"/>
              </a:rPr>
              <a:t>Snowball/Snowmobile</a:t>
            </a:r>
            <a:endParaRPr sz="32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69387" y="1292385"/>
          <a:ext cx="10732770" cy="4606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6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6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Use</a:t>
                      </a:r>
                      <a:r>
                        <a:rPr sz="2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Case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0C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AWS</a:t>
                      </a:r>
                      <a:r>
                        <a:rPr sz="2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Solution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78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16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Cloud </a:t>
                      </a:r>
                      <a:r>
                        <a:rPr sz="2400" spc="-6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Migration, </a:t>
                      </a:r>
                      <a:r>
                        <a:rPr sz="2400" spc="-2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Disaster</a:t>
                      </a:r>
                      <a:r>
                        <a:rPr sz="2400" spc="10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-15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Recovery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AWS</a:t>
                      </a:r>
                      <a:r>
                        <a:rPr sz="2400" spc="-5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-5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Snowball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1920">
                <a:tc>
                  <a:txBody>
                    <a:bodyPr/>
                    <a:lstStyle/>
                    <a:p>
                      <a:pPr marL="91440" marR="837565">
                        <a:lnSpc>
                          <a:spcPct val="100800"/>
                        </a:lnSpc>
                        <a:spcBef>
                          <a:spcPts val="145"/>
                        </a:spcBef>
                      </a:pPr>
                      <a:r>
                        <a:rPr sz="2400" spc="-2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Internet of </a:t>
                      </a:r>
                      <a:r>
                        <a:rPr sz="2400" spc="4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Things </a:t>
                      </a:r>
                      <a:r>
                        <a:rPr sz="2400" spc="-1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(IoT),</a:t>
                      </a:r>
                      <a:r>
                        <a:rPr sz="2400" spc="-19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-13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Remote  </a:t>
                      </a:r>
                      <a:r>
                        <a:rPr sz="2400" spc="-8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Locations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AWS Snowball</a:t>
                      </a:r>
                      <a:r>
                        <a:rPr sz="2400" spc="-3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-17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Edge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63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6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Migrating </a:t>
                      </a:r>
                      <a:r>
                        <a:rPr sz="2400" spc="-8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Exabytes </a:t>
                      </a:r>
                      <a:r>
                        <a:rPr sz="2400" spc="-2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2400" spc="1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-20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Data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190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5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AWS</a:t>
                      </a:r>
                      <a:r>
                        <a:rPr sz="2400" spc="-5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-7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Snowmobile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190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9378" y="1753710"/>
            <a:ext cx="2641600" cy="1320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5776" y="4451134"/>
            <a:ext cx="2773679" cy="14408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2480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23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Sources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3933" y="2125713"/>
            <a:ext cx="2309867" cy="23098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68492" y="4483100"/>
            <a:ext cx="949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35" dirty="0">
                <a:solidFill>
                  <a:srgbClr val="002D43"/>
                </a:solidFill>
                <a:latin typeface="Century Gothic"/>
                <a:cs typeface="Century Gothic"/>
              </a:rPr>
              <a:t>F</a:t>
            </a:r>
            <a:r>
              <a:rPr sz="3600" spc="85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3600" spc="300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3600" spc="-45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3600" spc="15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36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3751" y="2417599"/>
            <a:ext cx="2249623" cy="1492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46585" y="4483100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" dirty="0">
                <a:solidFill>
                  <a:srgbClr val="002D43"/>
                </a:solidFill>
                <a:latin typeface="Century Gothic"/>
                <a:cs typeface="Century Gothic"/>
              </a:rPr>
              <a:t>Logs</a:t>
            </a:r>
            <a:endParaRPr sz="360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6211" y="2300234"/>
            <a:ext cx="1726980" cy="17269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76125" y="4483100"/>
            <a:ext cx="1717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4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3600" spc="155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3600" spc="250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3600" spc="-45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3600" spc="-56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3600" spc="-10" dirty="0">
                <a:solidFill>
                  <a:srgbClr val="002D43"/>
                </a:solidFill>
                <a:latin typeface="Century Gothic"/>
                <a:cs typeface="Century Gothic"/>
              </a:rPr>
              <a:t>ms</a:t>
            </a:r>
            <a:endParaRPr sz="36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73" y="1947256"/>
            <a:ext cx="2666778" cy="26667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36226" y="4483100"/>
            <a:ext cx="2146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5" dirty="0">
                <a:solidFill>
                  <a:srgbClr val="002D43"/>
                </a:solidFill>
                <a:latin typeface="Century Gothic"/>
                <a:cs typeface="Century Gothic"/>
              </a:rPr>
              <a:t>Da</a:t>
            </a:r>
            <a:r>
              <a:rPr sz="3600" spc="-12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3600" spc="-44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3600" spc="-455" dirty="0">
                <a:solidFill>
                  <a:srgbClr val="002D43"/>
                </a:solidFill>
                <a:latin typeface="Century Gothic"/>
                <a:cs typeface="Century Gothic"/>
              </a:rPr>
              <a:t>b</a:t>
            </a:r>
            <a:r>
              <a:rPr sz="3600" spc="-26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3600" spc="-15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3600" spc="-445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3600" spc="15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4392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 </a:t>
            </a: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Sources </a:t>
            </a:r>
            <a:r>
              <a:rPr sz="3200" spc="110" dirty="0">
                <a:solidFill>
                  <a:srgbClr val="4D4D4C"/>
                </a:solidFill>
                <a:latin typeface="Trebuchet MS"/>
                <a:cs typeface="Trebuchet MS"/>
              </a:rPr>
              <a:t>-</a:t>
            </a:r>
            <a:r>
              <a:rPr sz="3200" spc="-5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Streams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0488" y="2364475"/>
            <a:ext cx="1602629" cy="16026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09616" y="4052316"/>
            <a:ext cx="1291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8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34987" y="3153089"/>
            <a:ext cx="1899920" cy="151765"/>
            <a:chOff x="5234987" y="3153089"/>
            <a:chExt cx="1899920" cy="151765"/>
          </a:xfrm>
        </p:grpSpPr>
        <p:sp>
          <p:nvSpPr>
            <p:cNvPr id="6" name="object 6"/>
            <p:cNvSpPr/>
            <p:nvPr/>
          </p:nvSpPr>
          <p:spPr>
            <a:xfrm>
              <a:off x="5247687" y="3165789"/>
              <a:ext cx="1874520" cy="126364"/>
            </a:xfrm>
            <a:custGeom>
              <a:avLst/>
              <a:gdLst/>
              <a:ahLst/>
              <a:cxnLst/>
              <a:rect l="l" t="t" r="r" b="b"/>
              <a:pathLst>
                <a:path w="1874520" h="126364">
                  <a:moveTo>
                    <a:pt x="1811365" y="0"/>
                  </a:moveTo>
                  <a:lnTo>
                    <a:pt x="1811365" y="31578"/>
                  </a:lnTo>
                  <a:lnTo>
                    <a:pt x="0" y="31578"/>
                  </a:lnTo>
                  <a:lnTo>
                    <a:pt x="0" y="94733"/>
                  </a:lnTo>
                  <a:lnTo>
                    <a:pt x="1811365" y="94733"/>
                  </a:lnTo>
                  <a:lnTo>
                    <a:pt x="1811365" y="126310"/>
                  </a:lnTo>
                  <a:lnTo>
                    <a:pt x="1874520" y="63154"/>
                  </a:lnTo>
                  <a:lnTo>
                    <a:pt x="181136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47687" y="3165789"/>
              <a:ext cx="1874520" cy="126364"/>
            </a:xfrm>
            <a:custGeom>
              <a:avLst/>
              <a:gdLst/>
              <a:ahLst/>
              <a:cxnLst/>
              <a:rect l="l" t="t" r="r" b="b"/>
              <a:pathLst>
                <a:path w="1874520" h="126364">
                  <a:moveTo>
                    <a:pt x="0" y="31578"/>
                  </a:moveTo>
                  <a:lnTo>
                    <a:pt x="1811366" y="31578"/>
                  </a:lnTo>
                  <a:lnTo>
                    <a:pt x="1811366" y="0"/>
                  </a:lnTo>
                  <a:lnTo>
                    <a:pt x="1874520" y="63155"/>
                  </a:lnTo>
                  <a:lnTo>
                    <a:pt x="1811366" y="126310"/>
                  </a:lnTo>
                  <a:lnTo>
                    <a:pt x="1811366" y="94733"/>
                  </a:lnTo>
                  <a:lnTo>
                    <a:pt x="0" y="94733"/>
                  </a:lnTo>
                  <a:lnTo>
                    <a:pt x="0" y="31578"/>
                  </a:lnTo>
                  <a:close/>
                </a:path>
              </a:pathLst>
            </a:custGeom>
            <a:ln w="25400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23510" y="4052316"/>
            <a:ext cx="857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0" dirty="0">
                <a:solidFill>
                  <a:srgbClr val="002D43"/>
                </a:solidFill>
                <a:latin typeface="Century Gothic"/>
                <a:cs typeface="Century Gothic"/>
              </a:rPr>
              <a:t>St</a:t>
            </a:r>
            <a:r>
              <a:rPr sz="2000" spc="140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2000" spc="-24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2000" spc="-32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8559" y="2590800"/>
            <a:ext cx="1402079" cy="14020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1568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0" dirty="0">
                <a:solidFill>
                  <a:srgbClr val="4D4D4C"/>
                </a:solidFill>
                <a:latin typeface="Trebuchet MS"/>
                <a:cs typeface="Trebuchet MS"/>
              </a:rPr>
              <a:t>S</a:t>
            </a:r>
            <a:r>
              <a:rPr sz="3200" spc="85" dirty="0">
                <a:solidFill>
                  <a:srgbClr val="4D4D4C"/>
                </a:solidFill>
                <a:latin typeface="Trebuchet MS"/>
                <a:cs typeface="Trebuchet MS"/>
              </a:rPr>
              <a:t>t</a:t>
            </a:r>
            <a:r>
              <a:rPr sz="3200" spc="-85" dirty="0">
                <a:solidFill>
                  <a:srgbClr val="4D4D4C"/>
                </a:solidFill>
                <a:latin typeface="Trebuchet MS"/>
                <a:cs typeface="Trebuchet MS"/>
              </a:rPr>
              <a:t>r</a:t>
            </a:r>
            <a:r>
              <a:rPr sz="3200" spc="-130" dirty="0">
                <a:solidFill>
                  <a:srgbClr val="4D4D4C"/>
                </a:solidFill>
                <a:latin typeface="Trebuchet MS"/>
                <a:cs typeface="Trebuchet MS"/>
              </a:rPr>
              <a:t>e</a:t>
            </a:r>
            <a:r>
              <a:rPr sz="3200" spc="60" dirty="0">
                <a:solidFill>
                  <a:srgbClr val="4D4D4C"/>
                </a:solidFill>
                <a:latin typeface="Trebuchet MS"/>
                <a:cs typeface="Trebuchet MS"/>
              </a:rPr>
              <a:t>a</a:t>
            </a:r>
            <a:r>
              <a:rPr sz="3200" spc="105" dirty="0">
                <a:solidFill>
                  <a:srgbClr val="4D4D4C"/>
                </a:solidFill>
                <a:latin typeface="Trebuchet MS"/>
                <a:cs typeface="Trebuchet MS"/>
              </a:rPr>
              <a:t>m</a:t>
            </a:r>
            <a:r>
              <a:rPr sz="3200" spc="45" dirty="0">
                <a:solidFill>
                  <a:srgbClr val="4D4D4C"/>
                </a:solidFill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1500" y="1697228"/>
            <a:ext cx="5744210" cy="235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002D43"/>
                </a:solidFill>
                <a:latin typeface="Tahoma"/>
                <a:cs typeface="Tahoma"/>
              </a:rPr>
              <a:t>Collecting </a:t>
            </a:r>
            <a:r>
              <a:rPr sz="2400" b="1" spc="-80" dirty="0">
                <a:solidFill>
                  <a:srgbClr val="002D43"/>
                </a:solidFill>
                <a:latin typeface="Tahoma"/>
                <a:cs typeface="Tahoma"/>
              </a:rPr>
              <a:t>and</a:t>
            </a:r>
            <a:r>
              <a:rPr sz="2400" b="1" spc="-10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2400" b="1" spc="-60" dirty="0">
                <a:solidFill>
                  <a:srgbClr val="002D43"/>
                </a:solidFill>
                <a:latin typeface="Tahoma"/>
                <a:cs typeface="Tahoma"/>
              </a:rPr>
              <a:t>Analyzing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50">
              <a:latin typeface="Tahoma"/>
              <a:cs typeface="Tahoma"/>
            </a:endParaRPr>
          </a:p>
          <a:p>
            <a:pPr marL="538480" indent="-343535">
              <a:lnSpc>
                <a:spcPct val="100000"/>
              </a:lnSpc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Kinesis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538480" indent="-343535">
              <a:lnSpc>
                <a:spcPct val="100000"/>
              </a:lnSpc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2000" spc="-210" dirty="0">
                <a:solidFill>
                  <a:srgbClr val="002D43"/>
                </a:solidFill>
                <a:latin typeface="Century Gothic"/>
                <a:cs typeface="Century Gothic"/>
              </a:rPr>
              <a:t>Managed </a:t>
            </a:r>
            <a:r>
              <a:rPr sz="2000" spc="-50" dirty="0">
                <a:solidFill>
                  <a:srgbClr val="002D43"/>
                </a:solidFill>
                <a:latin typeface="Century Gothic"/>
                <a:cs typeface="Century Gothic"/>
              </a:rPr>
              <a:t>Streaming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Kafka</a:t>
            </a:r>
            <a:r>
              <a:rPr sz="2000" spc="-1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(MSK)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53848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Example: </a:t>
            </a:r>
            <a:r>
              <a:rPr sz="2000" spc="-75" dirty="0">
                <a:solidFill>
                  <a:srgbClr val="002D43"/>
                </a:solidFill>
                <a:latin typeface="Century Gothic"/>
                <a:cs typeface="Century Gothic"/>
              </a:rPr>
              <a:t>Clickstream</a:t>
            </a:r>
            <a:r>
              <a:rPr sz="2000" spc="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Analytics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8"/>
            <a:ext cx="1602629" cy="16026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4678" y="6276229"/>
            <a:ext cx="590550" cy="353060"/>
            <a:chOff x="11124678" y="6276229"/>
            <a:chExt cx="590550" cy="353060"/>
          </a:xfrm>
        </p:grpSpPr>
        <p:sp>
          <p:nvSpPr>
            <p:cNvPr id="3" name="object 3"/>
            <p:cNvSpPr/>
            <p:nvPr/>
          </p:nvSpPr>
          <p:spPr>
            <a:xfrm>
              <a:off x="11149497" y="6276229"/>
              <a:ext cx="541020" cy="184785"/>
            </a:xfrm>
            <a:custGeom>
              <a:avLst/>
              <a:gdLst/>
              <a:ahLst/>
              <a:cxnLst/>
              <a:rect l="l" t="t" r="r" b="b"/>
              <a:pathLst>
                <a:path w="541020" h="184785">
                  <a:moveTo>
                    <a:pt x="417245" y="146032"/>
                  </a:moveTo>
                  <a:lnTo>
                    <a:pt x="413122" y="146032"/>
                  </a:lnTo>
                  <a:lnTo>
                    <a:pt x="411636" y="148091"/>
                  </a:lnTo>
                  <a:lnTo>
                    <a:pt x="411636" y="164017"/>
                  </a:lnTo>
                  <a:lnTo>
                    <a:pt x="412032" y="165845"/>
                  </a:lnTo>
                  <a:lnTo>
                    <a:pt x="448957" y="182579"/>
                  </a:lnTo>
                  <a:lnTo>
                    <a:pt x="471765" y="184513"/>
                  </a:lnTo>
                  <a:lnTo>
                    <a:pt x="479172" y="184277"/>
                  </a:lnTo>
                  <a:lnTo>
                    <a:pt x="527481" y="164930"/>
                  </a:lnTo>
                  <a:lnTo>
                    <a:pt x="532791" y="158058"/>
                  </a:lnTo>
                  <a:lnTo>
                    <a:pt x="461912" y="158058"/>
                  </a:lnTo>
                  <a:lnTo>
                    <a:pt x="454122" y="157255"/>
                  </a:lnTo>
                  <a:lnTo>
                    <a:pt x="438548" y="154052"/>
                  </a:lnTo>
                  <a:lnTo>
                    <a:pt x="431332" y="151759"/>
                  </a:lnTo>
                  <a:lnTo>
                    <a:pt x="422629" y="147866"/>
                  </a:lnTo>
                  <a:lnTo>
                    <a:pt x="420965" y="147180"/>
                  </a:lnTo>
                  <a:lnTo>
                    <a:pt x="418447" y="146262"/>
                  </a:lnTo>
                  <a:lnTo>
                    <a:pt x="417245" y="146032"/>
                  </a:lnTo>
                  <a:close/>
                </a:path>
                <a:path w="541020" h="184785">
                  <a:moveTo>
                    <a:pt x="482643" y="0"/>
                  </a:moveTo>
                  <a:lnTo>
                    <a:pt x="469583" y="0"/>
                  </a:lnTo>
                  <a:lnTo>
                    <a:pt x="461337" y="1150"/>
                  </a:lnTo>
                  <a:lnTo>
                    <a:pt x="422572" y="23423"/>
                  </a:lnTo>
                  <a:lnTo>
                    <a:pt x="413694" y="43293"/>
                  </a:lnTo>
                  <a:lnTo>
                    <a:pt x="413694" y="51540"/>
                  </a:lnTo>
                  <a:lnTo>
                    <a:pt x="436245" y="91571"/>
                  </a:lnTo>
                  <a:lnTo>
                    <a:pt x="483448" y="108921"/>
                  </a:lnTo>
                  <a:lnTo>
                    <a:pt x="493067" y="112131"/>
                  </a:lnTo>
                  <a:lnTo>
                    <a:pt x="499651" y="115567"/>
                  </a:lnTo>
                  <a:lnTo>
                    <a:pt x="506754" y="122895"/>
                  </a:lnTo>
                  <a:lnTo>
                    <a:pt x="508529" y="127475"/>
                  </a:lnTo>
                  <a:lnTo>
                    <a:pt x="508529" y="140994"/>
                  </a:lnTo>
                  <a:lnTo>
                    <a:pt x="469704" y="158058"/>
                  </a:lnTo>
                  <a:lnTo>
                    <a:pt x="532791" y="158058"/>
                  </a:lnTo>
                  <a:lnTo>
                    <a:pt x="539109" y="145631"/>
                  </a:lnTo>
                  <a:lnTo>
                    <a:pt x="540826" y="138015"/>
                  </a:lnTo>
                  <a:lnTo>
                    <a:pt x="540826" y="129537"/>
                  </a:lnTo>
                  <a:lnTo>
                    <a:pt x="519567" y="91314"/>
                  </a:lnTo>
                  <a:lnTo>
                    <a:pt x="462944" y="70781"/>
                  </a:lnTo>
                  <a:lnTo>
                    <a:pt x="455728" y="67172"/>
                  </a:lnTo>
                  <a:lnTo>
                    <a:pt x="447939" y="59615"/>
                  </a:lnTo>
                  <a:lnTo>
                    <a:pt x="445996" y="54976"/>
                  </a:lnTo>
                  <a:lnTo>
                    <a:pt x="445996" y="41463"/>
                  </a:lnTo>
                  <a:lnTo>
                    <a:pt x="481387" y="26457"/>
                  </a:lnTo>
                  <a:lnTo>
                    <a:pt x="531209" y="26457"/>
                  </a:lnTo>
                  <a:lnTo>
                    <a:pt x="531164" y="18039"/>
                  </a:lnTo>
                  <a:lnTo>
                    <a:pt x="495988" y="1433"/>
                  </a:lnTo>
                  <a:lnTo>
                    <a:pt x="487055" y="290"/>
                  </a:lnTo>
                  <a:lnTo>
                    <a:pt x="482643" y="0"/>
                  </a:lnTo>
                  <a:close/>
                </a:path>
                <a:path w="541020" h="184785">
                  <a:moveTo>
                    <a:pt x="531209" y="26457"/>
                  </a:moveTo>
                  <a:lnTo>
                    <a:pt x="481387" y="26457"/>
                  </a:lnTo>
                  <a:lnTo>
                    <a:pt x="491606" y="26930"/>
                  </a:lnTo>
                  <a:lnTo>
                    <a:pt x="501312" y="28348"/>
                  </a:lnTo>
                  <a:lnTo>
                    <a:pt x="510504" y="30710"/>
                  </a:lnTo>
                  <a:lnTo>
                    <a:pt x="519182" y="34016"/>
                  </a:lnTo>
                  <a:lnTo>
                    <a:pt x="522618" y="35622"/>
                  </a:lnTo>
                  <a:lnTo>
                    <a:pt x="525136" y="36421"/>
                  </a:lnTo>
                  <a:lnTo>
                    <a:pt x="529714" y="36421"/>
                  </a:lnTo>
                  <a:lnTo>
                    <a:pt x="531209" y="34360"/>
                  </a:lnTo>
                  <a:lnTo>
                    <a:pt x="531209" y="26457"/>
                  </a:lnTo>
                  <a:close/>
                </a:path>
                <a:path w="541020" h="184785">
                  <a:moveTo>
                    <a:pt x="187831" y="5154"/>
                  </a:moveTo>
                  <a:lnTo>
                    <a:pt x="161717" y="5154"/>
                  </a:lnTo>
                  <a:lnTo>
                    <a:pt x="160120" y="6760"/>
                  </a:lnTo>
                  <a:lnTo>
                    <a:pt x="160244" y="11914"/>
                  </a:lnTo>
                  <a:lnTo>
                    <a:pt x="160688" y="13975"/>
                  </a:lnTo>
                  <a:lnTo>
                    <a:pt x="161838" y="17867"/>
                  </a:lnTo>
                  <a:lnTo>
                    <a:pt x="207878" y="169738"/>
                  </a:lnTo>
                  <a:lnTo>
                    <a:pt x="209022" y="173636"/>
                  </a:lnTo>
                  <a:lnTo>
                    <a:pt x="210397" y="176214"/>
                  </a:lnTo>
                  <a:lnTo>
                    <a:pt x="213602" y="178731"/>
                  </a:lnTo>
                  <a:lnTo>
                    <a:pt x="216124" y="179359"/>
                  </a:lnTo>
                  <a:lnTo>
                    <a:pt x="240061" y="179359"/>
                  </a:lnTo>
                  <a:lnTo>
                    <a:pt x="242695" y="178674"/>
                  </a:lnTo>
                  <a:lnTo>
                    <a:pt x="245899" y="175923"/>
                  </a:lnTo>
                  <a:lnTo>
                    <a:pt x="247162" y="173292"/>
                  </a:lnTo>
                  <a:lnTo>
                    <a:pt x="254007" y="144655"/>
                  </a:lnTo>
                  <a:lnTo>
                    <a:pt x="228840" y="144655"/>
                  </a:lnTo>
                  <a:lnTo>
                    <a:pt x="195853" y="14774"/>
                  </a:lnTo>
                  <a:lnTo>
                    <a:pt x="194703" y="10883"/>
                  </a:lnTo>
                  <a:lnTo>
                    <a:pt x="193387" y="8305"/>
                  </a:lnTo>
                  <a:lnTo>
                    <a:pt x="190409" y="5788"/>
                  </a:lnTo>
                  <a:lnTo>
                    <a:pt x="187831" y="5154"/>
                  </a:lnTo>
                  <a:close/>
                </a:path>
                <a:path w="541020" h="184785">
                  <a:moveTo>
                    <a:pt x="305208" y="42950"/>
                  </a:moveTo>
                  <a:lnTo>
                    <a:pt x="278316" y="42950"/>
                  </a:lnTo>
                  <a:lnTo>
                    <a:pt x="308977" y="169738"/>
                  </a:lnTo>
                  <a:lnTo>
                    <a:pt x="309810" y="173292"/>
                  </a:lnTo>
                  <a:lnTo>
                    <a:pt x="311072" y="175923"/>
                  </a:lnTo>
                  <a:lnTo>
                    <a:pt x="314279" y="178674"/>
                  </a:lnTo>
                  <a:lnTo>
                    <a:pt x="316913" y="179359"/>
                  </a:lnTo>
                  <a:lnTo>
                    <a:pt x="340854" y="179359"/>
                  </a:lnTo>
                  <a:lnTo>
                    <a:pt x="343371" y="178731"/>
                  </a:lnTo>
                  <a:lnTo>
                    <a:pt x="346577" y="176214"/>
                  </a:lnTo>
                  <a:lnTo>
                    <a:pt x="347949" y="173636"/>
                  </a:lnTo>
                  <a:lnTo>
                    <a:pt x="349207" y="169395"/>
                  </a:lnTo>
                  <a:lnTo>
                    <a:pt x="356394" y="146373"/>
                  </a:lnTo>
                  <a:lnTo>
                    <a:pt x="329512" y="146373"/>
                  </a:lnTo>
                  <a:lnTo>
                    <a:pt x="305208" y="42950"/>
                  </a:lnTo>
                  <a:close/>
                </a:path>
                <a:path w="541020" h="184785">
                  <a:moveTo>
                    <a:pt x="396628" y="5154"/>
                  </a:moveTo>
                  <a:lnTo>
                    <a:pt x="371546" y="5154"/>
                  </a:lnTo>
                  <a:lnTo>
                    <a:pt x="368968" y="5788"/>
                  </a:lnTo>
                  <a:lnTo>
                    <a:pt x="365989" y="8305"/>
                  </a:lnTo>
                  <a:lnTo>
                    <a:pt x="364674" y="10883"/>
                  </a:lnTo>
                  <a:lnTo>
                    <a:pt x="363531" y="14774"/>
                  </a:lnTo>
                  <a:lnTo>
                    <a:pt x="329512" y="146373"/>
                  </a:lnTo>
                  <a:lnTo>
                    <a:pt x="356394" y="146373"/>
                  </a:lnTo>
                  <a:lnTo>
                    <a:pt x="396515" y="17867"/>
                  </a:lnTo>
                  <a:lnTo>
                    <a:pt x="397203" y="15805"/>
                  </a:lnTo>
                  <a:lnTo>
                    <a:pt x="397659" y="14205"/>
                  </a:lnTo>
                  <a:lnTo>
                    <a:pt x="398117" y="11914"/>
                  </a:lnTo>
                  <a:lnTo>
                    <a:pt x="398233" y="6760"/>
                  </a:lnTo>
                  <a:lnTo>
                    <a:pt x="396628" y="5154"/>
                  </a:lnTo>
                  <a:close/>
                </a:path>
                <a:path w="541020" h="184785">
                  <a:moveTo>
                    <a:pt x="290568" y="5154"/>
                  </a:moveTo>
                  <a:lnTo>
                    <a:pt x="267435" y="5154"/>
                  </a:lnTo>
                  <a:lnTo>
                    <a:pt x="264798" y="5788"/>
                  </a:lnTo>
                  <a:lnTo>
                    <a:pt x="261594" y="8305"/>
                  </a:lnTo>
                  <a:lnTo>
                    <a:pt x="260332" y="10883"/>
                  </a:lnTo>
                  <a:lnTo>
                    <a:pt x="228840" y="144655"/>
                  </a:lnTo>
                  <a:lnTo>
                    <a:pt x="254007" y="144655"/>
                  </a:lnTo>
                  <a:lnTo>
                    <a:pt x="278316" y="42950"/>
                  </a:lnTo>
                  <a:lnTo>
                    <a:pt x="305208" y="42950"/>
                  </a:lnTo>
                  <a:lnTo>
                    <a:pt x="297672" y="10883"/>
                  </a:lnTo>
                  <a:lnTo>
                    <a:pt x="296409" y="8305"/>
                  </a:lnTo>
                  <a:lnTo>
                    <a:pt x="293204" y="5788"/>
                  </a:lnTo>
                  <a:lnTo>
                    <a:pt x="290568" y="5154"/>
                  </a:lnTo>
                  <a:close/>
                </a:path>
                <a:path w="541020" h="184785">
                  <a:moveTo>
                    <a:pt x="72613" y="76279"/>
                  </a:moveTo>
                  <a:lnTo>
                    <a:pt x="65973" y="76279"/>
                  </a:lnTo>
                  <a:lnTo>
                    <a:pt x="51626" y="77235"/>
                  </a:lnTo>
                  <a:lnTo>
                    <a:pt x="10050" y="99828"/>
                  </a:lnTo>
                  <a:lnTo>
                    <a:pt x="0" y="131942"/>
                  </a:lnTo>
                  <a:lnTo>
                    <a:pt x="902" y="143196"/>
                  </a:lnTo>
                  <a:lnTo>
                    <a:pt x="22292" y="175903"/>
                  </a:lnTo>
                  <a:lnTo>
                    <a:pt x="53604" y="183828"/>
                  </a:lnTo>
                  <a:lnTo>
                    <a:pt x="70224" y="182131"/>
                  </a:lnTo>
                  <a:lnTo>
                    <a:pt x="85384" y="177042"/>
                  </a:lnTo>
                  <a:lnTo>
                    <a:pt x="99085" y="168559"/>
                  </a:lnTo>
                  <a:lnTo>
                    <a:pt x="109908" y="158058"/>
                  </a:lnTo>
                  <a:lnTo>
                    <a:pt x="52914" y="158058"/>
                  </a:lnTo>
                  <a:lnTo>
                    <a:pt x="46042" y="155710"/>
                  </a:lnTo>
                  <a:lnTo>
                    <a:pt x="36423" y="146320"/>
                  </a:lnTo>
                  <a:lnTo>
                    <a:pt x="34016" y="139389"/>
                  </a:lnTo>
                  <a:lnTo>
                    <a:pt x="34016" y="120378"/>
                  </a:lnTo>
                  <a:lnTo>
                    <a:pt x="72845" y="99646"/>
                  </a:lnTo>
                  <a:lnTo>
                    <a:pt x="141565" y="99646"/>
                  </a:lnTo>
                  <a:lnTo>
                    <a:pt x="141565" y="82120"/>
                  </a:lnTo>
                  <a:lnTo>
                    <a:pt x="109266" y="82120"/>
                  </a:lnTo>
                  <a:lnTo>
                    <a:pt x="101476" y="80290"/>
                  </a:lnTo>
                  <a:lnTo>
                    <a:pt x="93976" y="78857"/>
                  </a:lnTo>
                  <a:lnTo>
                    <a:pt x="79545" y="76795"/>
                  </a:lnTo>
                  <a:lnTo>
                    <a:pt x="72613" y="76279"/>
                  </a:lnTo>
                  <a:close/>
                </a:path>
                <a:path w="541020" h="184785">
                  <a:moveTo>
                    <a:pt x="148466" y="156681"/>
                  </a:moveTo>
                  <a:lnTo>
                    <a:pt x="111326" y="156681"/>
                  </a:lnTo>
                  <a:lnTo>
                    <a:pt x="113388" y="161036"/>
                  </a:lnTo>
                  <a:lnTo>
                    <a:pt x="128164" y="180046"/>
                  </a:lnTo>
                  <a:lnTo>
                    <a:pt x="131827" y="180046"/>
                  </a:lnTo>
                  <a:lnTo>
                    <a:pt x="151530" y="166302"/>
                  </a:lnTo>
                  <a:lnTo>
                    <a:pt x="151530" y="162866"/>
                  </a:lnTo>
                  <a:lnTo>
                    <a:pt x="151069" y="161380"/>
                  </a:lnTo>
                  <a:lnTo>
                    <a:pt x="150155" y="159776"/>
                  </a:lnTo>
                  <a:lnTo>
                    <a:pt x="148466" y="156681"/>
                  </a:lnTo>
                  <a:close/>
                </a:path>
                <a:path w="541020" h="184785">
                  <a:moveTo>
                    <a:pt x="141565" y="99646"/>
                  </a:moveTo>
                  <a:lnTo>
                    <a:pt x="78798" y="99646"/>
                  </a:lnTo>
                  <a:lnTo>
                    <a:pt x="84924" y="100048"/>
                  </a:lnTo>
                  <a:lnTo>
                    <a:pt x="97523" y="101652"/>
                  </a:lnTo>
                  <a:lnTo>
                    <a:pt x="103538" y="102736"/>
                  </a:lnTo>
                  <a:lnTo>
                    <a:pt x="109179" y="104090"/>
                  </a:lnTo>
                  <a:lnTo>
                    <a:pt x="109153" y="120015"/>
                  </a:lnTo>
                  <a:lnTo>
                    <a:pt x="75018" y="156852"/>
                  </a:lnTo>
                  <a:lnTo>
                    <a:pt x="68261" y="158058"/>
                  </a:lnTo>
                  <a:lnTo>
                    <a:pt x="109908" y="158058"/>
                  </a:lnTo>
                  <a:lnTo>
                    <a:pt x="111326" y="156681"/>
                  </a:lnTo>
                  <a:lnTo>
                    <a:pt x="148466" y="156681"/>
                  </a:lnTo>
                  <a:lnTo>
                    <a:pt x="147405" y="154738"/>
                  </a:lnTo>
                  <a:lnTo>
                    <a:pt x="145284" y="150041"/>
                  </a:lnTo>
                  <a:lnTo>
                    <a:pt x="142306" y="141337"/>
                  </a:lnTo>
                  <a:lnTo>
                    <a:pt x="141565" y="135496"/>
                  </a:lnTo>
                  <a:lnTo>
                    <a:pt x="141565" y="99646"/>
                  </a:lnTo>
                  <a:close/>
                </a:path>
                <a:path w="541020" h="184785">
                  <a:moveTo>
                    <a:pt x="133378" y="27144"/>
                  </a:moveTo>
                  <a:lnTo>
                    <a:pt x="68035" y="27144"/>
                  </a:lnTo>
                  <a:lnTo>
                    <a:pt x="78536" y="27714"/>
                  </a:lnTo>
                  <a:lnTo>
                    <a:pt x="87362" y="29422"/>
                  </a:lnTo>
                  <a:lnTo>
                    <a:pt x="109266" y="67689"/>
                  </a:lnTo>
                  <a:lnTo>
                    <a:pt x="109266" y="82120"/>
                  </a:lnTo>
                  <a:lnTo>
                    <a:pt x="141565" y="82120"/>
                  </a:lnTo>
                  <a:lnTo>
                    <a:pt x="141565" y="64253"/>
                  </a:lnTo>
                  <a:lnTo>
                    <a:pt x="140544" y="49125"/>
                  </a:lnTo>
                  <a:lnTo>
                    <a:pt x="137483" y="36036"/>
                  </a:lnTo>
                  <a:lnTo>
                    <a:pt x="133378" y="27144"/>
                  </a:lnTo>
                  <a:close/>
                </a:path>
                <a:path w="541020" h="184785">
                  <a:moveTo>
                    <a:pt x="73874" y="0"/>
                  </a:moveTo>
                  <a:lnTo>
                    <a:pt x="29894" y="7904"/>
                  </a:lnTo>
                  <a:lnTo>
                    <a:pt x="11682" y="20504"/>
                  </a:lnTo>
                  <a:lnTo>
                    <a:pt x="11682" y="37452"/>
                  </a:lnTo>
                  <a:lnTo>
                    <a:pt x="13059" y="39514"/>
                  </a:lnTo>
                  <a:lnTo>
                    <a:pt x="16494" y="39514"/>
                  </a:lnTo>
                  <a:lnTo>
                    <a:pt x="17525" y="39343"/>
                  </a:lnTo>
                  <a:lnTo>
                    <a:pt x="20273" y="38656"/>
                  </a:lnTo>
                  <a:lnTo>
                    <a:pt x="22560" y="37796"/>
                  </a:lnTo>
                  <a:lnTo>
                    <a:pt x="25770" y="36421"/>
                  </a:lnTo>
                  <a:lnTo>
                    <a:pt x="32642" y="33672"/>
                  </a:lnTo>
                  <a:lnTo>
                    <a:pt x="39687" y="31440"/>
                  </a:lnTo>
                  <a:lnTo>
                    <a:pt x="54118" y="28004"/>
                  </a:lnTo>
                  <a:lnTo>
                    <a:pt x="61163" y="27144"/>
                  </a:lnTo>
                  <a:lnTo>
                    <a:pt x="133378" y="27144"/>
                  </a:lnTo>
                  <a:lnTo>
                    <a:pt x="132382" y="24987"/>
                  </a:lnTo>
                  <a:lnTo>
                    <a:pt x="125243" y="15978"/>
                  </a:lnTo>
                  <a:lnTo>
                    <a:pt x="115911" y="8987"/>
                  </a:lnTo>
                  <a:lnTo>
                    <a:pt x="104240" y="3994"/>
                  </a:lnTo>
                  <a:lnTo>
                    <a:pt x="90228" y="998"/>
                  </a:lnTo>
                  <a:lnTo>
                    <a:pt x="73874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124678" y="6504967"/>
              <a:ext cx="538480" cy="124460"/>
            </a:xfrm>
            <a:custGeom>
              <a:avLst/>
              <a:gdLst/>
              <a:ahLst/>
              <a:cxnLst/>
              <a:rect l="l" t="t" r="r" b="b"/>
              <a:pathLst>
                <a:path w="538479" h="124459">
                  <a:moveTo>
                    <a:pt x="1959" y="0"/>
                  </a:moveTo>
                  <a:lnTo>
                    <a:pt x="0" y="2709"/>
                  </a:lnTo>
                  <a:lnTo>
                    <a:pt x="0" y="10568"/>
                  </a:lnTo>
                  <a:lnTo>
                    <a:pt x="43154" y="45345"/>
                  </a:lnTo>
                  <a:lnTo>
                    <a:pt x="87448" y="72742"/>
                  </a:lnTo>
                  <a:lnTo>
                    <a:pt x="135121" y="94728"/>
                  </a:lnTo>
                  <a:lnTo>
                    <a:pt x="185796" y="110915"/>
                  </a:lnTo>
                  <a:lnTo>
                    <a:pt x="239097" y="120913"/>
                  </a:lnTo>
                  <a:lnTo>
                    <a:pt x="292737" y="124214"/>
                  </a:lnTo>
                  <a:lnTo>
                    <a:pt x="296585" y="124214"/>
                  </a:lnTo>
                  <a:lnTo>
                    <a:pt x="344297" y="121312"/>
                  </a:lnTo>
                  <a:lnTo>
                    <a:pt x="395048" y="112349"/>
                  </a:lnTo>
                  <a:lnTo>
                    <a:pt x="444883" y="97589"/>
                  </a:lnTo>
                  <a:lnTo>
                    <a:pt x="481243" y="81763"/>
                  </a:lnTo>
                  <a:lnTo>
                    <a:pt x="301442" y="81763"/>
                  </a:lnTo>
                  <a:lnTo>
                    <a:pt x="248692" y="79380"/>
                  </a:lnTo>
                  <a:lnTo>
                    <a:pt x="196958" y="72415"/>
                  </a:lnTo>
                  <a:lnTo>
                    <a:pt x="146693" y="61143"/>
                  </a:lnTo>
                  <a:lnTo>
                    <a:pt x="98348" y="45839"/>
                  </a:lnTo>
                  <a:lnTo>
                    <a:pt x="52378" y="26777"/>
                  </a:lnTo>
                  <a:lnTo>
                    <a:pt x="9234" y="4233"/>
                  </a:lnTo>
                  <a:lnTo>
                    <a:pt x="1959" y="0"/>
                  </a:lnTo>
                  <a:close/>
                </a:path>
                <a:path w="538479" h="124459">
                  <a:moveTo>
                    <a:pt x="531906" y="35446"/>
                  </a:moveTo>
                  <a:lnTo>
                    <a:pt x="524324" y="36152"/>
                  </a:lnTo>
                  <a:lnTo>
                    <a:pt x="480193" y="52700"/>
                  </a:lnTo>
                  <a:lnTo>
                    <a:pt x="435196" y="65487"/>
                  </a:lnTo>
                  <a:lnTo>
                    <a:pt x="389976" y="74561"/>
                  </a:lnTo>
                  <a:lnTo>
                    <a:pt x="345177" y="79970"/>
                  </a:lnTo>
                  <a:lnTo>
                    <a:pt x="301442" y="81763"/>
                  </a:lnTo>
                  <a:lnTo>
                    <a:pt x="481243" y="81763"/>
                  </a:lnTo>
                  <a:lnTo>
                    <a:pt x="491780" y="77176"/>
                  </a:lnTo>
                  <a:lnTo>
                    <a:pt x="533721" y="51257"/>
                  </a:lnTo>
                  <a:lnTo>
                    <a:pt x="538300" y="44911"/>
                  </a:lnTo>
                  <a:lnTo>
                    <a:pt x="537130" y="39003"/>
                  </a:lnTo>
                  <a:lnTo>
                    <a:pt x="531906" y="35446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2513" y="6496336"/>
              <a:ext cx="112536" cy="1111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47827"/>
            <a:ext cx="5524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latin typeface="Trebuchet MS"/>
                <a:cs typeface="Trebuchet MS"/>
              </a:rPr>
              <a:t>Real-time </a:t>
            </a:r>
            <a:r>
              <a:rPr sz="3200" spc="50" dirty="0">
                <a:latin typeface="Trebuchet MS"/>
                <a:cs typeface="Trebuchet MS"/>
              </a:rPr>
              <a:t>Streaming </a:t>
            </a:r>
            <a:r>
              <a:rPr sz="3200" spc="60" dirty="0">
                <a:latin typeface="Trebuchet MS"/>
                <a:cs typeface="Trebuchet MS"/>
              </a:rPr>
              <a:t>on</a:t>
            </a:r>
            <a:r>
              <a:rPr sz="3200" spc="-610" dirty="0">
                <a:latin typeface="Trebuchet MS"/>
                <a:cs typeface="Trebuchet MS"/>
              </a:rPr>
              <a:t> </a:t>
            </a:r>
            <a:r>
              <a:rPr sz="3200" spc="165" dirty="0">
                <a:latin typeface="Trebuchet MS"/>
                <a:cs typeface="Trebuchet MS"/>
              </a:rPr>
              <a:t>AWS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401" y="1349755"/>
            <a:ext cx="9741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entury Gothic"/>
                <a:cs typeface="Century Gothic"/>
              </a:rPr>
              <a:t>Easily </a:t>
            </a:r>
            <a:r>
              <a:rPr sz="2400" spc="-114" dirty="0">
                <a:latin typeface="Century Gothic"/>
                <a:cs typeface="Century Gothic"/>
              </a:rPr>
              <a:t>collect, </a:t>
            </a:r>
            <a:r>
              <a:rPr sz="2400" spc="-105" dirty="0">
                <a:latin typeface="Century Gothic"/>
                <a:cs typeface="Century Gothic"/>
              </a:rPr>
              <a:t>process, </a:t>
            </a:r>
            <a:r>
              <a:rPr sz="2400" spc="-225" dirty="0">
                <a:latin typeface="Century Gothic"/>
                <a:cs typeface="Century Gothic"/>
              </a:rPr>
              <a:t>and </a:t>
            </a:r>
            <a:r>
              <a:rPr sz="2400" spc="-125" dirty="0">
                <a:latin typeface="Century Gothic"/>
                <a:cs typeface="Century Gothic"/>
              </a:rPr>
              <a:t>analyze </a:t>
            </a:r>
            <a:r>
              <a:rPr sz="2400" spc="-135" dirty="0">
                <a:latin typeface="Century Gothic"/>
                <a:cs typeface="Century Gothic"/>
              </a:rPr>
              <a:t>video </a:t>
            </a:r>
            <a:r>
              <a:rPr sz="2400" spc="-225" dirty="0">
                <a:latin typeface="Century Gothic"/>
                <a:cs typeface="Century Gothic"/>
              </a:rPr>
              <a:t>and </a:t>
            </a:r>
            <a:r>
              <a:rPr sz="2400" spc="-220" dirty="0">
                <a:latin typeface="Century Gothic"/>
                <a:cs typeface="Century Gothic"/>
              </a:rPr>
              <a:t>data </a:t>
            </a:r>
            <a:r>
              <a:rPr sz="2400" spc="-45" dirty="0">
                <a:latin typeface="Century Gothic"/>
                <a:cs typeface="Century Gothic"/>
              </a:rPr>
              <a:t>streams </a:t>
            </a:r>
            <a:r>
              <a:rPr sz="2400" spc="35" dirty="0">
                <a:latin typeface="Century Gothic"/>
                <a:cs typeface="Century Gothic"/>
              </a:rPr>
              <a:t>in</a:t>
            </a:r>
            <a:r>
              <a:rPr sz="2400" spc="-405" dirty="0">
                <a:latin typeface="Century Gothic"/>
                <a:cs typeface="Century Gothic"/>
              </a:rPr>
              <a:t> </a:t>
            </a:r>
            <a:r>
              <a:rPr sz="2400" spc="-75" dirty="0">
                <a:latin typeface="Century Gothic"/>
                <a:cs typeface="Century Gothic"/>
              </a:rPr>
              <a:t>real </a:t>
            </a:r>
            <a:r>
              <a:rPr sz="2400" spc="-45" dirty="0">
                <a:latin typeface="Century Gothic"/>
                <a:cs typeface="Century Gothic"/>
              </a:rPr>
              <a:t>time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41284" y="2243328"/>
            <a:ext cx="1466215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369570">
              <a:lnSpc>
                <a:spcPts val="1989"/>
              </a:lnSpc>
              <a:spcBef>
                <a:spcPts val="204"/>
              </a:spcBef>
            </a:pPr>
            <a:r>
              <a:rPr sz="1700" b="1" spc="-80" dirty="0">
                <a:latin typeface="Tahoma"/>
                <a:cs typeface="Tahoma"/>
              </a:rPr>
              <a:t>Kinesis  </a:t>
            </a:r>
            <a:r>
              <a:rPr sz="1700" b="1" spc="-60" dirty="0">
                <a:latin typeface="Tahoma"/>
                <a:cs typeface="Tahoma"/>
              </a:rPr>
              <a:t>Video</a:t>
            </a:r>
            <a:r>
              <a:rPr sz="1700" b="1" spc="-155" dirty="0">
                <a:latin typeface="Tahoma"/>
                <a:cs typeface="Tahoma"/>
              </a:rPr>
              <a:t> </a:t>
            </a:r>
            <a:r>
              <a:rPr sz="1700" b="1" spc="-95" dirty="0">
                <a:latin typeface="Tahoma"/>
                <a:cs typeface="Tahoma"/>
              </a:rPr>
              <a:t>Streams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069" y="2267711"/>
            <a:ext cx="1361440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317500">
              <a:lnSpc>
                <a:spcPts val="1989"/>
              </a:lnSpc>
              <a:spcBef>
                <a:spcPts val="204"/>
              </a:spcBef>
            </a:pPr>
            <a:r>
              <a:rPr sz="1700" b="1" spc="-80" dirty="0">
                <a:latin typeface="Tahoma"/>
                <a:cs typeface="Tahoma"/>
              </a:rPr>
              <a:t>Kinesis  </a:t>
            </a:r>
            <a:r>
              <a:rPr sz="1700" b="1" spc="-90" dirty="0">
                <a:latin typeface="Tahoma"/>
                <a:cs typeface="Tahoma"/>
              </a:rPr>
              <a:t>Data</a:t>
            </a:r>
            <a:r>
              <a:rPr sz="1700" b="1" spc="-150" dirty="0">
                <a:latin typeface="Tahoma"/>
                <a:cs typeface="Tahoma"/>
              </a:rPr>
              <a:t> </a:t>
            </a:r>
            <a:r>
              <a:rPr sz="1700" b="1" spc="-95" dirty="0">
                <a:latin typeface="Tahoma"/>
                <a:cs typeface="Tahoma"/>
              </a:rPr>
              <a:t>Streams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2483" y="2298191"/>
            <a:ext cx="1390015" cy="5410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31470">
              <a:lnSpc>
                <a:spcPts val="2020"/>
              </a:lnSpc>
              <a:spcBef>
                <a:spcPts val="180"/>
              </a:spcBef>
            </a:pPr>
            <a:r>
              <a:rPr sz="1700" b="1" spc="-80" dirty="0">
                <a:latin typeface="Tahoma"/>
                <a:cs typeface="Tahoma"/>
              </a:rPr>
              <a:t>Kinesis  </a:t>
            </a:r>
            <a:r>
              <a:rPr sz="1700" b="1" spc="-90" dirty="0">
                <a:latin typeface="Tahoma"/>
                <a:cs typeface="Tahoma"/>
              </a:rPr>
              <a:t>Data</a:t>
            </a:r>
            <a:r>
              <a:rPr sz="1700" b="1" spc="-140" dirty="0">
                <a:latin typeface="Tahoma"/>
                <a:cs typeface="Tahoma"/>
              </a:rPr>
              <a:t> </a:t>
            </a:r>
            <a:r>
              <a:rPr sz="1700" b="1" spc="-85" dirty="0">
                <a:latin typeface="Tahoma"/>
                <a:cs typeface="Tahoma"/>
              </a:rPr>
              <a:t>Firehose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5053" y="2252471"/>
            <a:ext cx="1458595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365760">
              <a:lnSpc>
                <a:spcPts val="1989"/>
              </a:lnSpc>
              <a:spcBef>
                <a:spcPts val="204"/>
              </a:spcBef>
            </a:pPr>
            <a:r>
              <a:rPr sz="1700" b="1" spc="-80" dirty="0">
                <a:latin typeface="Tahoma"/>
                <a:cs typeface="Tahoma"/>
              </a:rPr>
              <a:t>Kinesis  </a:t>
            </a:r>
            <a:r>
              <a:rPr sz="1700" b="1" spc="-90" dirty="0">
                <a:latin typeface="Tahoma"/>
                <a:cs typeface="Tahoma"/>
              </a:rPr>
              <a:t>Data</a:t>
            </a:r>
            <a:r>
              <a:rPr sz="1700" b="1" spc="-140" dirty="0">
                <a:latin typeface="Tahoma"/>
                <a:cs typeface="Tahoma"/>
              </a:rPr>
              <a:t> </a:t>
            </a:r>
            <a:r>
              <a:rPr sz="1700" b="1" spc="-70" dirty="0">
                <a:latin typeface="Tahoma"/>
                <a:cs typeface="Tahoma"/>
              </a:rPr>
              <a:t>Analytics</a:t>
            </a:r>
            <a:endParaRPr sz="17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598284"/>
            <a:ext cx="12192000" cy="2051685"/>
            <a:chOff x="0" y="3598284"/>
            <a:chExt cx="12192000" cy="205168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672" y="4836401"/>
              <a:ext cx="746759" cy="5345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3598284"/>
              <a:ext cx="12192000" cy="2051685"/>
            </a:xfrm>
            <a:custGeom>
              <a:avLst/>
              <a:gdLst/>
              <a:ahLst/>
              <a:cxnLst/>
              <a:rect l="l" t="t" r="r" b="b"/>
              <a:pathLst>
                <a:path w="12192000" h="2051685">
                  <a:moveTo>
                    <a:pt x="0" y="2051164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2051164"/>
                  </a:lnTo>
                  <a:lnTo>
                    <a:pt x="0" y="2051164"/>
                  </a:lnTo>
                  <a:close/>
                </a:path>
              </a:pathLst>
            </a:custGeom>
            <a:solidFill>
              <a:srgbClr val="D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616087"/>
              <a:ext cx="12192000" cy="254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404683" y="4362196"/>
            <a:ext cx="167640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spc="-114" dirty="0">
                <a:solidFill>
                  <a:srgbClr val="474746"/>
                </a:solidFill>
                <a:latin typeface="Century Gothic"/>
                <a:cs typeface="Century Gothic"/>
              </a:rPr>
              <a:t>Capture </a:t>
            </a:r>
            <a:r>
              <a:rPr sz="1600" spc="-155" dirty="0">
                <a:solidFill>
                  <a:srgbClr val="474746"/>
                </a:solidFill>
                <a:latin typeface="Century Gothic"/>
                <a:cs typeface="Century Gothic"/>
              </a:rPr>
              <a:t>and </a:t>
            </a:r>
            <a:r>
              <a:rPr sz="1600" spc="-15" dirty="0">
                <a:solidFill>
                  <a:srgbClr val="474746"/>
                </a:solidFill>
                <a:latin typeface="Century Gothic"/>
                <a:cs typeface="Century Gothic"/>
              </a:rPr>
              <a:t>store  </a:t>
            </a:r>
            <a:r>
              <a:rPr sz="1600" spc="-90" dirty="0">
                <a:solidFill>
                  <a:srgbClr val="474746"/>
                </a:solidFill>
                <a:latin typeface="Century Gothic"/>
                <a:cs typeface="Century Gothic"/>
              </a:rPr>
              <a:t>video </a:t>
            </a:r>
            <a:r>
              <a:rPr sz="1600" spc="-35" dirty="0">
                <a:solidFill>
                  <a:srgbClr val="474746"/>
                </a:solidFill>
                <a:latin typeface="Century Gothic"/>
                <a:cs typeface="Century Gothic"/>
              </a:rPr>
              <a:t>streams </a:t>
            </a:r>
            <a:r>
              <a:rPr sz="1600" spc="25" dirty="0">
                <a:solidFill>
                  <a:srgbClr val="474746"/>
                </a:solidFill>
                <a:latin typeface="Century Gothic"/>
                <a:cs typeface="Century Gothic"/>
              </a:rPr>
              <a:t>for  </a:t>
            </a:r>
            <a:r>
              <a:rPr sz="1600" spc="-65" dirty="0">
                <a:solidFill>
                  <a:srgbClr val="474746"/>
                </a:solidFill>
                <a:latin typeface="Century Gothic"/>
                <a:cs typeface="Century Gothic"/>
              </a:rPr>
              <a:t>analytics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49146" y="4322572"/>
            <a:ext cx="1955164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7475">
              <a:lnSpc>
                <a:spcPts val="1900"/>
              </a:lnSpc>
              <a:spcBef>
                <a:spcPts val="180"/>
              </a:spcBef>
            </a:pPr>
            <a:r>
              <a:rPr sz="1600" spc="-114" dirty="0">
                <a:solidFill>
                  <a:srgbClr val="474746"/>
                </a:solidFill>
                <a:latin typeface="Century Gothic"/>
                <a:cs typeface="Century Gothic"/>
              </a:rPr>
              <a:t>Load </a:t>
            </a:r>
            <a:r>
              <a:rPr sz="1600" spc="-150" dirty="0">
                <a:solidFill>
                  <a:srgbClr val="474746"/>
                </a:solidFill>
                <a:latin typeface="Century Gothic"/>
                <a:cs typeface="Century Gothic"/>
              </a:rPr>
              <a:t>data </a:t>
            </a:r>
            <a:r>
              <a:rPr sz="1600" spc="-35" dirty="0">
                <a:solidFill>
                  <a:srgbClr val="474746"/>
                </a:solidFill>
                <a:latin typeface="Century Gothic"/>
                <a:cs typeface="Century Gothic"/>
              </a:rPr>
              <a:t>streams  </a:t>
            </a:r>
            <a:r>
              <a:rPr sz="1600" spc="-5" dirty="0">
                <a:solidFill>
                  <a:srgbClr val="474746"/>
                </a:solidFill>
                <a:latin typeface="Century Gothic"/>
                <a:cs typeface="Century Gothic"/>
              </a:rPr>
              <a:t>into </a:t>
            </a:r>
            <a:r>
              <a:rPr sz="1600" spc="-35" dirty="0">
                <a:solidFill>
                  <a:srgbClr val="474746"/>
                </a:solidFill>
                <a:latin typeface="Century Gothic"/>
                <a:cs typeface="Century Gothic"/>
              </a:rPr>
              <a:t>AWS </a:t>
            </a:r>
            <a:r>
              <a:rPr sz="1600" spc="-150" dirty="0">
                <a:solidFill>
                  <a:srgbClr val="474746"/>
                </a:solidFill>
                <a:latin typeface="Century Gothic"/>
                <a:cs typeface="Century Gothic"/>
              </a:rPr>
              <a:t>data</a:t>
            </a:r>
            <a:r>
              <a:rPr sz="1600" spc="-70" dirty="0">
                <a:solidFill>
                  <a:srgbClr val="474746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Century Gothic"/>
                <a:cs typeface="Century Gothic"/>
              </a:rPr>
              <a:t>stores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2843513"/>
            <a:ext cx="12192000" cy="1392555"/>
            <a:chOff x="0" y="2843513"/>
            <a:chExt cx="12192000" cy="139255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62634"/>
              <a:ext cx="12192000" cy="483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0168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80" h="1287779">
                  <a:moveTo>
                    <a:pt x="643752" y="0"/>
                  </a:moveTo>
                  <a:lnTo>
                    <a:pt x="595708" y="1765"/>
                  </a:lnTo>
                  <a:lnTo>
                    <a:pt x="548623" y="6979"/>
                  </a:lnTo>
                  <a:lnTo>
                    <a:pt x="502621" y="15518"/>
                  </a:lnTo>
                  <a:lnTo>
                    <a:pt x="457828" y="27255"/>
                  </a:lnTo>
                  <a:lnTo>
                    <a:pt x="414366" y="42068"/>
                  </a:lnTo>
                  <a:lnTo>
                    <a:pt x="372362" y="59831"/>
                  </a:lnTo>
                  <a:lnTo>
                    <a:pt x="331939" y="80421"/>
                  </a:lnTo>
                  <a:lnTo>
                    <a:pt x="293222" y="103712"/>
                  </a:lnTo>
                  <a:lnTo>
                    <a:pt x="256335" y="129580"/>
                  </a:lnTo>
                  <a:lnTo>
                    <a:pt x="221403" y="157901"/>
                  </a:lnTo>
                  <a:lnTo>
                    <a:pt x="188550" y="188550"/>
                  </a:lnTo>
                  <a:lnTo>
                    <a:pt x="157901" y="221403"/>
                  </a:lnTo>
                  <a:lnTo>
                    <a:pt x="129580" y="256335"/>
                  </a:lnTo>
                  <a:lnTo>
                    <a:pt x="103712" y="293222"/>
                  </a:lnTo>
                  <a:lnTo>
                    <a:pt x="80421" y="331939"/>
                  </a:lnTo>
                  <a:lnTo>
                    <a:pt x="59831" y="372362"/>
                  </a:lnTo>
                  <a:lnTo>
                    <a:pt x="42068" y="414366"/>
                  </a:lnTo>
                  <a:lnTo>
                    <a:pt x="27255" y="457827"/>
                  </a:lnTo>
                  <a:lnTo>
                    <a:pt x="15518" y="502621"/>
                  </a:lnTo>
                  <a:lnTo>
                    <a:pt x="6979" y="548622"/>
                  </a:lnTo>
                  <a:lnTo>
                    <a:pt x="1765" y="595707"/>
                  </a:lnTo>
                  <a:lnTo>
                    <a:pt x="0" y="643751"/>
                  </a:lnTo>
                  <a:lnTo>
                    <a:pt x="1765" y="691795"/>
                  </a:lnTo>
                  <a:lnTo>
                    <a:pt x="6979" y="738880"/>
                  </a:lnTo>
                  <a:lnTo>
                    <a:pt x="15518" y="784882"/>
                  </a:lnTo>
                  <a:lnTo>
                    <a:pt x="27255" y="829676"/>
                  </a:lnTo>
                  <a:lnTo>
                    <a:pt x="42068" y="873137"/>
                  </a:lnTo>
                  <a:lnTo>
                    <a:pt x="59831" y="915141"/>
                  </a:lnTo>
                  <a:lnTo>
                    <a:pt x="80421" y="955564"/>
                  </a:lnTo>
                  <a:lnTo>
                    <a:pt x="103712" y="994281"/>
                  </a:lnTo>
                  <a:lnTo>
                    <a:pt x="129580" y="1031168"/>
                  </a:lnTo>
                  <a:lnTo>
                    <a:pt x="157901" y="1066100"/>
                  </a:lnTo>
                  <a:lnTo>
                    <a:pt x="188550" y="1098953"/>
                  </a:lnTo>
                  <a:lnTo>
                    <a:pt x="221403" y="1129602"/>
                  </a:lnTo>
                  <a:lnTo>
                    <a:pt x="256335" y="1157923"/>
                  </a:lnTo>
                  <a:lnTo>
                    <a:pt x="293222" y="1183791"/>
                  </a:lnTo>
                  <a:lnTo>
                    <a:pt x="331939" y="1207083"/>
                  </a:lnTo>
                  <a:lnTo>
                    <a:pt x="372362" y="1227672"/>
                  </a:lnTo>
                  <a:lnTo>
                    <a:pt x="414366" y="1245435"/>
                  </a:lnTo>
                  <a:lnTo>
                    <a:pt x="457828" y="1260248"/>
                  </a:lnTo>
                  <a:lnTo>
                    <a:pt x="502621" y="1271986"/>
                  </a:lnTo>
                  <a:lnTo>
                    <a:pt x="548623" y="1280524"/>
                  </a:lnTo>
                  <a:lnTo>
                    <a:pt x="595708" y="1285738"/>
                  </a:lnTo>
                  <a:lnTo>
                    <a:pt x="643752" y="1287504"/>
                  </a:lnTo>
                  <a:lnTo>
                    <a:pt x="691796" y="1285738"/>
                  </a:lnTo>
                  <a:lnTo>
                    <a:pt x="738881" y="1280524"/>
                  </a:lnTo>
                  <a:lnTo>
                    <a:pt x="784883" y="1271986"/>
                  </a:lnTo>
                  <a:lnTo>
                    <a:pt x="829676" y="1260248"/>
                  </a:lnTo>
                  <a:lnTo>
                    <a:pt x="873137" y="1245435"/>
                  </a:lnTo>
                  <a:lnTo>
                    <a:pt x="915142" y="1227672"/>
                  </a:lnTo>
                  <a:lnTo>
                    <a:pt x="955565" y="1207083"/>
                  </a:lnTo>
                  <a:lnTo>
                    <a:pt x="994282" y="1183791"/>
                  </a:lnTo>
                  <a:lnTo>
                    <a:pt x="1031169" y="1157923"/>
                  </a:lnTo>
                  <a:lnTo>
                    <a:pt x="1066101" y="1129602"/>
                  </a:lnTo>
                  <a:lnTo>
                    <a:pt x="1098954" y="1098953"/>
                  </a:lnTo>
                  <a:lnTo>
                    <a:pt x="1129603" y="1066100"/>
                  </a:lnTo>
                  <a:lnTo>
                    <a:pt x="1157924" y="1031168"/>
                  </a:lnTo>
                  <a:lnTo>
                    <a:pt x="1183792" y="994281"/>
                  </a:lnTo>
                  <a:lnTo>
                    <a:pt x="1207083" y="955564"/>
                  </a:lnTo>
                  <a:lnTo>
                    <a:pt x="1227672" y="915141"/>
                  </a:lnTo>
                  <a:lnTo>
                    <a:pt x="1245436" y="873137"/>
                  </a:lnTo>
                  <a:lnTo>
                    <a:pt x="1260248" y="829676"/>
                  </a:lnTo>
                  <a:lnTo>
                    <a:pt x="1271986" y="784882"/>
                  </a:lnTo>
                  <a:lnTo>
                    <a:pt x="1280524" y="738880"/>
                  </a:lnTo>
                  <a:lnTo>
                    <a:pt x="1285738" y="691795"/>
                  </a:lnTo>
                  <a:lnTo>
                    <a:pt x="1287504" y="643751"/>
                  </a:lnTo>
                  <a:lnTo>
                    <a:pt x="1285738" y="595707"/>
                  </a:lnTo>
                  <a:lnTo>
                    <a:pt x="1280524" y="548622"/>
                  </a:lnTo>
                  <a:lnTo>
                    <a:pt x="1271986" y="502621"/>
                  </a:lnTo>
                  <a:lnTo>
                    <a:pt x="1260248" y="457827"/>
                  </a:lnTo>
                  <a:lnTo>
                    <a:pt x="1245436" y="414366"/>
                  </a:lnTo>
                  <a:lnTo>
                    <a:pt x="1227672" y="372362"/>
                  </a:lnTo>
                  <a:lnTo>
                    <a:pt x="1207083" y="331939"/>
                  </a:lnTo>
                  <a:lnTo>
                    <a:pt x="1183792" y="293222"/>
                  </a:lnTo>
                  <a:lnTo>
                    <a:pt x="1157924" y="256335"/>
                  </a:lnTo>
                  <a:lnTo>
                    <a:pt x="1129603" y="221403"/>
                  </a:lnTo>
                  <a:lnTo>
                    <a:pt x="1098954" y="188550"/>
                  </a:lnTo>
                  <a:lnTo>
                    <a:pt x="1066101" y="157901"/>
                  </a:lnTo>
                  <a:lnTo>
                    <a:pt x="1031169" y="129580"/>
                  </a:lnTo>
                  <a:lnTo>
                    <a:pt x="994282" y="103712"/>
                  </a:lnTo>
                  <a:lnTo>
                    <a:pt x="955565" y="80421"/>
                  </a:lnTo>
                  <a:lnTo>
                    <a:pt x="915142" y="59831"/>
                  </a:lnTo>
                  <a:lnTo>
                    <a:pt x="873137" y="42068"/>
                  </a:lnTo>
                  <a:lnTo>
                    <a:pt x="829676" y="27255"/>
                  </a:lnTo>
                  <a:lnTo>
                    <a:pt x="784883" y="15518"/>
                  </a:lnTo>
                  <a:lnTo>
                    <a:pt x="738881" y="6979"/>
                  </a:lnTo>
                  <a:lnTo>
                    <a:pt x="691796" y="1765"/>
                  </a:lnTo>
                  <a:lnTo>
                    <a:pt x="643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168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80" h="1287779">
                  <a:moveTo>
                    <a:pt x="0" y="643752"/>
                  </a:moveTo>
                  <a:lnTo>
                    <a:pt x="1765" y="595708"/>
                  </a:lnTo>
                  <a:lnTo>
                    <a:pt x="6979" y="548623"/>
                  </a:lnTo>
                  <a:lnTo>
                    <a:pt x="15518" y="502621"/>
                  </a:lnTo>
                  <a:lnTo>
                    <a:pt x="27255" y="457827"/>
                  </a:lnTo>
                  <a:lnTo>
                    <a:pt x="42068" y="414366"/>
                  </a:lnTo>
                  <a:lnTo>
                    <a:pt x="59831" y="372362"/>
                  </a:lnTo>
                  <a:lnTo>
                    <a:pt x="80421" y="331939"/>
                  </a:lnTo>
                  <a:lnTo>
                    <a:pt x="103712" y="293222"/>
                  </a:lnTo>
                  <a:lnTo>
                    <a:pt x="129580" y="256335"/>
                  </a:lnTo>
                  <a:lnTo>
                    <a:pt x="157901" y="221403"/>
                  </a:lnTo>
                  <a:lnTo>
                    <a:pt x="188550" y="188550"/>
                  </a:lnTo>
                  <a:lnTo>
                    <a:pt x="221403" y="157901"/>
                  </a:lnTo>
                  <a:lnTo>
                    <a:pt x="256335" y="129580"/>
                  </a:lnTo>
                  <a:lnTo>
                    <a:pt x="293222" y="103712"/>
                  </a:lnTo>
                  <a:lnTo>
                    <a:pt x="331939" y="80421"/>
                  </a:lnTo>
                  <a:lnTo>
                    <a:pt x="372362" y="59831"/>
                  </a:lnTo>
                  <a:lnTo>
                    <a:pt x="414367" y="42068"/>
                  </a:lnTo>
                  <a:lnTo>
                    <a:pt x="457828" y="27255"/>
                  </a:lnTo>
                  <a:lnTo>
                    <a:pt x="502621" y="15518"/>
                  </a:lnTo>
                  <a:lnTo>
                    <a:pt x="548623" y="6979"/>
                  </a:lnTo>
                  <a:lnTo>
                    <a:pt x="595708" y="1765"/>
                  </a:lnTo>
                  <a:lnTo>
                    <a:pt x="643752" y="0"/>
                  </a:lnTo>
                  <a:lnTo>
                    <a:pt x="691796" y="1765"/>
                  </a:lnTo>
                  <a:lnTo>
                    <a:pt x="738881" y="6979"/>
                  </a:lnTo>
                  <a:lnTo>
                    <a:pt x="784883" y="15518"/>
                  </a:lnTo>
                  <a:lnTo>
                    <a:pt x="829676" y="27255"/>
                  </a:lnTo>
                  <a:lnTo>
                    <a:pt x="873137" y="42068"/>
                  </a:lnTo>
                  <a:lnTo>
                    <a:pt x="915142" y="59831"/>
                  </a:lnTo>
                  <a:lnTo>
                    <a:pt x="955565" y="80421"/>
                  </a:lnTo>
                  <a:lnTo>
                    <a:pt x="994282" y="103712"/>
                  </a:lnTo>
                  <a:lnTo>
                    <a:pt x="1031169" y="129580"/>
                  </a:lnTo>
                  <a:lnTo>
                    <a:pt x="1066101" y="157901"/>
                  </a:lnTo>
                  <a:lnTo>
                    <a:pt x="1098954" y="188550"/>
                  </a:lnTo>
                  <a:lnTo>
                    <a:pt x="1129603" y="221403"/>
                  </a:lnTo>
                  <a:lnTo>
                    <a:pt x="1157924" y="256335"/>
                  </a:lnTo>
                  <a:lnTo>
                    <a:pt x="1183792" y="293222"/>
                  </a:lnTo>
                  <a:lnTo>
                    <a:pt x="1207083" y="331939"/>
                  </a:lnTo>
                  <a:lnTo>
                    <a:pt x="1227673" y="372362"/>
                  </a:lnTo>
                  <a:lnTo>
                    <a:pt x="1245436" y="414366"/>
                  </a:lnTo>
                  <a:lnTo>
                    <a:pt x="1260249" y="457827"/>
                  </a:lnTo>
                  <a:lnTo>
                    <a:pt x="1271986" y="502621"/>
                  </a:lnTo>
                  <a:lnTo>
                    <a:pt x="1280525" y="548623"/>
                  </a:lnTo>
                  <a:lnTo>
                    <a:pt x="1285739" y="595708"/>
                  </a:lnTo>
                  <a:lnTo>
                    <a:pt x="1287505" y="643752"/>
                  </a:lnTo>
                  <a:lnTo>
                    <a:pt x="1285739" y="691795"/>
                  </a:lnTo>
                  <a:lnTo>
                    <a:pt x="1280525" y="738880"/>
                  </a:lnTo>
                  <a:lnTo>
                    <a:pt x="1271986" y="784882"/>
                  </a:lnTo>
                  <a:lnTo>
                    <a:pt x="1260249" y="829676"/>
                  </a:lnTo>
                  <a:lnTo>
                    <a:pt x="1245436" y="873137"/>
                  </a:lnTo>
                  <a:lnTo>
                    <a:pt x="1227673" y="915141"/>
                  </a:lnTo>
                  <a:lnTo>
                    <a:pt x="1207083" y="955564"/>
                  </a:lnTo>
                  <a:lnTo>
                    <a:pt x="1183792" y="994281"/>
                  </a:lnTo>
                  <a:lnTo>
                    <a:pt x="1157924" y="1031168"/>
                  </a:lnTo>
                  <a:lnTo>
                    <a:pt x="1129603" y="1066100"/>
                  </a:lnTo>
                  <a:lnTo>
                    <a:pt x="1098954" y="1098953"/>
                  </a:lnTo>
                  <a:lnTo>
                    <a:pt x="1066101" y="1129602"/>
                  </a:lnTo>
                  <a:lnTo>
                    <a:pt x="1031169" y="1157923"/>
                  </a:lnTo>
                  <a:lnTo>
                    <a:pt x="994282" y="1183791"/>
                  </a:lnTo>
                  <a:lnTo>
                    <a:pt x="955565" y="1207082"/>
                  </a:lnTo>
                  <a:lnTo>
                    <a:pt x="915142" y="1227672"/>
                  </a:lnTo>
                  <a:lnTo>
                    <a:pt x="873137" y="1245435"/>
                  </a:lnTo>
                  <a:lnTo>
                    <a:pt x="829676" y="1260248"/>
                  </a:lnTo>
                  <a:lnTo>
                    <a:pt x="784883" y="1271985"/>
                  </a:lnTo>
                  <a:lnTo>
                    <a:pt x="738881" y="1280524"/>
                  </a:lnTo>
                  <a:lnTo>
                    <a:pt x="691796" y="1285738"/>
                  </a:lnTo>
                  <a:lnTo>
                    <a:pt x="643752" y="1287504"/>
                  </a:lnTo>
                  <a:lnTo>
                    <a:pt x="595708" y="1285738"/>
                  </a:lnTo>
                  <a:lnTo>
                    <a:pt x="548623" y="1280524"/>
                  </a:lnTo>
                  <a:lnTo>
                    <a:pt x="502621" y="1271985"/>
                  </a:lnTo>
                  <a:lnTo>
                    <a:pt x="457828" y="1260248"/>
                  </a:lnTo>
                  <a:lnTo>
                    <a:pt x="414367" y="1245435"/>
                  </a:lnTo>
                  <a:lnTo>
                    <a:pt x="372362" y="1227672"/>
                  </a:lnTo>
                  <a:lnTo>
                    <a:pt x="331939" y="1207082"/>
                  </a:lnTo>
                  <a:lnTo>
                    <a:pt x="293222" y="1183791"/>
                  </a:lnTo>
                  <a:lnTo>
                    <a:pt x="256335" y="1157923"/>
                  </a:lnTo>
                  <a:lnTo>
                    <a:pt x="221403" y="1129602"/>
                  </a:lnTo>
                  <a:lnTo>
                    <a:pt x="188550" y="1098953"/>
                  </a:lnTo>
                  <a:lnTo>
                    <a:pt x="157901" y="1066100"/>
                  </a:lnTo>
                  <a:lnTo>
                    <a:pt x="129580" y="1031168"/>
                  </a:lnTo>
                  <a:lnTo>
                    <a:pt x="103712" y="994281"/>
                  </a:lnTo>
                  <a:lnTo>
                    <a:pt x="80421" y="955564"/>
                  </a:lnTo>
                  <a:lnTo>
                    <a:pt x="59831" y="915141"/>
                  </a:lnTo>
                  <a:lnTo>
                    <a:pt x="42068" y="873137"/>
                  </a:lnTo>
                  <a:lnTo>
                    <a:pt x="27255" y="829676"/>
                  </a:lnTo>
                  <a:lnTo>
                    <a:pt x="15518" y="784882"/>
                  </a:lnTo>
                  <a:lnTo>
                    <a:pt x="6979" y="738880"/>
                  </a:lnTo>
                  <a:lnTo>
                    <a:pt x="1765" y="691795"/>
                  </a:lnTo>
                  <a:lnTo>
                    <a:pt x="0" y="643752"/>
                  </a:lnTo>
                  <a:close/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64767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643751" y="0"/>
                  </a:moveTo>
                  <a:lnTo>
                    <a:pt x="595707" y="1765"/>
                  </a:lnTo>
                  <a:lnTo>
                    <a:pt x="548622" y="6979"/>
                  </a:lnTo>
                  <a:lnTo>
                    <a:pt x="502621" y="15518"/>
                  </a:lnTo>
                  <a:lnTo>
                    <a:pt x="457827" y="27255"/>
                  </a:lnTo>
                  <a:lnTo>
                    <a:pt x="414366" y="42068"/>
                  </a:lnTo>
                  <a:lnTo>
                    <a:pt x="372362" y="59831"/>
                  </a:lnTo>
                  <a:lnTo>
                    <a:pt x="331939" y="80421"/>
                  </a:lnTo>
                  <a:lnTo>
                    <a:pt x="293222" y="103712"/>
                  </a:lnTo>
                  <a:lnTo>
                    <a:pt x="256335" y="129580"/>
                  </a:lnTo>
                  <a:lnTo>
                    <a:pt x="221403" y="157901"/>
                  </a:lnTo>
                  <a:lnTo>
                    <a:pt x="188550" y="188550"/>
                  </a:lnTo>
                  <a:lnTo>
                    <a:pt x="157901" y="221403"/>
                  </a:lnTo>
                  <a:lnTo>
                    <a:pt x="129580" y="256335"/>
                  </a:lnTo>
                  <a:lnTo>
                    <a:pt x="103712" y="293222"/>
                  </a:lnTo>
                  <a:lnTo>
                    <a:pt x="80421" y="331939"/>
                  </a:lnTo>
                  <a:lnTo>
                    <a:pt x="59831" y="372362"/>
                  </a:lnTo>
                  <a:lnTo>
                    <a:pt x="42068" y="414366"/>
                  </a:lnTo>
                  <a:lnTo>
                    <a:pt x="27255" y="457827"/>
                  </a:lnTo>
                  <a:lnTo>
                    <a:pt x="15518" y="502621"/>
                  </a:lnTo>
                  <a:lnTo>
                    <a:pt x="6979" y="548622"/>
                  </a:lnTo>
                  <a:lnTo>
                    <a:pt x="1765" y="595707"/>
                  </a:lnTo>
                  <a:lnTo>
                    <a:pt x="0" y="643751"/>
                  </a:lnTo>
                  <a:lnTo>
                    <a:pt x="1765" y="691795"/>
                  </a:lnTo>
                  <a:lnTo>
                    <a:pt x="6979" y="738880"/>
                  </a:lnTo>
                  <a:lnTo>
                    <a:pt x="15518" y="784882"/>
                  </a:lnTo>
                  <a:lnTo>
                    <a:pt x="27255" y="829676"/>
                  </a:lnTo>
                  <a:lnTo>
                    <a:pt x="42068" y="873137"/>
                  </a:lnTo>
                  <a:lnTo>
                    <a:pt x="59831" y="915141"/>
                  </a:lnTo>
                  <a:lnTo>
                    <a:pt x="80421" y="955564"/>
                  </a:lnTo>
                  <a:lnTo>
                    <a:pt x="103712" y="994281"/>
                  </a:lnTo>
                  <a:lnTo>
                    <a:pt x="129580" y="1031168"/>
                  </a:lnTo>
                  <a:lnTo>
                    <a:pt x="157901" y="1066100"/>
                  </a:lnTo>
                  <a:lnTo>
                    <a:pt x="188550" y="1098953"/>
                  </a:lnTo>
                  <a:lnTo>
                    <a:pt x="221403" y="1129602"/>
                  </a:lnTo>
                  <a:lnTo>
                    <a:pt x="256335" y="1157923"/>
                  </a:lnTo>
                  <a:lnTo>
                    <a:pt x="293222" y="1183791"/>
                  </a:lnTo>
                  <a:lnTo>
                    <a:pt x="331939" y="1207083"/>
                  </a:lnTo>
                  <a:lnTo>
                    <a:pt x="372362" y="1227672"/>
                  </a:lnTo>
                  <a:lnTo>
                    <a:pt x="414366" y="1245435"/>
                  </a:lnTo>
                  <a:lnTo>
                    <a:pt x="457827" y="1260248"/>
                  </a:lnTo>
                  <a:lnTo>
                    <a:pt x="502621" y="1271986"/>
                  </a:lnTo>
                  <a:lnTo>
                    <a:pt x="548622" y="1280524"/>
                  </a:lnTo>
                  <a:lnTo>
                    <a:pt x="595707" y="1285738"/>
                  </a:lnTo>
                  <a:lnTo>
                    <a:pt x="643751" y="1287504"/>
                  </a:lnTo>
                  <a:lnTo>
                    <a:pt x="691795" y="1285738"/>
                  </a:lnTo>
                  <a:lnTo>
                    <a:pt x="738880" y="1280524"/>
                  </a:lnTo>
                  <a:lnTo>
                    <a:pt x="784882" y="1271986"/>
                  </a:lnTo>
                  <a:lnTo>
                    <a:pt x="829676" y="1260248"/>
                  </a:lnTo>
                  <a:lnTo>
                    <a:pt x="873137" y="1245435"/>
                  </a:lnTo>
                  <a:lnTo>
                    <a:pt x="915141" y="1227672"/>
                  </a:lnTo>
                  <a:lnTo>
                    <a:pt x="955564" y="1207083"/>
                  </a:lnTo>
                  <a:lnTo>
                    <a:pt x="994281" y="1183791"/>
                  </a:lnTo>
                  <a:lnTo>
                    <a:pt x="1031168" y="1157923"/>
                  </a:lnTo>
                  <a:lnTo>
                    <a:pt x="1066100" y="1129602"/>
                  </a:lnTo>
                  <a:lnTo>
                    <a:pt x="1098953" y="1098953"/>
                  </a:lnTo>
                  <a:lnTo>
                    <a:pt x="1129602" y="1066100"/>
                  </a:lnTo>
                  <a:lnTo>
                    <a:pt x="1157923" y="1031168"/>
                  </a:lnTo>
                  <a:lnTo>
                    <a:pt x="1183791" y="994281"/>
                  </a:lnTo>
                  <a:lnTo>
                    <a:pt x="1207083" y="955564"/>
                  </a:lnTo>
                  <a:lnTo>
                    <a:pt x="1227672" y="915141"/>
                  </a:lnTo>
                  <a:lnTo>
                    <a:pt x="1245435" y="873137"/>
                  </a:lnTo>
                  <a:lnTo>
                    <a:pt x="1260248" y="829676"/>
                  </a:lnTo>
                  <a:lnTo>
                    <a:pt x="1271986" y="784882"/>
                  </a:lnTo>
                  <a:lnTo>
                    <a:pt x="1280524" y="738880"/>
                  </a:lnTo>
                  <a:lnTo>
                    <a:pt x="1285738" y="691795"/>
                  </a:lnTo>
                  <a:lnTo>
                    <a:pt x="1287504" y="643751"/>
                  </a:lnTo>
                  <a:lnTo>
                    <a:pt x="1285738" y="595707"/>
                  </a:lnTo>
                  <a:lnTo>
                    <a:pt x="1280524" y="548622"/>
                  </a:lnTo>
                  <a:lnTo>
                    <a:pt x="1271986" y="502621"/>
                  </a:lnTo>
                  <a:lnTo>
                    <a:pt x="1260248" y="457827"/>
                  </a:lnTo>
                  <a:lnTo>
                    <a:pt x="1245435" y="414366"/>
                  </a:lnTo>
                  <a:lnTo>
                    <a:pt x="1227672" y="372362"/>
                  </a:lnTo>
                  <a:lnTo>
                    <a:pt x="1207083" y="331939"/>
                  </a:lnTo>
                  <a:lnTo>
                    <a:pt x="1183791" y="293222"/>
                  </a:lnTo>
                  <a:lnTo>
                    <a:pt x="1157923" y="256335"/>
                  </a:lnTo>
                  <a:lnTo>
                    <a:pt x="1129602" y="221403"/>
                  </a:lnTo>
                  <a:lnTo>
                    <a:pt x="1098953" y="188550"/>
                  </a:lnTo>
                  <a:lnTo>
                    <a:pt x="1066100" y="157901"/>
                  </a:lnTo>
                  <a:lnTo>
                    <a:pt x="1031168" y="129580"/>
                  </a:lnTo>
                  <a:lnTo>
                    <a:pt x="994281" y="103712"/>
                  </a:lnTo>
                  <a:lnTo>
                    <a:pt x="955564" y="80421"/>
                  </a:lnTo>
                  <a:lnTo>
                    <a:pt x="915141" y="59831"/>
                  </a:lnTo>
                  <a:lnTo>
                    <a:pt x="873137" y="42068"/>
                  </a:lnTo>
                  <a:lnTo>
                    <a:pt x="829676" y="27255"/>
                  </a:lnTo>
                  <a:lnTo>
                    <a:pt x="784882" y="15518"/>
                  </a:lnTo>
                  <a:lnTo>
                    <a:pt x="738880" y="6979"/>
                  </a:lnTo>
                  <a:lnTo>
                    <a:pt x="691795" y="1765"/>
                  </a:lnTo>
                  <a:lnTo>
                    <a:pt x="643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64767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0" y="643752"/>
                  </a:moveTo>
                  <a:lnTo>
                    <a:pt x="1765" y="595708"/>
                  </a:lnTo>
                  <a:lnTo>
                    <a:pt x="6979" y="548623"/>
                  </a:lnTo>
                  <a:lnTo>
                    <a:pt x="15518" y="502621"/>
                  </a:lnTo>
                  <a:lnTo>
                    <a:pt x="27255" y="457827"/>
                  </a:lnTo>
                  <a:lnTo>
                    <a:pt x="42068" y="414366"/>
                  </a:lnTo>
                  <a:lnTo>
                    <a:pt x="59831" y="372362"/>
                  </a:lnTo>
                  <a:lnTo>
                    <a:pt x="80421" y="331939"/>
                  </a:lnTo>
                  <a:lnTo>
                    <a:pt x="103712" y="293222"/>
                  </a:lnTo>
                  <a:lnTo>
                    <a:pt x="129580" y="256335"/>
                  </a:lnTo>
                  <a:lnTo>
                    <a:pt x="157901" y="221403"/>
                  </a:lnTo>
                  <a:lnTo>
                    <a:pt x="188550" y="188550"/>
                  </a:lnTo>
                  <a:lnTo>
                    <a:pt x="221403" y="157901"/>
                  </a:lnTo>
                  <a:lnTo>
                    <a:pt x="256335" y="129580"/>
                  </a:lnTo>
                  <a:lnTo>
                    <a:pt x="293222" y="103712"/>
                  </a:lnTo>
                  <a:lnTo>
                    <a:pt x="331939" y="80421"/>
                  </a:lnTo>
                  <a:lnTo>
                    <a:pt x="372362" y="59831"/>
                  </a:lnTo>
                  <a:lnTo>
                    <a:pt x="414367" y="42068"/>
                  </a:lnTo>
                  <a:lnTo>
                    <a:pt x="457828" y="27255"/>
                  </a:lnTo>
                  <a:lnTo>
                    <a:pt x="502621" y="15518"/>
                  </a:lnTo>
                  <a:lnTo>
                    <a:pt x="548623" y="6979"/>
                  </a:lnTo>
                  <a:lnTo>
                    <a:pt x="595708" y="1765"/>
                  </a:lnTo>
                  <a:lnTo>
                    <a:pt x="643752" y="0"/>
                  </a:lnTo>
                  <a:lnTo>
                    <a:pt x="691796" y="1765"/>
                  </a:lnTo>
                  <a:lnTo>
                    <a:pt x="738881" y="6979"/>
                  </a:lnTo>
                  <a:lnTo>
                    <a:pt x="784883" y="15518"/>
                  </a:lnTo>
                  <a:lnTo>
                    <a:pt x="829676" y="27255"/>
                  </a:lnTo>
                  <a:lnTo>
                    <a:pt x="873137" y="42068"/>
                  </a:lnTo>
                  <a:lnTo>
                    <a:pt x="915142" y="59831"/>
                  </a:lnTo>
                  <a:lnTo>
                    <a:pt x="955565" y="80421"/>
                  </a:lnTo>
                  <a:lnTo>
                    <a:pt x="994282" y="103712"/>
                  </a:lnTo>
                  <a:lnTo>
                    <a:pt x="1031169" y="129580"/>
                  </a:lnTo>
                  <a:lnTo>
                    <a:pt x="1066101" y="157901"/>
                  </a:lnTo>
                  <a:lnTo>
                    <a:pt x="1098954" y="188550"/>
                  </a:lnTo>
                  <a:lnTo>
                    <a:pt x="1129603" y="221403"/>
                  </a:lnTo>
                  <a:lnTo>
                    <a:pt x="1157924" y="256335"/>
                  </a:lnTo>
                  <a:lnTo>
                    <a:pt x="1183792" y="293222"/>
                  </a:lnTo>
                  <a:lnTo>
                    <a:pt x="1207083" y="331939"/>
                  </a:lnTo>
                  <a:lnTo>
                    <a:pt x="1227673" y="372362"/>
                  </a:lnTo>
                  <a:lnTo>
                    <a:pt x="1245436" y="414366"/>
                  </a:lnTo>
                  <a:lnTo>
                    <a:pt x="1260249" y="457827"/>
                  </a:lnTo>
                  <a:lnTo>
                    <a:pt x="1271986" y="502621"/>
                  </a:lnTo>
                  <a:lnTo>
                    <a:pt x="1280525" y="548623"/>
                  </a:lnTo>
                  <a:lnTo>
                    <a:pt x="1285739" y="595708"/>
                  </a:lnTo>
                  <a:lnTo>
                    <a:pt x="1287505" y="643752"/>
                  </a:lnTo>
                  <a:lnTo>
                    <a:pt x="1285739" y="691795"/>
                  </a:lnTo>
                  <a:lnTo>
                    <a:pt x="1280525" y="738880"/>
                  </a:lnTo>
                  <a:lnTo>
                    <a:pt x="1271986" y="784882"/>
                  </a:lnTo>
                  <a:lnTo>
                    <a:pt x="1260249" y="829676"/>
                  </a:lnTo>
                  <a:lnTo>
                    <a:pt x="1245436" y="873137"/>
                  </a:lnTo>
                  <a:lnTo>
                    <a:pt x="1227673" y="915141"/>
                  </a:lnTo>
                  <a:lnTo>
                    <a:pt x="1207083" y="955564"/>
                  </a:lnTo>
                  <a:lnTo>
                    <a:pt x="1183792" y="994281"/>
                  </a:lnTo>
                  <a:lnTo>
                    <a:pt x="1157924" y="1031168"/>
                  </a:lnTo>
                  <a:lnTo>
                    <a:pt x="1129603" y="1066100"/>
                  </a:lnTo>
                  <a:lnTo>
                    <a:pt x="1098954" y="1098953"/>
                  </a:lnTo>
                  <a:lnTo>
                    <a:pt x="1066101" y="1129602"/>
                  </a:lnTo>
                  <a:lnTo>
                    <a:pt x="1031169" y="1157923"/>
                  </a:lnTo>
                  <a:lnTo>
                    <a:pt x="994282" y="1183791"/>
                  </a:lnTo>
                  <a:lnTo>
                    <a:pt x="955565" y="1207082"/>
                  </a:lnTo>
                  <a:lnTo>
                    <a:pt x="915142" y="1227672"/>
                  </a:lnTo>
                  <a:lnTo>
                    <a:pt x="873137" y="1245435"/>
                  </a:lnTo>
                  <a:lnTo>
                    <a:pt x="829676" y="1260248"/>
                  </a:lnTo>
                  <a:lnTo>
                    <a:pt x="784883" y="1271985"/>
                  </a:lnTo>
                  <a:lnTo>
                    <a:pt x="738881" y="1280524"/>
                  </a:lnTo>
                  <a:lnTo>
                    <a:pt x="691796" y="1285738"/>
                  </a:lnTo>
                  <a:lnTo>
                    <a:pt x="643752" y="1287504"/>
                  </a:lnTo>
                  <a:lnTo>
                    <a:pt x="595708" y="1285738"/>
                  </a:lnTo>
                  <a:lnTo>
                    <a:pt x="548623" y="1280524"/>
                  </a:lnTo>
                  <a:lnTo>
                    <a:pt x="502621" y="1271985"/>
                  </a:lnTo>
                  <a:lnTo>
                    <a:pt x="457828" y="1260248"/>
                  </a:lnTo>
                  <a:lnTo>
                    <a:pt x="414367" y="1245435"/>
                  </a:lnTo>
                  <a:lnTo>
                    <a:pt x="372362" y="1227672"/>
                  </a:lnTo>
                  <a:lnTo>
                    <a:pt x="331939" y="1207082"/>
                  </a:lnTo>
                  <a:lnTo>
                    <a:pt x="293222" y="1183791"/>
                  </a:lnTo>
                  <a:lnTo>
                    <a:pt x="256335" y="1157923"/>
                  </a:lnTo>
                  <a:lnTo>
                    <a:pt x="221403" y="1129602"/>
                  </a:lnTo>
                  <a:lnTo>
                    <a:pt x="188550" y="1098953"/>
                  </a:lnTo>
                  <a:lnTo>
                    <a:pt x="157901" y="1066100"/>
                  </a:lnTo>
                  <a:lnTo>
                    <a:pt x="129580" y="1031168"/>
                  </a:lnTo>
                  <a:lnTo>
                    <a:pt x="103712" y="994281"/>
                  </a:lnTo>
                  <a:lnTo>
                    <a:pt x="80421" y="955564"/>
                  </a:lnTo>
                  <a:lnTo>
                    <a:pt x="59831" y="915141"/>
                  </a:lnTo>
                  <a:lnTo>
                    <a:pt x="42068" y="873137"/>
                  </a:lnTo>
                  <a:lnTo>
                    <a:pt x="27255" y="829676"/>
                  </a:lnTo>
                  <a:lnTo>
                    <a:pt x="15518" y="784882"/>
                  </a:lnTo>
                  <a:lnTo>
                    <a:pt x="6979" y="738880"/>
                  </a:lnTo>
                  <a:lnTo>
                    <a:pt x="1765" y="691795"/>
                  </a:lnTo>
                  <a:lnTo>
                    <a:pt x="0" y="643752"/>
                  </a:lnTo>
                  <a:close/>
                </a:path>
              </a:pathLst>
            </a:custGeom>
            <a:ln w="25400">
              <a:solidFill>
                <a:srgbClr val="007D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82468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80" h="1287779">
                  <a:moveTo>
                    <a:pt x="643751" y="0"/>
                  </a:moveTo>
                  <a:lnTo>
                    <a:pt x="595707" y="1765"/>
                  </a:lnTo>
                  <a:lnTo>
                    <a:pt x="548622" y="6979"/>
                  </a:lnTo>
                  <a:lnTo>
                    <a:pt x="502621" y="15518"/>
                  </a:lnTo>
                  <a:lnTo>
                    <a:pt x="457827" y="27255"/>
                  </a:lnTo>
                  <a:lnTo>
                    <a:pt x="414366" y="42068"/>
                  </a:lnTo>
                  <a:lnTo>
                    <a:pt x="372362" y="59831"/>
                  </a:lnTo>
                  <a:lnTo>
                    <a:pt x="331939" y="80421"/>
                  </a:lnTo>
                  <a:lnTo>
                    <a:pt x="293222" y="103712"/>
                  </a:lnTo>
                  <a:lnTo>
                    <a:pt x="256335" y="129580"/>
                  </a:lnTo>
                  <a:lnTo>
                    <a:pt x="221403" y="157901"/>
                  </a:lnTo>
                  <a:lnTo>
                    <a:pt x="188550" y="188550"/>
                  </a:lnTo>
                  <a:lnTo>
                    <a:pt x="157901" y="221403"/>
                  </a:lnTo>
                  <a:lnTo>
                    <a:pt x="129580" y="256335"/>
                  </a:lnTo>
                  <a:lnTo>
                    <a:pt x="103712" y="293222"/>
                  </a:lnTo>
                  <a:lnTo>
                    <a:pt x="80421" y="331939"/>
                  </a:lnTo>
                  <a:lnTo>
                    <a:pt x="59831" y="372362"/>
                  </a:lnTo>
                  <a:lnTo>
                    <a:pt x="42068" y="414366"/>
                  </a:lnTo>
                  <a:lnTo>
                    <a:pt x="27255" y="457827"/>
                  </a:lnTo>
                  <a:lnTo>
                    <a:pt x="15518" y="502621"/>
                  </a:lnTo>
                  <a:lnTo>
                    <a:pt x="6979" y="548622"/>
                  </a:lnTo>
                  <a:lnTo>
                    <a:pt x="1765" y="595707"/>
                  </a:lnTo>
                  <a:lnTo>
                    <a:pt x="0" y="643751"/>
                  </a:lnTo>
                  <a:lnTo>
                    <a:pt x="1765" y="691795"/>
                  </a:lnTo>
                  <a:lnTo>
                    <a:pt x="6979" y="738880"/>
                  </a:lnTo>
                  <a:lnTo>
                    <a:pt x="15518" y="784882"/>
                  </a:lnTo>
                  <a:lnTo>
                    <a:pt x="27255" y="829676"/>
                  </a:lnTo>
                  <a:lnTo>
                    <a:pt x="42068" y="873137"/>
                  </a:lnTo>
                  <a:lnTo>
                    <a:pt x="59831" y="915141"/>
                  </a:lnTo>
                  <a:lnTo>
                    <a:pt x="80421" y="955564"/>
                  </a:lnTo>
                  <a:lnTo>
                    <a:pt x="103712" y="994281"/>
                  </a:lnTo>
                  <a:lnTo>
                    <a:pt x="129580" y="1031168"/>
                  </a:lnTo>
                  <a:lnTo>
                    <a:pt x="157901" y="1066100"/>
                  </a:lnTo>
                  <a:lnTo>
                    <a:pt x="188550" y="1098953"/>
                  </a:lnTo>
                  <a:lnTo>
                    <a:pt x="221403" y="1129602"/>
                  </a:lnTo>
                  <a:lnTo>
                    <a:pt x="256335" y="1157923"/>
                  </a:lnTo>
                  <a:lnTo>
                    <a:pt x="293222" y="1183791"/>
                  </a:lnTo>
                  <a:lnTo>
                    <a:pt x="331939" y="1207083"/>
                  </a:lnTo>
                  <a:lnTo>
                    <a:pt x="372362" y="1227672"/>
                  </a:lnTo>
                  <a:lnTo>
                    <a:pt x="414366" y="1245435"/>
                  </a:lnTo>
                  <a:lnTo>
                    <a:pt x="457827" y="1260248"/>
                  </a:lnTo>
                  <a:lnTo>
                    <a:pt x="502621" y="1271986"/>
                  </a:lnTo>
                  <a:lnTo>
                    <a:pt x="548622" y="1280524"/>
                  </a:lnTo>
                  <a:lnTo>
                    <a:pt x="595707" y="1285738"/>
                  </a:lnTo>
                  <a:lnTo>
                    <a:pt x="643751" y="1287504"/>
                  </a:lnTo>
                  <a:lnTo>
                    <a:pt x="691795" y="1285738"/>
                  </a:lnTo>
                  <a:lnTo>
                    <a:pt x="738880" y="1280524"/>
                  </a:lnTo>
                  <a:lnTo>
                    <a:pt x="784882" y="1271986"/>
                  </a:lnTo>
                  <a:lnTo>
                    <a:pt x="829676" y="1260248"/>
                  </a:lnTo>
                  <a:lnTo>
                    <a:pt x="873137" y="1245435"/>
                  </a:lnTo>
                  <a:lnTo>
                    <a:pt x="915141" y="1227672"/>
                  </a:lnTo>
                  <a:lnTo>
                    <a:pt x="955564" y="1207083"/>
                  </a:lnTo>
                  <a:lnTo>
                    <a:pt x="994281" y="1183791"/>
                  </a:lnTo>
                  <a:lnTo>
                    <a:pt x="1031168" y="1157923"/>
                  </a:lnTo>
                  <a:lnTo>
                    <a:pt x="1066100" y="1129602"/>
                  </a:lnTo>
                  <a:lnTo>
                    <a:pt x="1098953" y="1098953"/>
                  </a:lnTo>
                  <a:lnTo>
                    <a:pt x="1129602" y="1066100"/>
                  </a:lnTo>
                  <a:lnTo>
                    <a:pt x="1157923" y="1031168"/>
                  </a:lnTo>
                  <a:lnTo>
                    <a:pt x="1183791" y="994281"/>
                  </a:lnTo>
                  <a:lnTo>
                    <a:pt x="1207083" y="955564"/>
                  </a:lnTo>
                  <a:lnTo>
                    <a:pt x="1227672" y="915141"/>
                  </a:lnTo>
                  <a:lnTo>
                    <a:pt x="1245435" y="873137"/>
                  </a:lnTo>
                  <a:lnTo>
                    <a:pt x="1260248" y="829676"/>
                  </a:lnTo>
                  <a:lnTo>
                    <a:pt x="1271986" y="784882"/>
                  </a:lnTo>
                  <a:lnTo>
                    <a:pt x="1280524" y="738880"/>
                  </a:lnTo>
                  <a:lnTo>
                    <a:pt x="1285738" y="691795"/>
                  </a:lnTo>
                  <a:lnTo>
                    <a:pt x="1287504" y="643751"/>
                  </a:lnTo>
                  <a:lnTo>
                    <a:pt x="1285738" y="595707"/>
                  </a:lnTo>
                  <a:lnTo>
                    <a:pt x="1280524" y="548622"/>
                  </a:lnTo>
                  <a:lnTo>
                    <a:pt x="1271986" y="502621"/>
                  </a:lnTo>
                  <a:lnTo>
                    <a:pt x="1260248" y="457827"/>
                  </a:lnTo>
                  <a:lnTo>
                    <a:pt x="1245435" y="414366"/>
                  </a:lnTo>
                  <a:lnTo>
                    <a:pt x="1227672" y="372362"/>
                  </a:lnTo>
                  <a:lnTo>
                    <a:pt x="1207083" y="331939"/>
                  </a:lnTo>
                  <a:lnTo>
                    <a:pt x="1183791" y="293222"/>
                  </a:lnTo>
                  <a:lnTo>
                    <a:pt x="1157923" y="256335"/>
                  </a:lnTo>
                  <a:lnTo>
                    <a:pt x="1129602" y="221403"/>
                  </a:lnTo>
                  <a:lnTo>
                    <a:pt x="1098953" y="188550"/>
                  </a:lnTo>
                  <a:lnTo>
                    <a:pt x="1066100" y="157901"/>
                  </a:lnTo>
                  <a:lnTo>
                    <a:pt x="1031168" y="129580"/>
                  </a:lnTo>
                  <a:lnTo>
                    <a:pt x="994281" y="103712"/>
                  </a:lnTo>
                  <a:lnTo>
                    <a:pt x="955564" y="80421"/>
                  </a:lnTo>
                  <a:lnTo>
                    <a:pt x="915141" y="59831"/>
                  </a:lnTo>
                  <a:lnTo>
                    <a:pt x="873137" y="42068"/>
                  </a:lnTo>
                  <a:lnTo>
                    <a:pt x="829676" y="27255"/>
                  </a:lnTo>
                  <a:lnTo>
                    <a:pt x="784882" y="15518"/>
                  </a:lnTo>
                  <a:lnTo>
                    <a:pt x="738880" y="6979"/>
                  </a:lnTo>
                  <a:lnTo>
                    <a:pt x="691795" y="1765"/>
                  </a:lnTo>
                  <a:lnTo>
                    <a:pt x="643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82468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80" h="1287779">
                  <a:moveTo>
                    <a:pt x="0" y="643752"/>
                  </a:moveTo>
                  <a:lnTo>
                    <a:pt x="1765" y="595708"/>
                  </a:lnTo>
                  <a:lnTo>
                    <a:pt x="6979" y="548623"/>
                  </a:lnTo>
                  <a:lnTo>
                    <a:pt x="15518" y="502621"/>
                  </a:lnTo>
                  <a:lnTo>
                    <a:pt x="27255" y="457827"/>
                  </a:lnTo>
                  <a:lnTo>
                    <a:pt x="42068" y="414366"/>
                  </a:lnTo>
                  <a:lnTo>
                    <a:pt x="59831" y="372362"/>
                  </a:lnTo>
                  <a:lnTo>
                    <a:pt x="80421" y="331939"/>
                  </a:lnTo>
                  <a:lnTo>
                    <a:pt x="103712" y="293222"/>
                  </a:lnTo>
                  <a:lnTo>
                    <a:pt x="129580" y="256335"/>
                  </a:lnTo>
                  <a:lnTo>
                    <a:pt x="157901" y="221403"/>
                  </a:lnTo>
                  <a:lnTo>
                    <a:pt x="188550" y="188550"/>
                  </a:lnTo>
                  <a:lnTo>
                    <a:pt x="221403" y="157901"/>
                  </a:lnTo>
                  <a:lnTo>
                    <a:pt x="256335" y="129580"/>
                  </a:lnTo>
                  <a:lnTo>
                    <a:pt x="293222" y="103712"/>
                  </a:lnTo>
                  <a:lnTo>
                    <a:pt x="331939" y="80421"/>
                  </a:lnTo>
                  <a:lnTo>
                    <a:pt x="372362" y="59831"/>
                  </a:lnTo>
                  <a:lnTo>
                    <a:pt x="414367" y="42068"/>
                  </a:lnTo>
                  <a:lnTo>
                    <a:pt x="457828" y="27255"/>
                  </a:lnTo>
                  <a:lnTo>
                    <a:pt x="502621" y="15518"/>
                  </a:lnTo>
                  <a:lnTo>
                    <a:pt x="548623" y="6979"/>
                  </a:lnTo>
                  <a:lnTo>
                    <a:pt x="595708" y="1765"/>
                  </a:lnTo>
                  <a:lnTo>
                    <a:pt x="643752" y="0"/>
                  </a:lnTo>
                  <a:lnTo>
                    <a:pt x="691796" y="1765"/>
                  </a:lnTo>
                  <a:lnTo>
                    <a:pt x="738881" y="6979"/>
                  </a:lnTo>
                  <a:lnTo>
                    <a:pt x="784883" y="15518"/>
                  </a:lnTo>
                  <a:lnTo>
                    <a:pt x="829676" y="27255"/>
                  </a:lnTo>
                  <a:lnTo>
                    <a:pt x="873137" y="42068"/>
                  </a:lnTo>
                  <a:lnTo>
                    <a:pt x="915142" y="59831"/>
                  </a:lnTo>
                  <a:lnTo>
                    <a:pt x="955565" y="80421"/>
                  </a:lnTo>
                  <a:lnTo>
                    <a:pt x="994282" y="103712"/>
                  </a:lnTo>
                  <a:lnTo>
                    <a:pt x="1031169" y="129580"/>
                  </a:lnTo>
                  <a:lnTo>
                    <a:pt x="1066101" y="157901"/>
                  </a:lnTo>
                  <a:lnTo>
                    <a:pt x="1098954" y="188550"/>
                  </a:lnTo>
                  <a:lnTo>
                    <a:pt x="1129603" y="221403"/>
                  </a:lnTo>
                  <a:lnTo>
                    <a:pt x="1157924" y="256335"/>
                  </a:lnTo>
                  <a:lnTo>
                    <a:pt x="1183792" y="293222"/>
                  </a:lnTo>
                  <a:lnTo>
                    <a:pt x="1207083" y="331939"/>
                  </a:lnTo>
                  <a:lnTo>
                    <a:pt x="1227673" y="372362"/>
                  </a:lnTo>
                  <a:lnTo>
                    <a:pt x="1245436" y="414366"/>
                  </a:lnTo>
                  <a:lnTo>
                    <a:pt x="1260249" y="457827"/>
                  </a:lnTo>
                  <a:lnTo>
                    <a:pt x="1271986" y="502621"/>
                  </a:lnTo>
                  <a:lnTo>
                    <a:pt x="1280525" y="548623"/>
                  </a:lnTo>
                  <a:lnTo>
                    <a:pt x="1285739" y="595708"/>
                  </a:lnTo>
                  <a:lnTo>
                    <a:pt x="1287505" y="643752"/>
                  </a:lnTo>
                  <a:lnTo>
                    <a:pt x="1285739" y="691795"/>
                  </a:lnTo>
                  <a:lnTo>
                    <a:pt x="1280525" y="738880"/>
                  </a:lnTo>
                  <a:lnTo>
                    <a:pt x="1271986" y="784882"/>
                  </a:lnTo>
                  <a:lnTo>
                    <a:pt x="1260249" y="829676"/>
                  </a:lnTo>
                  <a:lnTo>
                    <a:pt x="1245436" y="873137"/>
                  </a:lnTo>
                  <a:lnTo>
                    <a:pt x="1227673" y="915141"/>
                  </a:lnTo>
                  <a:lnTo>
                    <a:pt x="1207083" y="955564"/>
                  </a:lnTo>
                  <a:lnTo>
                    <a:pt x="1183792" y="994281"/>
                  </a:lnTo>
                  <a:lnTo>
                    <a:pt x="1157924" y="1031168"/>
                  </a:lnTo>
                  <a:lnTo>
                    <a:pt x="1129603" y="1066100"/>
                  </a:lnTo>
                  <a:lnTo>
                    <a:pt x="1098954" y="1098953"/>
                  </a:lnTo>
                  <a:lnTo>
                    <a:pt x="1066101" y="1129602"/>
                  </a:lnTo>
                  <a:lnTo>
                    <a:pt x="1031169" y="1157923"/>
                  </a:lnTo>
                  <a:lnTo>
                    <a:pt x="994282" y="1183791"/>
                  </a:lnTo>
                  <a:lnTo>
                    <a:pt x="955565" y="1207082"/>
                  </a:lnTo>
                  <a:lnTo>
                    <a:pt x="915142" y="1227672"/>
                  </a:lnTo>
                  <a:lnTo>
                    <a:pt x="873137" y="1245435"/>
                  </a:lnTo>
                  <a:lnTo>
                    <a:pt x="829676" y="1260248"/>
                  </a:lnTo>
                  <a:lnTo>
                    <a:pt x="784883" y="1271985"/>
                  </a:lnTo>
                  <a:lnTo>
                    <a:pt x="738881" y="1280524"/>
                  </a:lnTo>
                  <a:lnTo>
                    <a:pt x="691796" y="1285738"/>
                  </a:lnTo>
                  <a:lnTo>
                    <a:pt x="643752" y="1287504"/>
                  </a:lnTo>
                  <a:lnTo>
                    <a:pt x="595708" y="1285738"/>
                  </a:lnTo>
                  <a:lnTo>
                    <a:pt x="548623" y="1280524"/>
                  </a:lnTo>
                  <a:lnTo>
                    <a:pt x="502621" y="1271985"/>
                  </a:lnTo>
                  <a:lnTo>
                    <a:pt x="457828" y="1260248"/>
                  </a:lnTo>
                  <a:lnTo>
                    <a:pt x="414367" y="1245435"/>
                  </a:lnTo>
                  <a:lnTo>
                    <a:pt x="372362" y="1227672"/>
                  </a:lnTo>
                  <a:lnTo>
                    <a:pt x="331939" y="1207082"/>
                  </a:lnTo>
                  <a:lnTo>
                    <a:pt x="293222" y="1183791"/>
                  </a:lnTo>
                  <a:lnTo>
                    <a:pt x="256335" y="1157923"/>
                  </a:lnTo>
                  <a:lnTo>
                    <a:pt x="221403" y="1129602"/>
                  </a:lnTo>
                  <a:lnTo>
                    <a:pt x="188550" y="1098953"/>
                  </a:lnTo>
                  <a:lnTo>
                    <a:pt x="157901" y="1066100"/>
                  </a:lnTo>
                  <a:lnTo>
                    <a:pt x="129580" y="1031168"/>
                  </a:lnTo>
                  <a:lnTo>
                    <a:pt x="103712" y="994281"/>
                  </a:lnTo>
                  <a:lnTo>
                    <a:pt x="80421" y="955564"/>
                  </a:lnTo>
                  <a:lnTo>
                    <a:pt x="59831" y="915141"/>
                  </a:lnTo>
                  <a:lnTo>
                    <a:pt x="42068" y="873137"/>
                  </a:lnTo>
                  <a:lnTo>
                    <a:pt x="27255" y="829676"/>
                  </a:lnTo>
                  <a:lnTo>
                    <a:pt x="15518" y="784882"/>
                  </a:lnTo>
                  <a:lnTo>
                    <a:pt x="6979" y="738880"/>
                  </a:lnTo>
                  <a:lnTo>
                    <a:pt x="1765" y="691795"/>
                  </a:lnTo>
                  <a:lnTo>
                    <a:pt x="0" y="643752"/>
                  </a:lnTo>
                  <a:close/>
                </a:path>
              </a:pathLst>
            </a:custGeom>
            <a:ln w="25400">
              <a:solidFill>
                <a:srgbClr val="C130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29370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643751" y="0"/>
                  </a:moveTo>
                  <a:lnTo>
                    <a:pt x="595707" y="1765"/>
                  </a:lnTo>
                  <a:lnTo>
                    <a:pt x="548622" y="6979"/>
                  </a:lnTo>
                  <a:lnTo>
                    <a:pt x="502621" y="15518"/>
                  </a:lnTo>
                  <a:lnTo>
                    <a:pt x="457827" y="27255"/>
                  </a:lnTo>
                  <a:lnTo>
                    <a:pt x="414366" y="42068"/>
                  </a:lnTo>
                  <a:lnTo>
                    <a:pt x="372362" y="59831"/>
                  </a:lnTo>
                  <a:lnTo>
                    <a:pt x="331939" y="80421"/>
                  </a:lnTo>
                  <a:lnTo>
                    <a:pt x="293222" y="103712"/>
                  </a:lnTo>
                  <a:lnTo>
                    <a:pt x="256335" y="129580"/>
                  </a:lnTo>
                  <a:lnTo>
                    <a:pt x="221403" y="157901"/>
                  </a:lnTo>
                  <a:lnTo>
                    <a:pt x="188550" y="188550"/>
                  </a:lnTo>
                  <a:lnTo>
                    <a:pt x="157901" y="221403"/>
                  </a:lnTo>
                  <a:lnTo>
                    <a:pt x="129580" y="256335"/>
                  </a:lnTo>
                  <a:lnTo>
                    <a:pt x="103712" y="293222"/>
                  </a:lnTo>
                  <a:lnTo>
                    <a:pt x="80421" y="331939"/>
                  </a:lnTo>
                  <a:lnTo>
                    <a:pt x="59831" y="372362"/>
                  </a:lnTo>
                  <a:lnTo>
                    <a:pt x="42068" y="414366"/>
                  </a:lnTo>
                  <a:lnTo>
                    <a:pt x="27255" y="457827"/>
                  </a:lnTo>
                  <a:lnTo>
                    <a:pt x="15518" y="502621"/>
                  </a:lnTo>
                  <a:lnTo>
                    <a:pt x="6979" y="548622"/>
                  </a:lnTo>
                  <a:lnTo>
                    <a:pt x="1765" y="595707"/>
                  </a:lnTo>
                  <a:lnTo>
                    <a:pt x="0" y="643751"/>
                  </a:lnTo>
                  <a:lnTo>
                    <a:pt x="1765" y="691795"/>
                  </a:lnTo>
                  <a:lnTo>
                    <a:pt x="6979" y="738880"/>
                  </a:lnTo>
                  <a:lnTo>
                    <a:pt x="15518" y="784882"/>
                  </a:lnTo>
                  <a:lnTo>
                    <a:pt x="27255" y="829676"/>
                  </a:lnTo>
                  <a:lnTo>
                    <a:pt x="42068" y="873137"/>
                  </a:lnTo>
                  <a:lnTo>
                    <a:pt x="59831" y="915141"/>
                  </a:lnTo>
                  <a:lnTo>
                    <a:pt x="80421" y="955564"/>
                  </a:lnTo>
                  <a:lnTo>
                    <a:pt x="103712" y="994281"/>
                  </a:lnTo>
                  <a:lnTo>
                    <a:pt x="129580" y="1031168"/>
                  </a:lnTo>
                  <a:lnTo>
                    <a:pt x="157901" y="1066100"/>
                  </a:lnTo>
                  <a:lnTo>
                    <a:pt x="188550" y="1098953"/>
                  </a:lnTo>
                  <a:lnTo>
                    <a:pt x="221403" y="1129602"/>
                  </a:lnTo>
                  <a:lnTo>
                    <a:pt x="256335" y="1157923"/>
                  </a:lnTo>
                  <a:lnTo>
                    <a:pt x="293222" y="1183791"/>
                  </a:lnTo>
                  <a:lnTo>
                    <a:pt x="331939" y="1207083"/>
                  </a:lnTo>
                  <a:lnTo>
                    <a:pt x="372362" y="1227672"/>
                  </a:lnTo>
                  <a:lnTo>
                    <a:pt x="414366" y="1245435"/>
                  </a:lnTo>
                  <a:lnTo>
                    <a:pt x="457827" y="1260248"/>
                  </a:lnTo>
                  <a:lnTo>
                    <a:pt x="502621" y="1271986"/>
                  </a:lnTo>
                  <a:lnTo>
                    <a:pt x="548622" y="1280524"/>
                  </a:lnTo>
                  <a:lnTo>
                    <a:pt x="595707" y="1285738"/>
                  </a:lnTo>
                  <a:lnTo>
                    <a:pt x="643751" y="1287504"/>
                  </a:lnTo>
                  <a:lnTo>
                    <a:pt x="691795" y="1285738"/>
                  </a:lnTo>
                  <a:lnTo>
                    <a:pt x="738880" y="1280524"/>
                  </a:lnTo>
                  <a:lnTo>
                    <a:pt x="784882" y="1271986"/>
                  </a:lnTo>
                  <a:lnTo>
                    <a:pt x="829676" y="1260248"/>
                  </a:lnTo>
                  <a:lnTo>
                    <a:pt x="873137" y="1245435"/>
                  </a:lnTo>
                  <a:lnTo>
                    <a:pt x="915141" y="1227672"/>
                  </a:lnTo>
                  <a:lnTo>
                    <a:pt x="955564" y="1207083"/>
                  </a:lnTo>
                  <a:lnTo>
                    <a:pt x="994281" y="1183791"/>
                  </a:lnTo>
                  <a:lnTo>
                    <a:pt x="1031168" y="1157923"/>
                  </a:lnTo>
                  <a:lnTo>
                    <a:pt x="1066100" y="1129602"/>
                  </a:lnTo>
                  <a:lnTo>
                    <a:pt x="1098953" y="1098953"/>
                  </a:lnTo>
                  <a:lnTo>
                    <a:pt x="1129602" y="1066100"/>
                  </a:lnTo>
                  <a:lnTo>
                    <a:pt x="1157923" y="1031168"/>
                  </a:lnTo>
                  <a:lnTo>
                    <a:pt x="1183791" y="994281"/>
                  </a:lnTo>
                  <a:lnTo>
                    <a:pt x="1207083" y="955564"/>
                  </a:lnTo>
                  <a:lnTo>
                    <a:pt x="1227672" y="915141"/>
                  </a:lnTo>
                  <a:lnTo>
                    <a:pt x="1245435" y="873137"/>
                  </a:lnTo>
                  <a:lnTo>
                    <a:pt x="1260248" y="829676"/>
                  </a:lnTo>
                  <a:lnTo>
                    <a:pt x="1271986" y="784882"/>
                  </a:lnTo>
                  <a:lnTo>
                    <a:pt x="1280524" y="738880"/>
                  </a:lnTo>
                  <a:lnTo>
                    <a:pt x="1285738" y="691795"/>
                  </a:lnTo>
                  <a:lnTo>
                    <a:pt x="1287504" y="643751"/>
                  </a:lnTo>
                  <a:lnTo>
                    <a:pt x="1285738" y="595707"/>
                  </a:lnTo>
                  <a:lnTo>
                    <a:pt x="1280524" y="548622"/>
                  </a:lnTo>
                  <a:lnTo>
                    <a:pt x="1271986" y="502621"/>
                  </a:lnTo>
                  <a:lnTo>
                    <a:pt x="1260248" y="457827"/>
                  </a:lnTo>
                  <a:lnTo>
                    <a:pt x="1245435" y="414366"/>
                  </a:lnTo>
                  <a:lnTo>
                    <a:pt x="1227672" y="372362"/>
                  </a:lnTo>
                  <a:lnTo>
                    <a:pt x="1207083" y="331939"/>
                  </a:lnTo>
                  <a:lnTo>
                    <a:pt x="1183791" y="293222"/>
                  </a:lnTo>
                  <a:lnTo>
                    <a:pt x="1157923" y="256335"/>
                  </a:lnTo>
                  <a:lnTo>
                    <a:pt x="1129602" y="221403"/>
                  </a:lnTo>
                  <a:lnTo>
                    <a:pt x="1098953" y="188550"/>
                  </a:lnTo>
                  <a:lnTo>
                    <a:pt x="1066100" y="157901"/>
                  </a:lnTo>
                  <a:lnTo>
                    <a:pt x="1031168" y="129580"/>
                  </a:lnTo>
                  <a:lnTo>
                    <a:pt x="994281" y="103712"/>
                  </a:lnTo>
                  <a:lnTo>
                    <a:pt x="955564" y="80421"/>
                  </a:lnTo>
                  <a:lnTo>
                    <a:pt x="915141" y="59831"/>
                  </a:lnTo>
                  <a:lnTo>
                    <a:pt x="873137" y="42068"/>
                  </a:lnTo>
                  <a:lnTo>
                    <a:pt x="829676" y="27255"/>
                  </a:lnTo>
                  <a:lnTo>
                    <a:pt x="784882" y="15518"/>
                  </a:lnTo>
                  <a:lnTo>
                    <a:pt x="738880" y="6979"/>
                  </a:lnTo>
                  <a:lnTo>
                    <a:pt x="691795" y="1765"/>
                  </a:lnTo>
                  <a:lnTo>
                    <a:pt x="643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29370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0" y="643752"/>
                  </a:moveTo>
                  <a:lnTo>
                    <a:pt x="1765" y="595708"/>
                  </a:lnTo>
                  <a:lnTo>
                    <a:pt x="6979" y="548623"/>
                  </a:lnTo>
                  <a:lnTo>
                    <a:pt x="15518" y="502621"/>
                  </a:lnTo>
                  <a:lnTo>
                    <a:pt x="27255" y="457827"/>
                  </a:lnTo>
                  <a:lnTo>
                    <a:pt x="42068" y="414366"/>
                  </a:lnTo>
                  <a:lnTo>
                    <a:pt x="59831" y="372362"/>
                  </a:lnTo>
                  <a:lnTo>
                    <a:pt x="80421" y="331939"/>
                  </a:lnTo>
                  <a:lnTo>
                    <a:pt x="103712" y="293222"/>
                  </a:lnTo>
                  <a:lnTo>
                    <a:pt x="129580" y="256335"/>
                  </a:lnTo>
                  <a:lnTo>
                    <a:pt x="157901" y="221403"/>
                  </a:lnTo>
                  <a:lnTo>
                    <a:pt x="188550" y="188550"/>
                  </a:lnTo>
                  <a:lnTo>
                    <a:pt x="221403" y="157901"/>
                  </a:lnTo>
                  <a:lnTo>
                    <a:pt x="256335" y="129580"/>
                  </a:lnTo>
                  <a:lnTo>
                    <a:pt x="293222" y="103712"/>
                  </a:lnTo>
                  <a:lnTo>
                    <a:pt x="331939" y="80421"/>
                  </a:lnTo>
                  <a:lnTo>
                    <a:pt x="372362" y="59831"/>
                  </a:lnTo>
                  <a:lnTo>
                    <a:pt x="414367" y="42068"/>
                  </a:lnTo>
                  <a:lnTo>
                    <a:pt x="457828" y="27255"/>
                  </a:lnTo>
                  <a:lnTo>
                    <a:pt x="502621" y="15518"/>
                  </a:lnTo>
                  <a:lnTo>
                    <a:pt x="548623" y="6979"/>
                  </a:lnTo>
                  <a:lnTo>
                    <a:pt x="595708" y="1765"/>
                  </a:lnTo>
                  <a:lnTo>
                    <a:pt x="643752" y="0"/>
                  </a:lnTo>
                  <a:lnTo>
                    <a:pt x="691796" y="1765"/>
                  </a:lnTo>
                  <a:lnTo>
                    <a:pt x="738881" y="6979"/>
                  </a:lnTo>
                  <a:lnTo>
                    <a:pt x="784883" y="15518"/>
                  </a:lnTo>
                  <a:lnTo>
                    <a:pt x="829676" y="27255"/>
                  </a:lnTo>
                  <a:lnTo>
                    <a:pt x="873137" y="42068"/>
                  </a:lnTo>
                  <a:lnTo>
                    <a:pt x="915142" y="59831"/>
                  </a:lnTo>
                  <a:lnTo>
                    <a:pt x="955565" y="80421"/>
                  </a:lnTo>
                  <a:lnTo>
                    <a:pt x="994282" y="103712"/>
                  </a:lnTo>
                  <a:lnTo>
                    <a:pt x="1031169" y="129580"/>
                  </a:lnTo>
                  <a:lnTo>
                    <a:pt x="1066101" y="157901"/>
                  </a:lnTo>
                  <a:lnTo>
                    <a:pt x="1098954" y="188550"/>
                  </a:lnTo>
                  <a:lnTo>
                    <a:pt x="1129603" y="221403"/>
                  </a:lnTo>
                  <a:lnTo>
                    <a:pt x="1157924" y="256335"/>
                  </a:lnTo>
                  <a:lnTo>
                    <a:pt x="1183792" y="293222"/>
                  </a:lnTo>
                  <a:lnTo>
                    <a:pt x="1207083" y="331939"/>
                  </a:lnTo>
                  <a:lnTo>
                    <a:pt x="1227673" y="372362"/>
                  </a:lnTo>
                  <a:lnTo>
                    <a:pt x="1245436" y="414366"/>
                  </a:lnTo>
                  <a:lnTo>
                    <a:pt x="1260249" y="457827"/>
                  </a:lnTo>
                  <a:lnTo>
                    <a:pt x="1271986" y="502621"/>
                  </a:lnTo>
                  <a:lnTo>
                    <a:pt x="1280525" y="548623"/>
                  </a:lnTo>
                  <a:lnTo>
                    <a:pt x="1285739" y="595708"/>
                  </a:lnTo>
                  <a:lnTo>
                    <a:pt x="1287505" y="643752"/>
                  </a:lnTo>
                  <a:lnTo>
                    <a:pt x="1285739" y="691795"/>
                  </a:lnTo>
                  <a:lnTo>
                    <a:pt x="1280525" y="738880"/>
                  </a:lnTo>
                  <a:lnTo>
                    <a:pt x="1271986" y="784882"/>
                  </a:lnTo>
                  <a:lnTo>
                    <a:pt x="1260249" y="829676"/>
                  </a:lnTo>
                  <a:lnTo>
                    <a:pt x="1245436" y="873137"/>
                  </a:lnTo>
                  <a:lnTo>
                    <a:pt x="1227673" y="915141"/>
                  </a:lnTo>
                  <a:lnTo>
                    <a:pt x="1207083" y="955564"/>
                  </a:lnTo>
                  <a:lnTo>
                    <a:pt x="1183792" y="994281"/>
                  </a:lnTo>
                  <a:lnTo>
                    <a:pt x="1157924" y="1031168"/>
                  </a:lnTo>
                  <a:lnTo>
                    <a:pt x="1129603" y="1066100"/>
                  </a:lnTo>
                  <a:lnTo>
                    <a:pt x="1098954" y="1098953"/>
                  </a:lnTo>
                  <a:lnTo>
                    <a:pt x="1066101" y="1129602"/>
                  </a:lnTo>
                  <a:lnTo>
                    <a:pt x="1031169" y="1157923"/>
                  </a:lnTo>
                  <a:lnTo>
                    <a:pt x="994282" y="1183791"/>
                  </a:lnTo>
                  <a:lnTo>
                    <a:pt x="955565" y="1207082"/>
                  </a:lnTo>
                  <a:lnTo>
                    <a:pt x="915142" y="1227672"/>
                  </a:lnTo>
                  <a:lnTo>
                    <a:pt x="873137" y="1245435"/>
                  </a:lnTo>
                  <a:lnTo>
                    <a:pt x="829676" y="1260248"/>
                  </a:lnTo>
                  <a:lnTo>
                    <a:pt x="784883" y="1271985"/>
                  </a:lnTo>
                  <a:lnTo>
                    <a:pt x="738881" y="1280524"/>
                  </a:lnTo>
                  <a:lnTo>
                    <a:pt x="691796" y="1285738"/>
                  </a:lnTo>
                  <a:lnTo>
                    <a:pt x="643752" y="1287504"/>
                  </a:lnTo>
                  <a:lnTo>
                    <a:pt x="595708" y="1285738"/>
                  </a:lnTo>
                  <a:lnTo>
                    <a:pt x="548623" y="1280524"/>
                  </a:lnTo>
                  <a:lnTo>
                    <a:pt x="502621" y="1271985"/>
                  </a:lnTo>
                  <a:lnTo>
                    <a:pt x="457828" y="1260248"/>
                  </a:lnTo>
                  <a:lnTo>
                    <a:pt x="414367" y="1245435"/>
                  </a:lnTo>
                  <a:lnTo>
                    <a:pt x="372362" y="1227672"/>
                  </a:lnTo>
                  <a:lnTo>
                    <a:pt x="331939" y="1207082"/>
                  </a:lnTo>
                  <a:lnTo>
                    <a:pt x="293222" y="1183791"/>
                  </a:lnTo>
                  <a:lnTo>
                    <a:pt x="256335" y="1157923"/>
                  </a:lnTo>
                  <a:lnTo>
                    <a:pt x="221403" y="1129602"/>
                  </a:lnTo>
                  <a:lnTo>
                    <a:pt x="188550" y="1098953"/>
                  </a:lnTo>
                  <a:lnTo>
                    <a:pt x="157901" y="1066100"/>
                  </a:lnTo>
                  <a:lnTo>
                    <a:pt x="129580" y="1031168"/>
                  </a:lnTo>
                  <a:lnTo>
                    <a:pt x="103712" y="994281"/>
                  </a:lnTo>
                  <a:lnTo>
                    <a:pt x="80421" y="955564"/>
                  </a:lnTo>
                  <a:lnTo>
                    <a:pt x="59831" y="915141"/>
                  </a:lnTo>
                  <a:lnTo>
                    <a:pt x="42068" y="873137"/>
                  </a:lnTo>
                  <a:lnTo>
                    <a:pt x="27255" y="829676"/>
                  </a:lnTo>
                  <a:lnTo>
                    <a:pt x="15518" y="784882"/>
                  </a:lnTo>
                  <a:lnTo>
                    <a:pt x="6979" y="738880"/>
                  </a:lnTo>
                  <a:lnTo>
                    <a:pt x="1765" y="691795"/>
                  </a:lnTo>
                  <a:lnTo>
                    <a:pt x="0" y="643752"/>
                  </a:lnTo>
                  <a:close/>
                </a:path>
              </a:pathLst>
            </a:custGeom>
            <a:ln w="25400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1004" y="3153215"/>
              <a:ext cx="764235" cy="76423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400" y="3203465"/>
              <a:ext cx="764237" cy="76423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0683" y="3148957"/>
              <a:ext cx="836559" cy="8365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8327" y="3187842"/>
              <a:ext cx="729607" cy="72960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047067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643752" y="0"/>
                  </a:moveTo>
                  <a:lnTo>
                    <a:pt x="595708" y="1765"/>
                  </a:lnTo>
                  <a:lnTo>
                    <a:pt x="548623" y="6979"/>
                  </a:lnTo>
                  <a:lnTo>
                    <a:pt x="502622" y="15518"/>
                  </a:lnTo>
                  <a:lnTo>
                    <a:pt x="457828" y="27255"/>
                  </a:lnTo>
                  <a:lnTo>
                    <a:pt x="414367" y="42068"/>
                  </a:lnTo>
                  <a:lnTo>
                    <a:pt x="372362" y="59831"/>
                  </a:lnTo>
                  <a:lnTo>
                    <a:pt x="331939" y="80421"/>
                  </a:lnTo>
                  <a:lnTo>
                    <a:pt x="293222" y="103712"/>
                  </a:lnTo>
                  <a:lnTo>
                    <a:pt x="256335" y="129580"/>
                  </a:lnTo>
                  <a:lnTo>
                    <a:pt x="221403" y="157901"/>
                  </a:lnTo>
                  <a:lnTo>
                    <a:pt x="188550" y="188550"/>
                  </a:lnTo>
                  <a:lnTo>
                    <a:pt x="157901" y="221403"/>
                  </a:lnTo>
                  <a:lnTo>
                    <a:pt x="129580" y="256335"/>
                  </a:lnTo>
                  <a:lnTo>
                    <a:pt x="103712" y="293222"/>
                  </a:lnTo>
                  <a:lnTo>
                    <a:pt x="80421" y="331939"/>
                  </a:lnTo>
                  <a:lnTo>
                    <a:pt x="59831" y="372362"/>
                  </a:lnTo>
                  <a:lnTo>
                    <a:pt x="42068" y="414366"/>
                  </a:lnTo>
                  <a:lnTo>
                    <a:pt x="27255" y="457827"/>
                  </a:lnTo>
                  <a:lnTo>
                    <a:pt x="15518" y="502621"/>
                  </a:lnTo>
                  <a:lnTo>
                    <a:pt x="6979" y="548622"/>
                  </a:lnTo>
                  <a:lnTo>
                    <a:pt x="1765" y="595707"/>
                  </a:lnTo>
                  <a:lnTo>
                    <a:pt x="0" y="643751"/>
                  </a:lnTo>
                  <a:lnTo>
                    <a:pt x="1765" y="691795"/>
                  </a:lnTo>
                  <a:lnTo>
                    <a:pt x="6979" y="738880"/>
                  </a:lnTo>
                  <a:lnTo>
                    <a:pt x="15518" y="784882"/>
                  </a:lnTo>
                  <a:lnTo>
                    <a:pt x="27255" y="829676"/>
                  </a:lnTo>
                  <a:lnTo>
                    <a:pt x="42068" y="873137"/>
                  </a:lnTo>
                  <a:lnTo>
                    <a:pt x="59831" y="915141"/>
                  </a:lnTo>
                  <a:lnTo>
                    <a:pt x="80421" y="955564"/>
                  </a:lnTo>
                  <a:lnTo>
                    <a:pt x="103712" y="994281"/>
                  </a:lnTo>
                  <a:lnTo>
                    <a:pt x="129580" y="1031168"/>
                  </a:lnTo>
                  <a:lnTo>
                    <a:pt x="157901" y="1066100"/>
                  </a:lnTo>
                  <a:lnTo>
                    <a:pt x="188550" y="1098953"/>
                  </a:lnTo>
                  <a:lnTo>
                    <a:pt x="221403" y="1129602"/>
                  </a:lnTo>
                  <a:lnTo>
                    <a:pt x="256335" y="1157923"/>
                  </a:lnTo>
                  <a:lnTo>
                    <a:pt x="293222" y="1183791"/>
                  </a:lnTo>
                  <a:lnTo>
                    <a:pt x="331939" y="1207083"/>
                  </a:lnTo>
                  <a:lnTo>
                    <a:pt x="372362" y="1227672"/>
                  </a:lnTo>
                  <a:lnTo>
                    <a:pt x="414367" y="1245435"/>
                  </a:lnTo>
                  <a:lnTo>
                    <a:pt x="457828" y="1260248"/>
                  </a:lnTo>
                  <a:lnTo>
                    <a:pt x="502622" y="1271986"/>
                  </a:lnTo>
                  <a:lnTo>
                    <a:pt x="548623" y="1280524"/>
                  </a:lnTo>
                  <a:lnTo>
                    <a:pt x="595708" y="1285738"/>
                  </a:lnTo>
                  <a:lnTo>
                    <a:pt x="643752" y="1287504"/>
                  </a:lnTo>
                  <a:lnTo>
                    <a:pt x="691796" y="1285738"/>
                  </a:lnTo>
                  <a:lnTo>
                    <a:pt x="738881" y="1280524"/>
                  </a:lnTo>
                  <a:lnTo>
                    <a:pt x="784883" y="1271986"/>
                  </a:lnTo>
                  <a:lnTo>
                    <a:pt x="829676" y="1260248"/>
                  </a:lnTo>
                  <a:lnTo>
                    <a:pt x="873137" y="1245435"/>
                  </a:lnTo>
                  <a:lnTo>
                    <a:pt x="915142" y="1227672"/>
                  </a:lnTo>
                  <a:lnTo>
                    <a:pt x="955565" y="1207083"/>
                  </a:lnTo>
                  <a:lnTo>
                    <a:pt x="994282" y="1183791"/>
                  </a:lnTo>
                  <a:lnTo>
                    <a:pt x="1031169" y="1157923"/>
                  </a:lnTo>
                  <a:lnTo>
                    <a:pt x="1066101" y="1129602"/>
                  </a:lnTo>
                  <a:lnTo>
                    <a:pt x="1098953" y="1098953"/>
                  </a:lnTo>
                  <a:lnTo>
                    <a:pt x="1129602" y="1066100"/>
                  </a:lnTo>
                  <a:lnTo>
                    <a:pt x="1157923" y="1031168"/>
                  </a:lnTo>
                  <a:lnTo>
                    <a:pt x="1183792" y="994281"/>
                  </a:lnTo>
                  <a:lnTo>
                    <a:pt x="1207083" y="955564"/>
                  </a:lnTo>
                  <a:lnTo>
                    <a:pt x="1227672" y="915141"/>
                  </a:lnTo>
                  <a:lnTo>
                    <a:pt x="1245435" y="873137"/>
                  </a:lnTo>
                  <a:lnTo>
                    <a:pt x="1260248" y="829676"/>
                  </a:lnTo>
                  <a:lnTo>
                    <a:pt x="1271986" y="784882"/>
                  </a:lnTo>
                  <a:lnTo>
                    <a:pt x="1280524" y="738880"/>
                  </a:lnTo>
                  <a:lnTo>
                    <a:pt x="1285738" y="691795"/>
                  </a:lnTo>
                  <a:lnTo>
                    <a:pt x="1287504" y="643751"/>
                  </a:lnTo>
                  <a:lnTo>
                    <a:pt x="1285738" y="595707"/>
                  </a:lnTo>
                  <a:lnTo>
                    <a:pt x="1280524" y="548622"/>
                  </a:lnTo>
                  <a:lnTo>
                    <a:pt x="1271986" y="502621"/>
                  </a:lnTo>
                  <a:lnTo>
                    <a:pt x="1260248" y="457827"/>
                  </a:lnTo>
                  <a:lnTo>
                    <a:pt x="1245435" y="414366"/>
                  </a:lnTo>
                  <a:lnTo>
                    <a:pt x="1227672" y="372362"/>
                  </a:lnTo>
                  <a:lnTo>
                    <a:pt x="1207083" y="331939"/>
                  </a:lnTo>
                  <a:lnTo>
                    <a:pt x="1183792" y="293222"/>
                  </a:lnTo>
                  <a:lnTo>
                    <a:pt x="1157923" y="256335"/>
                  </a:lnTo>
                  <a:lnTo>
                    <a:pt x="1129602" y="221403"/>
                  </a:lnTo>
                  <a:lnTo>
                    <a:pt x="1098953" y="188550"/>
                  </a:lnTo>
                  <a:lnTo>
                    <a:pt x="1066101" y="157901"/>
                  </a:lnTo>
                  <a:lnTo>
                    <a:pt x="1031169" y="129580"/>
                  </a:lnTo>
                  <a:lnTo>
                    <a:pt x="994282" y="103712"/>
                  </a:lnTo>
                  <a:lnTo>
                    <a:pt x="955565" y="80421"/>
                  </a:lnTo>
                  <a:lnTo>
                    <a:pt x="915142" y="59831"/>
                  </a:lnTo>
                  <a:lnTo>
                    <a:pt x="873137" y="42068"/>
                  </a:lnTo>
                  <a:lnTo>
                    <a:pt x="829676" y="27255"/>
                  </a:lnTo>
                  <a:lnTo>
                    <a:pt x="784883" y="15518"/>
                  </a:lnTo>
                  <a:lnTo>
                    <a:pt x="738881" y="6979"/>
                  </a:lnTo>
                  <a:lnTo>
                    <a:pt x="691796" y="1765"/>
                  </a:lnTo>
                  <a:lnTo>
                    <a:pt x="643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47067" y="2935398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0" y="643752"/>
                  </a:moveTo>
                  <a:lnTo>
                    <a:pt x="1765" y="595708"/>
                  </a:lnTo>
                  <a:lnTo>
                    <a:pt x="6979" y="548623"/>
                  </a:lnTo>
                  <a:lnTo>
                    <a:pt x="15518" y="502621"/>
                  </a:lnTo>
                  <a:lnTo>
                    <a:pt x="27255" y="457827"/>
                  </a:lnTo>
                  <a:lnTo>
                    <a:pt x="42068" y="414366"/>
                  </a:lnTo>
                  <a:lnTo>
                    <a:pt x="59831" y="372362"/>
                  </a:lnTo>
                  <a:lnTo>
                    <a:pt x="80421" y="331939"/>
                  </a:lnTo>
                  <a:lnTo>
                    <a:pt x="103712" y="293222"/>
                  </a:lnTo>
                  <a:lnTo>
                    <a:pt x="129580" y="256335"/>
                  </a:lnTo>
                  <a:lnTo>
                    <a:pt x="157901" y="221403"/>
                  </a:lnTo>
                  <a:lnTo>
                    <a:pt x="188550" y="188550"/>
                  </a:lnTo>
                  <a:lnTo>
                    <a:pt x="221403" y="157901"/>
                  </a:lnTo>
                  <a:lnTo>
                    <a:pt x="256335" y="129580"/>
                  </a:lnTo>
                  <a:lnTo>
                    <a:pt x="293222" y="103712"/>
                  </a:lnTo>
                  <a:lnTo>
                    <a:pt x="331939" y="80421"/>
                  </a:lnTo>
                  <a:lnTo>
                    <a:pt x="372362" y="59831"/>
                  </a:lnTo>
                  <a:lnTo>
                    <a:pt x="414367" y="42068"/>
                  </a:lnTo>
                  <a:lnTo>
                    <a:pt x="457828" y="27255"/>
                  </a:lnTo>
                  <a:lnTo>
                    <a:pt x="502621" y="15518"/>
                  </a:lnTo>
                  <a:lnTo>
                    <a:pt x="548623" y="6979"/>
                  </a:lnTo>
                  <a:lnTo>
                    <a:pt x="595708" y="1765"/>
                  </a:lnTo>
                  <a:lnTo>
                    <a:pt x="643752" y="0"/>
                  </a:lnTo>
                  <a:lnTo>
                    <a:pt x="691796" y="1765"/>
                  </a:lnTo>
                  <a:lnTo>
                    <a:pt x="738881" y="6979"/>
                  </a:lnTo>
                  <a:lnTo>
                    <a:pt x="784883" y="15518"/>
                  </a:lnTo>
                  <a:lnTo>
                    <a:pt x="829676" y="27255"/>
                  </a:lnTo>
                  <a:lnTo>
                    <a:pt x="873137" y="42068"/>
                  </a:lnTo>
                  <a:lnTo>
                    <a:pt x="915142" y="59831"/>
                  </a:lnTo>
                  <a:lnTo>
                    <a:pt x="955565" y="80421"/>
                  </a:lnTo>
                  <a:lnTo>
                    <a:pt x="994282" y="103712"/>
                  </a:lnTo>
                  <a:lnTo>
                    <a:pt x="1031169" y="129580"/>
                  </a:lnTo>
                  <a:lnTo>
                    <a:pt x="1066101" y="157901"/>
                  </a:lnTo>
                  <a:lnTo>
                    <a:pt x="1098954" y="188550"/>
                  </a:lnTo>
                  <a:lnTo>
                    <a:pt x="1129603" y="221403"/>
                  </a:lnTo>
                  <a:lnTo>
                    <a:pt x="1157924" y="256335"/>
                  </a:lnTo>
                  <a:lnTo>
                    <a:pt x="1183792" y="293222"/>
                  </a:lnTo>
                  <a:lnTo>
                    <a:pt x="1207083" y="331939"/>
                  </a:lnTo>
                  <a:lnTo>
                    <a:pt x="1227673" y="372362"/>
                  </a:lnTo>
                  <a:lnTo>
                    <a:pt x="1245436" y="414366"/>
                  </a:lnTo>
                  <a:lnTo>
                    <a:pt x="1260249" y="457827"/>
                  </a:lnTo>
                  <a:lnTo>
                    <a:pt x="1271986" y="502621"/>
                  </a:lnTo>
                  <a:lnTo>
                    <a:pt x="1280525" y="548623"/>
                  </a:lnTo>
                  <a:lnTo>
                    <a:pt x="1285739" y="595708"/>
                  </a:lnTo>
                  <a:lnTo>
                    <a:pt x="1287505" y="643752"/>
                  </a:lnTo>
                  <a:lnTo>
                    <a:pt x="1285739" y="691795"/>
                  </a:lnTo>
                  <a:lnTo>
                    <a:pt x="1280525" y="738880"/>
                  </a:lnTo>
                  <a:lnTo>
                    <a:pt x="1271986" y="784882"/>
                  </a:lnTo>
                  <a:lnTo>
                    <a:pt x="1260249" y="829676"/>
                  </a:lnTo>
                  <a:lnTo>
                    <a:pt x="1245436" y="873137"/>
                  </a:lnTo>
                  <a:lnTo>
                    <a:pt x="1227673" y="915141"/>
                  </a:lnTo>
                  <a:lnTo>
                    <a:pt x="1207083" y="955564"/>
                  </a:lnTo>
                  <a:lnTo>
                    <a:pt x="1183792" y="994281"/>
                  </a:lnTo>
                  <a:lnTo>
                    <a:pt x="1157924" y="1031168"/>
                  </a:lnTo>
                  <a:lnTo>
                    <a:pt x="1129603" y="1066100"/>
                  </a:lnTo>
                  <a:lnTo>
                    <a:pt x="1098954" y="1098953"/>
                  </a:lnTo>
                  <a:lnTo>
                    <a:pt x="1066101" y="1129602"/>
                  </a:lnTo>
                  <a:lnTo>
                    <a:pt x="1031169" y="1157923"/>
                  </a:lnTo>
                  <a:lnTo>
                    <a:pt x="994282" y="1183791"/>
                  </a:lnTo>
                  <a:lnTo>
                    <a:pt x="955565" y="1207082"/>
                  </a:lnTo>
                  <a:lnTo>
                    <a:pt x="915142" y="1227672"/>
                  </a:lnTo>
                  <a:lnTo>
                    <a:pt x="873137" y="1245435"/>
                  </a:lnTo>
                  <a:lnTo>
                    <a:pt x="829676" y="1260248"/>
                  </a:lnTo>
                  <a:lnTo>
                    <a:pt x="784883" y="1271985"/>
                  </a:lnTo>
                  <a:lnTo>
                    <a:pt x="738881" y="1280524"/>
                  </a:lnTo>
                  <a:lnTo>
                    <a:pt x="691796" y="1285738"/>
                  </a:lnTo>
                  <a:lnTo>
                    <a:pt x="643752" y="1287504"/>
                  </a:lnTo>
                  <a:lnTo>
                    <a:pt x="595708" y="1285738"/>
                  </a:lnTo>
                  <a:lnTo>
                    <a:pt x="548623" y="1280524"/>
                  </a:lnTo>
                  <a:lnTo>
                    <a:pt x="502621" y="1271985"/>
                  </a:lnTo>
                  <a:lnTo>
                    <a:pt x="457828" y="1260248"/>
                  </a:lnTo>
                  <a:lnTo>
                    <a:pt x="414367" y="1245435"/>
                  </a:lnTo>
                  <a:lnTo>
                    <a:pt x="372362" y="1227672"/>
                  </a:lnTo>
                  <a:lnTo>
                    <a:pt x="331939" y="1207082"/>
                  </a:lnTo>
                  <a:lnTo>
                    <a:pt x="293222" y="1183791"/>
                  </a:lnTo>
                  <a:lnTo>
                    <a:pt x="256335" y="1157923"/>
                  </a:lnTo>
                  <a:lnTo>
                    <a:pt x="221403" y="1129602"/>
                  </a:lnTo>
                  <a:lnTo>
                    <a:pt x="188550" y="1098953"/>
                  </a:lnTo>
                  <a:lnTo>
                    <a:pt x="157901" y="1066100"/>
                  </a:lnTo>
                  <a:lnTo>
                    <a:pt x="129580" y="1031168"/>
                  </a:lnTo>
                  <a:lnTo>
                    <a:pt x="103712" y="994281"/>
                  </a:lnTo>
                  <a:lnTo>
                    <a:pt x="80421" y="955564"/>
                  </a:lnTo>
                  <a:lnTo>
                    <a:pt x="59831" y="915141"/>
                  </a:lnTo>
                  <a:lnTo>
                    <a:pt x="42068" y="873137"/>
                  </a:lnTo>
                  <a:lnTo>
                    <a:pt x="27255" y="829676"/>
                  </a:lnTo>
                  <a:lnTo>
                    <a:pt x="15518" y="784882"/>
                  </a:lnTo>
                  <a:lnTo>
                    <a:pt x="6979" y="738880"/>
                  </a:lnTo>
                  <a:lnTo>
                    <a:pt x="1765" y="691795"/>
                  </a:lnTo>
                  <a:lnTo>
                    <a:pt x="0" y="643752"/>
                  </a:lnTo>
                  <a:close/>
                </a:path>
              </a:pathLst>
            </a:custGeom>
            <a:ln w="25400">
              <a:solidFill>
                <a:srgbClr val="FDC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5202" y="3110114"/>
              <a:ext cx="826948" cy="8269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69596" y="2843513"/>
              <a:ext cx="1041398" cy="4653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4102" y="2999513"/>
              <a:ext cx="719493" cy="18181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338272" y="4350004"/>
            <a:ext cx="164211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spc="-75" dirty="0">
                <a:solidFill>
                  <a:srgbClr val="474746"/>
                </a:solidFill>
                <a:latin typeface="Century Gothic"/>
                <a:cs typeface="Century Gothic"/>
              </a:rPr>
              <a:t>Analyze </a:t>
            </a:r>
            <a:r>
              <a:rPr sz="1600" spc="-150" dirty="0">
                <a:solidFill>
                  <a:srgbClr val="474746"/>
                </a:solidFill>
                <a:latin typeface="Century Gothic"/>
                <a:cs typeface="Century Gothic"/>
              </a:rPr>
              <a:t>data  </a:t>
            </a:r>
            <a:r>
              <a:rPr sz="1600" spc="-35" dirty="0">
                <a:solidFill>
                  <a:srgbClr val="474746"/>
                </a:solidFill>
                <a:latin typeface="Century Gothic"/>
                <a:cs typeface="Century Gothic"/>
              </a:rPr>
              <a:t>streams </a:t>
            </a:r>
            <a:r>
              <a:rPr sz="1600" dirty="0">
                <a:solidFill>
                  <a:srgbClr val="474746"/>
                </a:solidFill>
                <a:latin typeface="Century Gothic"/>
                <a:cs typeface="Century Gothic"/>
              </a:rPr>
              <a:t>with</a:t>
            </a:r>
            <a:r>
              <a:rPr sz="1600" spc="-65" dirty="0">
                <a:solidFill>
                  <a:srgbClr val="474746"/>
                </a:solidFill>
                <a:latin typeface="Century Gothic"/>
                <a:cs typeface="Century Gothic"/>
              </a:rPr>
              <a:t> </a:t>
            </a:r>
            <a:r>
              <a:rPr sz="1600" spc="15" dirty="0">
                <a:solidFill>
                  <a:srgbClr val="474746"/>
                </a:solidFill>
                <a:latin typeface="Century Gothic"/>
                <a:cs typeface="Century Gothic"/>
              </a:rPr>
              <a:t>SQL  </a:t>
            </a:r>
            <a:r>
              <a:rPr sz="1600" spc="-5" dirty="0">
                <a:solidFill>
                  <a:srgbClr val="474746"/>
                </a:solidFill>
                <a:latin typeface="Century Gothic"/>
                <a:cs typeface="Century Gothic"/>
              </a:rPr>
              <a:t>or</a:t>
            </a:r>
            <a:r>
              <a:rPr sz="1600" spc="-20" dirty="0">
                <a:solidFill>
                  <a:srgbClr val="474746"/>
                </a:solidFill>
                <a:latin typeface="Century Gothic"/>
                <a:cs typeface="Century Gothic"/>
              </a:rPr>
              <a:t> </a:t>
            </a:r>
            <a:r>
              <a:rPr sz="1600" spc="-170" dirty="0">
                <a:solidFill>
                  <a:srgbClr val="474746"/>
                </a:solidFill>
                <a:latin typeface="Century Gothic"/>
                <a:cs typeface="Century Gothic"/>
              </a:rPr>
              <a:t>Java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68944" y="4328667"/>
            <a:ext cx="158115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spc="-90" dirty="0">
                <a:solidFill>
                  <a:srgbClr val="474746"/>
                </a:solidFill>
                <a:latin typeface="Century Gothic"/>
                <a:cs typeface="Century Gothic"/>
              </a:rPr>
              <a:t>Collect </a:t>
            </a:r>
            <a:r>
              <a:rPr sz="1600" spc="-155" dirty="0">
                <a:solidFill>
                  <a:srgbClr val="474746"/>
                </a:solidFill>
                <a:latin typeface="Century Gothic"/>
                <a:cs typeface="Century Gothic"/>
              </a:rPr>
              <a:t>and </a:t>
            </a:r>
            <a:r>
              <a:rPr sz="1600" spc="-15" dirty="0">
                <a:solidFill>
                  <a:srgbClr val="474746"/>
                </a:solidFill>
                <a:latin typeface="Century Gothic"/>
                <a:cs typeface="Century Gothic"/>
              </a:rPr>
              <a:t>store  </a:t>
            </a:r>
            <a:r>
              <a:rPr sz="1600" spc="-150" dirty="0">
                <a:solidFill>
                  <a:srgbClr val="474746"/>
                </a:solidFill>
                <a:latin typeface="Century Gothic"/>
                <a:cs typeface="Century Gothic"/>
              </a:rPr>
              <a:t>data </a:t>
            </a:r>
            <a:r>
              <a:rPr sz="1600" spc="-35" dirty="0">
                <a:solidFill>
                  <a:srgbClr val="474746"/>
                </a:solidFill>
                <a:latin typeface="Century Gothic"/>
                <a:cs typeface="Century Gothic"/>
              </a:rPr>
              <a:t>streams </a:t>
            </a:r>
            <a:r>
              <a:rPr sz="1600" spc="25" dirty="0">
                <a:solidFill>
                  <a:srgbClr val="474746"/>
                </a:solidFill>
                <a:latin typeface="Century Gothic"/>
                <a:cs typeface="Century Gothic"/>
              </a:rPr>
              <a:t>for  </a:t>
            </a:r>
            <a:r>
              <a:rPr sz="1600" spc="-65" dirty="0">
                <a:solidFill>
                  <a:srgbClr val="474746"/>
                </a:solidFill>
                <a:latin typeface="Century Gothic"/>
                <a:cs typeface="Century Gothic"/>
              </a:rPr>
              <a:t>analytics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12064" y="2246376"/>
            <a:ext cx="2048510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119380">
              <a:lnSpc>
                <a:spcPts val="1989"/>
              </a:lnSpc>
              <a:spcBef>
                <a:spcPts val="204"/>
              </a:spcBef>
            </a:pPr>
            <a:r>
              <a:rPr sz="1700" b="1" spc="-75" dirty="0">
                <a:latin typeface="Tahoma"/>
                <a:cs typeface="Tahoma"/>
              </a:rPr>
              <a:t>Amazon </a:t>
            </a:r>
            <a:r>
              <a:rPr sz="1700" b="1" spc="-85" dirty="0">
                <a:latin typeface="Tahoma"/>
                <a:cs typeface="Tahoma"/>
              </a:rPr>
              <a:t>Managed  </a:t>
            </a:r>
            <a:r>
              <a:rPr sz="1700" b="1" spc="-80" dirty="0">
                <a:latin typeface="Tahoma"/>
                <a:cs typeface="Tahoma"/>
              </a:rPr>
              <a:t>Streaming </a:t>
            </a:r>
            <a:r>
              <a:rPr sz="1700" b="1" spc="-40" dirty="0">
                <a:latin typeface="Tahoma"/>
                <a:cs typeface="Tahoma"/>
              </a:rPr>
              <a:t>for</a:t>
            </a:r>
            <a:r>
              <a:rPr sz="1700" b="1" spc="-125" dirty="0">
                <a:latin typeface="Tahoma"/>
                <a:cs typeface="Tahoma"/>
              </a:rPr>
              <a:t> </a:t>
            </a:r>
            <a:r>
              <a:rPr sz="1700" b="1" spc="-65" dirty="0">
                <a:latin typeface="Tahoma"/>
                <a:cs typeface="Tahoma"/>
              </a:rPr>
              <a:t>Kafka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46162" y="4353052"/>
            <a:ext cx="158115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spc="-90" dirty="0">
                <a:solidFill>
                  <a:srgbClr val="474746"/>
                </a:solidFill>
                <a:latin typeface="Century Gothic"/>
                <a:cs typeface="Century Gothic"/>
              </a:rPr>
              <a:t>Collect </a:t>
            </a:r>
            <a:r>
              <a:rPr sz="1600" spc="-155" dirty="0">
                <a:solidFill>
                  <a:srgbClr val="474746"/>
                </a:solidFill>
                <a:latin typeface="Century Gothic"/>
                <a:cs typeface="Century Gothic"/>
              </a:rPr>
              <a:t>and </a:t>
            </a:r>
            <a:r>
              <a:rPr sz="1600" spc="-15" dirty="0">
                <a:solidFill>
                  <a:srgbClr val="474746"/>
                </a:solidFill>
                <a:latin typeface="Century Gothic"/>
                <a:cs typeface="Century Gothic"/>
              </a:rPr>
              <a:t>store  </a:t>
            </a:r>
            <a:r>
              <a:rPr sz="1600" spc="-150" dirty="0">
                <a:solidFill>
                  <a:srgbClr val="474746"/>
                </a:solidFill>
                <a:latin typeface="Century Gothic"/>
                <a:cs typeface="Century Gothic"/>
              </a:rPr>
              <a:t>data </a:t>
            </a:r>
            <a:r>
              <a:rPr sz="1600" spc="-35" dirty="0">
                <a:solidFill>
                  <a:srgbClr val="474746"/>
                </a:solidFill>
                <a:latin typeface="Century Gothic"/>
                <a:cs typeface="Century Gothic"/>
              </a:rPr>
              <a:t>streams </a:t>
            </a:r>
            <a:r>
              <a:rPr sz="1600" spc="25" dirty="0">
                <a:solidFill>
                  <a:srgbClr val="474746"/>
                </a:solidFill>
                <a:latin typeface="Century Gothic"/>
                <a:cs typeface="Century Gothic"/>
              </a:rPr>
              <a:t>for  </a:t>
            </a:r>
            <a:r>
              <a:rPr sz="1600" spc="-65" dirty="0">
                <a:solidFill>
                  <a:srgbClr val="474746"/>
                </a:solidFill>
                <a:latin typeface="Century Gothic"/>
                <a:cs typeface="Century Gothic"/>
              </a:rPr>
              <a:t>analytics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84359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Amazon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4D4D4C"/>
                </a:solidFill>
                <a:latin typeface="Trebuchet MS"/>
                <a:cs typeface="Trebuchet MS"/>
              </a:rPr>
              <a:t>Kinesis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4D4D4C"/>
                </a:solidFill>
                <a:latin typeface="Trebuchet MS"/>
                <a:cs typeface="Trebuchet MS"/>
              </a:rPr>
              <a:t>-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4D4D4C"/>
                </a:solidFill>
                <a:latin typeface="Trebuchet MS"/>
                <a:cs typeface="Trebuchet MS"/>
              </a:rPr>
              <a:t>Stream</a:t>
            </a:r>
            <a:r>
              <a:rPr sz="3200" spc="-18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rgbClr val="4D4D4C"/>
                </a:solidFill>
                <a:latin typeface="Trebuchet MS"/>
                <a:cs typeface="Trebuchet MS"/>
              </a:rPr>
              <a:t>Processing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4D4D4C"/>
                </a:solidFill>
                <a:latin typeface="Trebuchet MS"/>
                <a:cs typeface="Trebuchet MS"/>
              </a:rPr>
              <a:t>on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65" dirty="0">
                <a:solidFill>
                  <a:srgbClr val="4D4D4C"/>
                </a:solidFill>
                <a:latin typeface="Trebuchet MS"/>
                <a:cs typeface="Trebuchet MS"/>
              </a:rPr>
              <a:t>AWS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997" y="1810506"/>
            <a:ext cx="1991996" cy="17049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5664" y="1920624"/>
            <a:ext cx="1765540" cy="16916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4044" y="1798482"/>
            <a:ext cx="1966021" cy="172595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55884" y="3614673"/>
            <a:ext cx="3472179" cy="199263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108075">
              <a:lnSpc>
                <a:spcPct val="100000"/>
              </a:lnSpc>
              <a:spcBef>
                <a:spcPts val="1570"/>
              </a:spcBef>
            </a:pPr>
            <a:r>
              <a:rPr sz="2800" b="1" spc="-110" dirty="0">
                <a:solidFill>
                  <a:srgbClr val="002D43"/>
                </a:solidFill>
                <a:latin typeface="Tahoma"/>
                <a:cs typeface="Tahoma"/>
              </a:rPr>
              <a:t>Firehose</a:t>
            </a:r>
            <a:endParaRPr sz="2800">
              <a:latin typeface="Tahoma"/>
              <a:cs typeface="Tahoma"/>
            </a:endParaRPr>
          </a:p>
          <a:p>
            <a:pPr marL="241300" marR="253365" indent="-228600">
              <a:lnSpc>
                <a:spcPct val="912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15" dirty="0">
                <a:solidFill>
                  <a:srgbClr val="002D43"/>
                </a:solidFill>
                <a:latin typeface="Century Gothic"/>
                <a:cs typeface="Century Gothic"/>
              </a:rPr>
              <a:t>Buffer </a:t>
            </a: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records </a:t>
            </a:r>
            <a:r>
              <a:rPr sz="1600" spc="25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1600" spc="-250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1600" spc="-50" dirty="0">
                <a:solidFill>
                  <a:srgbClr val="002D43"/>
                </a:solidFill>
                <a:latin typeface="Century Gothic"/>
                <a:cs typeface="Century Gothic"/>
              </a:rPr>
              <a:t>stream </a:t>
            </a:r>
            <a:r>
              <a:rPr sz="1600" spc="-5" dirty="0">
                <a:solidFill>
                  <a:srgbClr val="002D43"/>
                </a:solidFill>
                <a:latin typeface="Century Gothic"/>
                <a:cs typeface="Century Gothic"/>
              </a:rPr>
              <a:t>into </a:t>
            </a:r>
            <a:r>
              <a:rPr sz="1600" spc="-250" dirty="0">
                <a:solidFill>
                  <a:srgbClr val="002D43"/>
                </a:solidFill>
                <a:latin typeface="Century Gothic"/>
                <a:cs typeface="Century Gothic"/>
              </a:rPr>
              <a:t>a  </a:t>
            </a:r>
            <a:r>
              <a:rPr sz="1600" spc="-20" dirty="0">
                <a:solidFill>
                  <a:srgbClr val="002D43"/>
                </a:solidFill>
                <a:latin typeface="Century Gothic"/>
                <a:cs typeface="Century Gothic"/>
              </a:rPr>
              <a:t>single </a:t>
            </a:r>
            <a:r>
              <a:rPr sz="1600" spc="-40" dirty="0">
                <a:solidFill>
                  <a:srgbClr val="002D43"/>
                </a:solidFill>
                <a:latin typeface="Century Gothic"/>
                <a:cs typeface="Century Gothic"/>
              </a:rPr>
              <a:t>output </a:t>
            </a:r>
            <a:r>
              <a:rPr sz="1600" spc="25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more </a:t>
            </a:r>
            <a:r>
              <a:rPr sz="1600" spc="-35" dirty="0">
                <a:solidFill>
                  <a:srgbClr val="002D43"/>
                </a:solidFill>
                <a:latin typeface="Century Gothic"/>
                <a:cs typeface="Century Gothic"/>
              </a:rPr>
              <a:t>efficient  </a:t>
            </a: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storage</a:t>
            </a:r>
            <a:endParaRPr sz="1600">
              <a:latin typeface="Century Gothic"/>
              <a:cs typeface="Century Gothic"/>
            </a:endParaRPr>
          </a:p>
          <a:p>
            <a:pPr marL="241300" marR="5080" indent="-228600">
              <a:lnSpc>
                <a:spcPts val="1680"/>
              </a:lnSpc>
              <a:spcBef>
                <a:spcPts val="10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85" dirty="0">
                <a:solidFill>
                  <a:srgbClr val="002D43"/>
                </a:solidFill>
                <a:latin typeface="Century Gothic"/>
                <a:cs typeface="Century Gothic"/>
              </a:rPr>
              <a:t>Automatic </a:t>
            </a:r>
            <a:r>
              <a:rPr sz="1600" spc="10" dirty="0">
                <a:solidFill>
                  <a:srgbClr val="002D43"/>
                </a:solidFill>
                <a:latin typeface="Century Gothic"/>
                <a:cs typeface="Century Gothic"/>
              </a:rPr>
              <a:t>flushing </a:t>
            </a:r>
            <a:r>
              <a:rPr sz="1600" spc="-2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1600" spc="-15" dirty="0">
                <a:solidFill>
                  <a:srgbClr val="002D43"/>
                </a:solidFill>
                <a:latin typeface="Century Gothic"/>
                <a:cs typeface="Century Gothic"/>
              </a:rPr>
              <a:t>buffer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600" spc="35" dirty="0">
                <a:solidFill>
                  <a:srgbClr val="002D43"/>
                </a:solidFill>
                <a:latin typeface="Century Gothic"/>
                <a:cs typeface="Century Gothic"/>
              </a:rPr>
              <a:t>S3,  </a:t>
            </a:r>
            <a:r>
              <a:rPr sz="1600" spc="-60" dirty="0">
                <a:solidFill>
                  <a:srgbClr val="002D43"/>
                </a:solidFill>
                <a:latin typeface="Century Gothic"/>
                <a:cs typeface="Century Gothic"/>
              </a:rPr>
              <a:t>ElasticSearch, </a:t>
            </a:r>
            <a:r>
              <a:rPr sz="1600" spc="-15" dirty="0">
                <a:solidFill>
                  <a:srgbClr val="002D43"/>
                </a:solidFill>
                <a:latin typeface="Century Gothic"/>
                <a:cs typeface="Century Gothic"/>
              </a:rPr>
              <a:t>Redshift, </a:t>
            </a:r>
            <a:r>
              <a:rPr sz="1600" spc="-5" dirty="0">
                <a:solidFill>
                  <a:srgbClr val="002D43"/>
                </a:solidFill>
                <a:latin typeface="Century Gothic"/>
                <a:cs typeface="Century Gothic"/>
              </a:rPr>
              <a:t>or</a:t>
            </a:r>
            <a:r>
              <a:rPr sz="1600" spc="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5" dirty="0">
                <a:solidFill>
                  <a:srgbClr val="002D43"/>
                </a:solidFill>
                <a:latin typeface="Century Gothic"/>
                <a:cs typeface="Century Gothic"/>
              </a:rPr>
              <a:t>Splunk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00522" y="3599433"/>
            <a:ext cx="3490595" cy="199517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092200">
              <a:lnSpc>
                <a:spcPct val="100000"/>
              </a:lnSpc>
              <a:spcBef>
                <a:spcPts val="1570"/>
              </a:spcBef>
            </a:pPr>
            <a:r>
              <a:rPr sz="2800" b="1" spc="-90" dirty="0">
                <a:solidFill>
                  <a:srgbClr val="002D43"/>
                </a:solidFill>
                <a:latin typeface="Tahoma"/>
                <a:cs typeface="Tahoma"/>
              </a:rPr>
              <a:t>Analytics</a:t>
            </a:r>
            <a:endParaRPr sz="2800">
              <a:latin typeface="Tahoma"/>
              <a:cs typeface="Tahoma"/>
            </a:endParaRPr>
          </a:p>
          <a:p>
            <a:pPr marL="241300" marR="58419" indent="-228600" algn="just">
              <a:lnSpc>
                <a:spcPct val="913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1600" spc="-135" dirty="0">
                <a:solidFill>
                  <a:srgbClr val="002D43"/>
                </a:solidFill>
                <a:latin typeface="Century Gothic"/>
                <a:cs typeface="Century Gothic"/>
              </a:rPr>
              <a:t>Create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time </a:t>
            </a:r>
            <a:r>
              <a:rPr sz="1600" spc="-55" dirty="0">
                <a:solidFill>
                  <a:srgbClr val="002D43"/>
                </a:solidFill>
                <a:latin typeface="Century Gothic"/>
                <a:cs typeface="Century Gothic"/>
              </a:rPr>
              <a:t>windows </a:t>
            </a: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over </a:t>
            </a:r>
            <a:r>
              <a:rPr sz="1600" spc="-35" dirty="0">
                <a:solidFill>
                  <a:srgbClr val="002D43"/>
                </a:solidFill>
                <a:latin typeface="Century Gothic"/>
                <a:cs typeface="Century Gothic"/>
              </a:rPr>
              <a:t>streams  </a:t>
            </a:r>
            <a:r>
              <a:rPr sz="1600" spc="-155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perform </a:t>
            </a:r>
            <a:r>
              <a:rPr sz="1600" spc="-135" dirty="0">
                <a:solidFill>
                  <a:srgbClr val="002D43"/>
                </a:solidFill>
                <a:latin typeface="Century Gothic"/>
                <a:cs typeface="Century Gothic"/>
              </a:rPr>
              <a:t>aggregate </a:t>
            </a:r>
            <a:r>
              <a:rPr sz="1600" spc="-55" dirty="0">
                <a:solidFill>
                  <a:srgbClr val="002D43"/>
                </a:solidFill>
                <a:latin typeface="Century Gothic"/>
                <a:cs typeface="Century Gothic"/>
              </a:rPr>
              <a:t>operations  </a:t>
            </a:r>
            <a:r>
              <a:rPr sz="1600" spc="-20" dirty="0">
                <a:solidFill>
                  <a:srgbClr val="002D43"/>
                </a:solidFill>
                <a:latin typeface="Century Gothic"/>
                <a:cs typeface="Century Gothic"/>
              </a:rPr>
              <a:t>using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15" dirty="0">
                <a:solidFill>
                  <a:srgbClr val="002D43"/>
                </a:solidFill>
                <a:latin typeface="Century Gothic"/>
                <a:cs typeface="Century Gothic"/>
              </a:rPr>
              <a:t>SQL</a:t>
            </a:r>
            <a:endParaRPr sz="1600">
              <a:latin typeface="Century Gothic"/>
              <a:cs typeface="Century Gothic"/>
            </a:endParaRPr>
          </a:p>
          <a:p>
            <a:pPr marL="241300" marR="5080" indent="-228600" algn="just">
              <a:lnSpc>
                <a:spcPts val="170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1600" spc="-40" dirty="0">
                <a:solidFill>
                  <a:srgbClr val="002D43"/>
                </a:solidFill>
                <a:latin typeface="Century Gothic"/>
                <a:cs typeface="Century Gothic"/>
              </a:rPr>
              <a:t>Join </a:t>
            </a:r>
            <a:r>
              <a:rPr sz="1600" spc="-60" dirty="0">
                <a:solidFill>
                  <a:srgbClr val="002D43"/>
                </a:solidFill>
                <a:latin typeface="Century Gothic"/>
                <a:cs typeface="Century Gothic"/>
              </a:rPr>
              <a:t>together </a:t>
            </a:r>
            <a:r>
              <a:rPr sz="1600" spc="-10" dirty="0">
                <a:solidFill>
                  <a:srgbClr val="002D43"/>
                </a:solidFill>
                <a:latin typeface="Century Gothic"/>
                <a:cs typeface="Century Gothic"/>
              </a:rPr>
              <a:t>multiple </a:t>
            </a:r>
            <a:r>
              <a:rPr sz="1600" spc="-35" dirty="0">
                <a:solidFill>
                  <a:srgbClr val="002D43"/>
                </a:solidFill>
                <a:latin typeface="Century Gothic"/>
                <a:cs typeface="Century Gothic"/>
              </a:rPr>
              <a:t>streams </a:t>
            </a:r>
            <a:r>
              <a:rPr sz="1600" spc="-155" dirty="0">
                <a:solidFill>
                  <a:srgbClr val="002D43"/>
                </a:solidFill>
                <a:latin typeface="Century Gothic"/>
                <a:cs typeface="Century Gothic"/>
              </a:rPr>
              <a:t>and  </a:t>
            </a:r>
            <a:r>
              <a:rPr sz="1600" spc="-40" dirty="0">
                <a:solidFill>
                  <a:srgbClr val="002D43"/>
                </a:solidFill>
                <a:latin typeface="Century Gothic"/>
                <a:cs typeface="Century Gothic"/>
              </a:rPr>
              <a:t>output </a:t>
            </a:r>
            <a:r>
              <a:rPr sz="1600" spc="-2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600" spc="-114" dirty="0">
                <a:solidFill>
                  <a:srgbClr val="002D43"/>
                </a:solidFill>
                <a:latin typeface="Century Gothic"/>
                <a:cs typeface="Century Gothic"/>
              </a:rPr>
              <a:t>new</a:t>
            </a:r>
            <a:r>
              <a:rPr sz="1600" spc="-1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streams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2202" y="3614673"/>
            <a:ext cx="3336290" cy="177927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133475">
              <a:lnSpc>
                <a:spcPct val="100000"/>
              </a:lnSpc>
              <a:spcBef>
                <a:spcPts val="1570"/>
              </a:spcBef>
            </a:pPr>
            <a:r>
              <a:rPr sz="2800" b="1" spc="-130" dirty="0">
                <a:solidFill>
                  <a:srgbClr val="002D43"/>
                </a:solidFill>
                <a:latin typeface="Tahoma"/>
                <a:cs typeface="Tahoma"/>
              </a:rPr>
              <a:t>Streams</a:t>
            </a:r>
            <a:endParaRPr sz="2800">
              <a:latin typeface="Tahoma"/>
              <a:cs typeface="Tahoma"/>
            </a:endParaRPr>
          </a:p>
          <a:p>
            <a:pPr marL="241300" marR="588645" indent="-228600">
              <a:lnSpc>
                <a:spcPts val="1700"/>
              </a:lnSpc>
              <a:spcBef>
                <a:spcPts val="10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114" dirty="0">
                <a:solidFill>
                  <a:srgbClr val="002D43"/>
                </a:solidFill>
                <a:latin typeface="Century Gothic"/>
                <a:cs typeface="Century Gothic"/>
              </a:rPr>
              <a:t>Capture </a:t>
            </a:r>
            <a:r>
              <a:rPr sz="1600" spc="-45" dirty="0">
                <a:solidFill>
                  <a:srgbClr val="002D43"/>
                </a:solidFill>
                <a:latin typeface="Century Gothic"/>
                <a:cs typeface="Century Gothic"/>
              </a:rPr>
              <a:t>streaming </a:t>
            </a:r>
            <a:r>
              <a:rPr sz="16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600" spc="25" dirty="0">
                <a:solidFill>
                  <a:srgbClr val="002D43"/>
                </a:solidFill>
                <a:latin typeface="Century Gothic"/>
                <a:cs typeface="Century Gothic"/>
              </a:rPr>
              <a:t>for  </a:t>
            </a: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downstream</a:t>
            </a:r>
            <a:r>
              <a:rPr sz="16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65" dirty="0">
                <a:solidFill>
                  <a:srgbClr val="002D43"/>
                </a:solidFill>
                <a:latin typeface="Century Gothic"/>
                <a:cs typeface="Century Gothic"/>
              </a:rPr>
              <a:t>processing</a:t>
            </a:r>
            <a:endParaRPr sz="1600">
              <a:latin typeface="Century Gothic"/>
              <a:cs typeface="Century Gothic"/>
            </a:endParaRPr>
          </a:p>
          <a:p>
            <a:pPr marL="241300" marR="5080" indent="-228600">
              <a:lnSpc>
                <a:spcPts val="1700"/>
              </a:lnSpc>
              <a:spcBef>
                <a:spcPts val="11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Allow </a:t>
            </a:r>
            <a:r>
              <a:rPr sz="1600" spc="-10" dirty="0">
                <a:solidFill>
                  <a:srgbClr val="002D43"/>
                </a:solidFill>
                <a:latin typeface="Century Gothic"/>
                <a:cs typeface="Century Gothic"/>
              </a:rPr>
              <a:t>multiple </a:t>
            </a:r>
            <a:r>
              <a:rPr sz="1600" spc="-50" dirty="0">
                <a:solidFill>
                  <a:srgbClr val="002D43"/>
                </a:solidFill>
                <a:latin typeface="Century Gothic"/>
                <a:cs typeface="Century Gothic"/>
              </a:rPr>
              <a:t>processors 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1600" spc="-125" dirty="0">
                <a:solidFill>
                  <a:srgbClr val="002D43"/>
                </a:solidFill>
                <a:latin typeface="Century Gothic"/>
                <a:cs typeface="Century Gothic"/>
              </a:rPr>
              <a:t>read  </a:t>
            </a:r>
            <a:r>
              <a:rPr sz="1600" spc="-35" dirty="0">
                <a:solidFill>
                  <a:srgbClr val="002D43"/>
                </a:solidFill>
                <a:latin typeface="Century Gothic"/>
                <a:cs typeface="Century Gothic"/>
              </a:rPr>
              <a:t>streams </a:t>
            </a:r>
            <a:r>
              <a:rPr sz="1600" spc="-95" dirty="0">
                <a:solidFill>
                  <a:srgbClr val="002D43"/>
                </a:solidFill>
                <a:latin typeface="Century Gothic"/>
                <a:cs typeface="Century Gothic"/>
              </a:rPr>
              <a:t>at </a:t>
            </a:r>
            <a:r>
              <a:rPr sz="1600" spc="5" dirty="0">
                <a:solidFill>
                  <a:srgbClr val="002D43"/>
                </a:solidFill>
                <a:latin typeface="Century Gothic"/>
                <a:cs typeface="Century Gothic"/>
              </a:rPr>
              <a:t>their </a:t>
            </a:r>
            <a:r>
              <a:rPr sz="1600" spc="-90" dirty="0">
                <a:solidFill>
                  <a:srgbClr val="002D43"/>
                </a:solidFill>
                <a:latin typeface="Century Gothic"/>
                <a:cs typeface="Century Gothic"/>
              </a:rPr>
              <a:t>own</a:t>
            </a:r>
            <a:r>
              <a:rPr sz="1600" spc="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rate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352" y="6389623"/>
            <a:ext cx="2758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solidFill>
                  <a:srgbClr val="7F7F7F"/>
                </a:solidFill>
                <a:latin typeface="Century Gothic"/>
                <a:cs typeface="Century Gothic"/>
              </a:rPr>
              <a:t>© </a:t>
            </a:r>
            <a:r>
              <a:rPr sz="900" spc="30" dirty="0">
                <a:solidFill>
                  <a:srgbClr val="7F7F7F"/>
                </a:solidFill>
                <a:latin typeface="Century Gothic"/>
                <a:cs typeface="Century Gothic"/>
              </a:rPr>
              <a:t>2020, </a:t>
            </a:r>
            <a:r>
              <a:rPr sz="900" spc="-40" dirty="0">
                <a:solidFill>
                  <a:srgbClr val="7F7F7F"/>
                </a:solidFill>
                <a:latin typeface="Century Gothic"/>
                <a:cs typeface="Century Gothic"/>
              </a:rPr>
              <a:t>Amazon </a:t>
            </a:r>
            <a:r>
              <a:rPr sz="900" spc="-65" dirty="0">
                <a:solidFill>
                  <a:srgbClr val="7F7F7F"/>
                </a:solidFill>
                <a:latin typeface="Century Gothic"/>
                <a:cs typeface="Century Gothic"/>
              </a:rPr>
              <a:t>Web </a:t>
            </a:r>
            <a:r>
              <a:rPr sz="900" spc="-20" dirty="0">
                <a:solidFill>
                  <a:srgbClr val="7F7F7F"/>
                </a:solidFill>
                <a:latin typeface="Century Gothic"/>
                <a:cs typeface="Century Gothic"/>
              </a:rPr>
              <a:t>Services, </a:t>
            </a:r>
            <a:r>
              <a:rPr sz="900" spc="-35" dirty="0">
                <a:solidFill>
                  <a:srgbClr val="7F7F7F"/>
                </a:solidFill>
                <a:latin typeface="Century Gothic"/>
                <a:cs typeface="Century Gothic"/>
              </a:rPr>
              <a:t>Inc. </a:t>
            </a:r>
            <a:r>
              <a:rPr sz="900" spc="5" dirty="0">
                <a:solidFill>
                  <a:srgbClr val="7F7F7F"/>
                </a:solidFill>
                <a:latin typeface="Century Gothic"/>
                <a:cs typeface="Century Gothic"/>
              </a:rPr>
              <a:t>or </a:t>
            </a:r>
            <a:r>
              <a:rPr sz="900" spc="45" dirty="0">
                <a:solidFill>
                  <a:srgbClr val="7F7F7F"/>
                </a:solidFill>
                <a:latin typeface="Century Gothic"/>
                <a:cs typeface="Century Gothic"/>
              </a:rPr>
              <a:t>its</a:t>
            </a:r>
            <a:r>
              <a:rPr sz="900" spc="90" dirty="0">
                <a:solidFill>
                  <a:srgbClr val="7F7F7F"/>
                </a:solidFill>
                <a:latin typeface="Century Gothic"/>
                <a:cs typeface="Century Gothic"/>
              </a:rPr>
              <a:t> </a:t>
            </a:r>
            <a:r>
              <a:rPr sz="900" spc="5" dirty="0">
                <a:solidFill>
                  <a:srgbClr val="7F7F7F"/>
                </a:solidFill>
                <a:latin typeface="Century Gothic"/>
                <a:cs typeface="Century Gothic"/>
              </a:rPr>
              <a:t>Affiliates.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124678" y="6276229"/>
            <a:ext cx="590550" cy="353060"/>
            <a:chOff x="11124678" y="6276229"/>
            <a:chExt cx="590550" cy="353060"/>
          </a:xfrm>
        </p:grpSpPr>
        <p:sp>
          <p:nvSpPr>
            <p:cNvPr id="4" name="object 4"/>
            <p:cNvSpPr/>
            <p:nvPr/>
          </p:nvSpPr>
          <p:spPr>
            <a:xfrm>
              <a:off x="11149497" y="6276229"/>
              <a:ext cx="541020" cy="184785"/>
            </a:xfrm>
            <a:custGeom>
              <a:avLst/>
              <a:gdLst/>
              <a:ahLst/>
              <a:cxnLst/>
              <a:rect l="l" t="t" r="r" b="b"/>
              <a:pathLst>
                <a:path w="541020" h="184785">
                  <a:moveTo>
                    <a:pt x="417245" y="146032"/>
                  </a:moveTo>
                  <a:lnTo>
                    <a:pt x="413122" y="146032"/>
                  </a:lnTo>
                  <a:lnTo>
                    <a:pt x="411636" y="148091"/>
                  </a:lnTo>
                  <a:lnTo>
                    <a:pt x="411636" y="164017"/>
                  </a:lnTo>
                  <a:lnTo>
                    <a:pt x="412032" y="165845"/>
                  </a:lnTo>
                  <a:lnTo>
                    <a:pt x="448957" y="182579"/>
                  </a:lnTo>
                  <a:lnTo>
                    <a:pt x="471765" y="184513"/>
                  </a:lnTo>
                  <a:lnTo>
                    <a:pt x="479172" y="184277"/>
                  </a:lnTo>
                  <a:lnTo>
                    <a:pt x="527481" y="164930"/>
                  </a:lnTo>
                  <a:lnTo>
                    <a:pt x="532791" y="158058"/>
                  </a:lnTo>
                  <a:lnTo>
                    <a:pt x="461912" y="158058"/>
                  </a:lnTo>
                  <a:lnTo>
                    <a:pt x="454122" y="157255"/>
                  </a:lnTo>
                  <a:lnTo>
                    <a:pt x="438548" y="154052"/>
                  </a:lnTo>
                  <a:lnTo>
                    <a:pt x="431332" y="151759"/>
                  </a:lnTo>
                  <a:lnTo>
                    <a:pt x="422629" y="147866"/>
                  </a:lnTo>
                  <a:lnTo>
                    <a:pt x="420965" y="147180"/>
                  </a:lnTo>
                  <a:lnTo>
                    <a:pt x="418447" y="146262"/>
                  </a:lnTo>
                  <a:lnTo>
                    <a:pt x="417245" y="146032"/>
                  </a:lnTo>
                  <a:close/>
                </a:path>
                <a:path w="541020" h="184785">
                  <a:moveTo>
                    <a:pt x="482643" y="0"/>
                  </a:moveTo>
                  <a:lnTo>
                    <a:pt x="469583" y="0"/>
                  </a:lnTo>
                  <a:lnTo>
                    <a:pt x="461337" y="1150"/>
                  </a:lnTo>
                  <a:lnTo>
                    <a:pt x="422572" y="23423"/>
                  </a:lnTo>
                  <a:lnTo>
                    <a:pt x="413694" y="43293"/>
                  </a:lnTo>
                  <a:lnTo>
                    <a:pt x="413694" y="51540"/>
                  </a:lnTo>
                  <a:lnTo>
                    <a:pt x="436245" y="91571"/>
                  </a:lnTo>
                  <a:lnTo>
                    <a:pt x="483448" y="108921"/>
                  </a:lnTo>
                  <a:lnTo>
                    <a:pt x="493067" y="112131"/>
                  </a:lnTo>
                  <a:lnTo>
                    <a:pt x="499651" y="115567"/>
                  </a:lnTo>
                  <a:lnTo>
                    <a:pt x="506754" y="122895"/>
                  </a:lnTo>
                  <a:lnTo>
                    <a:pt x="508529" y="127475"/>
                  </a:lnTo>
                  <a:lnTo>
                    <a:pt x="508529" y="140994"/>
                  </a:lnTo>
                  <a:lnTo>
                    <a:pt x="469704" y="158058"/>
                  </a:lnTo>
                  <a:lnTo>
                    <a:pt x="532791" y="158058"/>
                  </a:lnTo>
                  <a:lnTo>
                    <a:pt x="539109" y="145631"/>
                  </a:lnTo>
                  <a:lnTo>
                    <a:pt x="540826" y="138015"/>
                  </a:lnTo>
                  <a:lnTo>
                    <a:pt x="540826" y="129537"/>
                  </a:lnTo>
                  <a:lnTo>
                    <a:pt x="519567" y="91314"/>
                  </a:lnTo>
                  <a:lnTo>
                    <a:pt x="462944" y="70781"/>
                  </a:lnTo>
                  <a:lnTo>
                    <a:pt x="455728" y="67172"/>
                  </a:lnTo>
                  <a:lnTo>
                    <a:pt x="447939" y="59615"/>
                  </a:lnTo>
                  <a:lnTo>
                    <a:pt x="445996" y="54976"/>
                  </a:lnTo>
                  <a:lnTo>
                    <a:pt x="445996" y="41463"/>
                  </a:lnTo>
                  <a:lnTo>
                    <a:pt x="481387" y="26457"/>
                  </a:lnTo>
                  <a:lnTo>
                    <a:pt x="531209" y="26457"/>
                  </a:lnTo>
                  <a:lnTo>
                    <a:pt x="531164" y="18039"/>
                  </a:lnTo>
                  <a:lnTo>
                    <a:pt x="495988" y="1433"/>
                  </a:lnTo>
                  <a:lnTo>
                    <a:pt x="487055" y="290"/>
                  </a:lnTo>
                  <a:lnTo>
                    <a:pt x="482643" y="0"/>
                  </a:lnTo>
                  <a:close/>
                </a:path>
                <a:path w="541020" h="184785">
                  <a:moveTo>
                    <a:pt x="531209" y="26457"/>
                  </a:moveTo>
                  <a:lnTo>
                    <a:pt x="481387" y="26457"/>
                  </a:lnTo>
                  <a:lnTo>
                    <a:pt x="491606" y="26930"/>
                  </a:lnTo>
                  <a:lnTo>
                    <a:pt x="501312" y="28348"/>
                  </a:lnTo>
                  <a:lnTo>
                    <a:pt x="510504" y="30710"/>
                  </a:lnTo>
                  <a:lnTo>
                    <a:pt x="519182" y="34016"/>
                  </a:lnTo>
                  <a:lnTo>
                    <a:pt x="522618" y="35622"/>
                  </a:lnTo>
                  <a:lnTo>
                    <a:pt x="525136" y="36421"/>
                  </a:lnTo>
                  <a:lnTo>
                    <a:pt x="529714" y="36421"/>
                  </a:lnTo>
                  <a:lnTo>
                    <a:pt x="531209" y="34360"/>
                  </a:lnTo>
                  <a:lnTo>
                    <a:pt x="531209" y="26457"/>
                  </a:lnTo>
                  <a:close/>
                </a:path>
                <a:path w="541020" h="184785">
                  <a:moveTo>
                    <a:pt x="187831" y="5154"/>
                  </a:moveTo>
                  <a:lnTo>
                    <a:pt x="161717" y="5154"/>
                  </a:lnTo>
                  <a:lnTo>
                    <a:pt x="160120" y="6760"/>
                  </a:lnTo>
                  <a:lnTo>
                    <a:pt x="160244" y="11914"/>
                  </a:lnTo>
                  <a:lnTo>
                    <a:pt x="160688" y="13975"/>
                  </a:lnTo>
                  <a:lnTo>
                    <a:pt x="161838" y="17867"/>
                  </a:lnTo>
                  <a:lnTo>
                    <a:pt x="207878" y="169738"/>
                  </a:lnTo>
                  <a:lnTo>
                    <a:pt x="209022" y="173636"/>
                  </a:lnTo>
                  <a:lnTo>
                    <a:pt x="210397" y="176214"/>
                  </a:lnTo>
                  <a:lnTo>
                    <a:pt x="213602" y="178731"/>
                  </a:lnTo>
                  <a:lnTo>
                    <a:pt x="216124" y="179359"/>
                  </a:lnTo>
                  <a:lnTo>
                    <a:pt x="240061" y="179359"/>
                  </a:lnTo>
                  <a:lnTo>
                    <a:pt x="242695" y="178674"/>
                  </a:lnTo>
                  <a:lnTo>
                    <a:pt x="245899" y="175923"/>
                  </a:lnTo>
                  <a:lnTo>
                    <a:pt x="247162" y="173292"/>
                  </a:lnTo>
                  <a:lnTo>
                    <a:pt x="254007" y="144655"/>
                  </a:lnTo>
                  <a:lnTo>
                    <a:pt x="228840" y="144655"/>
                  </a:lnTo>
                  <a:lnTo>
                    <a:pt x="195853" y="14774"/>
                  </a:lnTo>
                  <a:lnTo>
                    <a:pt x="194703" y="10883"/>
                  </a:lnTo>
                  <a:lnTo>
                    <a:pt x="193387" y="8305"/>
                  </a:lnTo>
                  <a:lnTo>
                    <a:pt x="190409" y="5788"/>
                  </a:lnTo>
                  <a:lnTo>
                    <a:pt x="187831" y="5154"/>
                  </a:lnTo>
                  <a:close/>
                </a:path>
                <a:path w="541020" h="184785">
                  <a:moveTo>
                    <a:pt x="305208" y="42950"/>
                  </a:moveTo>
                  <a:lnTo>
                    <a:pt x="278316" y="42950"/>
                  </a:lnTo>
                  <a:lnTo>
                    <a:pt x="308977" y="169738"/>
                  </a:lnTo>
                  <a:lnTo>
                    <a:pt x="309810" y="173292"/>
                  </a:lnTo>
                  <a:lnTo>
                    <a:pt x="311072" y="175923"/>
                  </a:lnTo>
                  <a:lnTo>
                    <a:pt x="314279" y="178674"/>
                  </a:lnTo>
                  <a:lnTo>
                    <a:pt x="316913" y="179359"/>
                  </a:lnTo>
                  <a:lnTo>
                    <a:pt x="340854" y="179359"/>
                  </a:lnTo>
                  <a:lnTo>
                    <a:pt x="343371" y="178731"/>
                  </a:lnTo>
                  <a:lnTo>
                    <a:pt x="346577" y="176214"/>
                  </a:lnTo>
                  <a:lnTo>
                    <a:pt x="347949" y="173636"/>
                  </a:lnTo>
                  <a:lnTo>
                    <a:pt x="349207" y="169395"/>
                  </a:lnTo>
                  <a:lnTo>
                    <a:pt x="356394" y="146373"/>
                  </a:lnTo>
                  <a:lnTo>
                    <a:pt x="329512" y="146373"/>
                  </a:lnTo>
                  <a:lnTo>
                    <a:pt x="305208" y="42950"/>
                  </a:lnTo>
                  <a:close/>
                </a:path>
                <a:path w="541020" h="184785">
                  <a:moveTo>
                    <a:pt x="396628" y="5154"/>
                  </a:moveTo>
                  <a:lnTo>
                    <a:pt x="371546" y="5154"/>
                  </a:lnTo>
                  <a:lnTo>
                    <a:pt x="368968" y="5788"/>
                  </a:lnTo>
                  <a:lnTo>
                    <a:pt x="365989" y="8305"/>
                  </a:lnTo>
                  <a:lnTo>
                    <a:pt x="364674" y="10883"/>
                  </a:lnTo>
                  <a:lnTo>
                    <a:pt x="363531" y="14774"/>
                  </a:lnTo>
                  <a:lnTo>
                    <a:pt x="329512" y="146373"/>
                  </a:lnTo>
                  <a:lnTo>
                    <a:pt x="356394" y="146373"/>
                  </a:lnTo>
                  <a:lnTo>
                    <a:pt x="396515" y="17867"/>
                  </a:lnTo>
                  <a:lnTo>
                    <a:pt x="397203" y="15805"/>
                  </a:lnTo>
                  <a:lnTo>
                    <a:pt x="397659" y="14205"/>
                  </a:lnTo>
                  <a:lnTo>
                    <a:pt x="398117" y="11914"/>
                  </a:lnTo>
                  <a:lnTo>
                    <a:pt x="398233" y="6760"/>
                  </a:lnTo>
                  <a:lnTo>
                    <a:pt x="396628" y="5154"/>
                  </a:lnTo>
                  <a:close/>
                </a:path>
                <a:path w="541020" h="184785">
                  <a:moveTo>
                    <a:pt x="290568" y="5154"/>
                  </a:moveTo>
                  <a:lnTo>
                    <a:pt x="267435" y="5154"/>
                  </a:lnTo>
                  <a:lnTo>
                    <a:pt x="264798" y="5788"/>
                  </a:lnTo>
                  <a:lnTo>
                    <a:pt x="261594" y="8305"/>
                  </a:lnTo>
                  <a:lnTo>
                    <a:pt x="260332" y="10883"/>
                  </a:lnTo>
                  <a:lnTo>
                    <a:pt x="228840" y="144655"/>
                  </a:lnTo>
                  <a:lnTo>
                    <a:pt x="254007" y="144655"/>
                  </a:lnTo>
                  <a:lnTo>
                    <a:pt x="278316" y="42950"/>
                  </a:lnTo>
                  <a:lnTo>
                    <a:pt x="305208" y="42950"/>
                  </a:lnTo>
                  <a:lnTo>
                    <a:pt x="297672" y="10883"/>
                  </a:lnTo>
                  <a:lnTo>
                    <a:pt x="296409" y="8305"/>
                  </a:lnTo>
                  <a:lnTo>
                    <a:pt x="293204" y="5788"/>
                  </a:lnTo>
                  <a:lnTo>
                    <a:pt x="290568" y="5154"/>
                  </a:lnTo>
                  <a:close/>
                </a:path>
                <a:path w="541020" h="184785">
                  <a:moveTo>
                    <a:pt x="72613" y="76279"/>
                  </a:moveTo>
                  <a:lnTo>
                    <a:pt x="65973" y="76279"/>
                  </a:lnTo>
                  <a:lnTo>
                    <a:pt x="51626" y="77235"/>
                  </a:lnTo>
                  <a:lnTo>
                    <a:pt x="10050" y="99828"/>
                  </a:lnTo>
                  <a:lnTo>
                    <a:pt x="0" y="131942"/>
                  </a:lnTo>
                  <a:lnTo>
                    <a:pt x="902" y="143196"/>
                  </a:lnTo>
                  <a:lnTo>
                    <a:pt x="22292" y="175903"/>
                  </a:lnTo>
                  <a:lnTo>
                    <a:pt x="53604" y="183828"/>
                  </a:lnTo>
                  <a:lnTo>
                    <a:pt x="70224" y="182131"/>
                  </a:lnTo>
                  <a:lnTo>
                    <a:pt x="85384" y="177042"/>
                  </a:lnTo>
                  <a:lnTo>
                    <a:pt x="99085" y="168559"/>
                  </a:lnTo>
                  <a:lnTo>
                    <a:pt x="109908" y="158058"/>
                  </a:lnTo>
                  <a:lnTo>
                    <a:pt x="52914" y="158058"/>
                  </a:lnTo>
                  <a:lnTo>
                    <a:pt x="46042" y="155710"/>
                  </a:lnTo>
                  <a:lnTo>
                    <a:pt x="36423" y="146320"/>
                  </a:lnTo>
                  <a:lnTo>
                    <a:pt x="34016" y="139389"/>
                  </a:lnTo>
                  <a:lnTo>
                    <a:pt x="34016" y="120378"/>
                  </a:lnTo>
                  <a:lnTo>
                    <a:pt x="72845" y="99646"/>
                  </a:lnTo>
                  <a:lnTo>
                    <a:pt x="141565" y="99646"/>
                  </a:lnTo>
                  <a:lnTo>
                    <a:pt x="141565" y="82120"/>
                  </a:lnTo>
                  <a:lnTo>
                    <a:pt x="109266" y="82120"/>
                  </a:lnTo>
                  <a:lnTo>
                    <a:pt x="101476" y="80290"/>
                  </a:lnTo>
                  <a:lnTo>
                    <a:pt x="93976" y="78857"/>
                  </a:lnTo>
                  <a:lnTo>
                    <a:pt x="79545" y="76795"/>
                  </a:lnTo>
                  <a:lnTo>
                    <a:pt x="72613" y="76279"/>
                  </a:lnTo>
                  <a:close/>
                </a:path>
                <a:path w="541020" h="184785">
                  <a:moveTo>
                    <a:pt x="148466" y="156681"/>
                  </a:moveTo>
                  <a:lnTo>
                    <a:pt x="111326" y="156681"/>
                  </a:lnTo>
                  <a:lnTo>
                    <a:pt x="113388" y="161036"/>
                  </a:lnTo>
                  <a:lnTo>
                    <a:pt x="128164" y="180046"/>
                  </a:lnTo>
                  <a:lnTo>
                    <a:pt x="131827" y="180046"/>
                  </a:lnTo>
                  <a:lnTo>
                    <a:pt x="151530" y="166302"/>
                  </a:lnTo>
                  <a:lnTo>
                    <a:pt x="151530" y="162866"/>
                  </a:lnTo>
                  <a:lnTo>
                    <a:pt x="151069" y="161380"/>
                  </a:lnTo>
                  <a:lnTo>
                    <a:pt x="150155" y="159776"/>
                  </a:lnTo>
                  <a:lnTo>
                    <a:pt x="148466" y="156681"/>
                  </a:lnTo>
                  <a:close/>
                </a:path>
                <a:path w="541020" h="184785">
                  <a:moveTo>
                    <a:pt x="141565" y="99646"/>
                  </a:moveTo>
                  <a:lnTo>
                    <a:pt x="78798" y="99646"/>
                  </a:lnTo>
                  <a:lnTo>
                    <a:pt x="84924" y="100048"/>
                  </a:lnTo>
                  <a:lnTo>
                    <a:pt x="97523" y="101652"/>
                  </a:lnTo>
                  <a:lnTo>
                    <a:pt x="103538" y="102736"/>
                  </a:lnTo>
                  <a:lnTo>
                    <a:pt x="109179" y="104090"/>
                  </a:lnTo>
                  <a:lnTo>
                    <a:pt x="109153" y="120015"/>
                  </a:lnTo>
                  <a:lnTo>
                    <a:pt x="75018" y="156852"/>
                  </a:lnTo>
                  <a:lnTo>
                    <a:pt x="68261" y="158058"/>
                  </a:lnTo>
                  <a:lnTo>
                    <a:pt x="109908" y="158058"/>
                  </a:lnTo>
                  <a:lnTo>
                    <a:pt x="111326" y="156681"/>
                  </a:lnTo>
                  <a:lnTo>
                    <a:pt x="148466" y="156681"/>
                  </a:lnTo>
                  <a:lnTo>
                    <a:pt x="147405" y="154738"/>
                  </a:lnTo>
                  <a:lnTo>
                    <a:pt x="145284" y="150041"/>
                  </a:lnTo>
                  <a:lnTo>
                    <a:pt x="142306" y="141337"/>
                  </a:lnTo>
                  <a:lnTo>
                    <a:pt x="141565" y="135496"/>
                  </a:lnTo>
                  <a:lnTo>
                    <a:pt x="141565" y="99646"/>
                  </a:lnTo>
                  <a:close/>
                </a:path>
                <a:path w="541020" h="184785">
                  <a:moveTo>
                    <a:pt x="133378" y="27144"/>
                  </a:moveTo>
                  <a:lnTo>
                    <a:pt x="68035" y="27144"/>
                  </a:lnTo>
                  <a:lnTo>
                    <a:pt x="78536" y="27714"/>
                  </a:lnTo>
                  <a:lnTo>
                    <a:pt x="87362" y="29422"/>
                  </a:lnTo>
                  <a:lnTo>
                    <a:pt x="109266" y="67689"/>
                  </a:lnTo>
                  <a:lnTo>
                    <a:pt x="109266" y="82120"/>
                  </a:lnTo>
                  <a:lnTo>
                    <a:pt x="141565" y="82120"/>
                  </a:lnTo>
                  <a:lnTo>
                    <a:pt x="141565" y="64253"/>
                  </a:lnTo>
                  <a:lnTo>
                    <a:pt x="140544" y="49125"/>
                  </a:lnTo>
                  <a:lnTo>
                    <a:pt x="137483" y="36036"/>
                  </a:lnTo>
                  <a:lnTo>
                    <a:pt x="133378" y="27144"/>
                  </a:lnTo>
                  <a:close/>
                </a:path>
                <a:path w="541020" h="184785">
                  <a:moveTo>
                    <a:pt x="73874" y="0"/>
                  </a:moveTo>
                  <a:lnTo>
                    <a:pt x="29894" y="7904"/>
                  </a:lnTo>
                  <a:lnTo>
                    <a:pt x="11682" y="20504"/>
                  </a:lnTo>
                  <a:lnTo>
                    <a:pt x="11682" y="37452"/>
                  </a:lnTo>
                  <a:lnTo>
                    <a:pt x="13059" y="39514"/>
                  </a:lnTo>
                  <a:lnTo>
                    <a:pt x="16494" y="39514"/>
                  </a:lnTo>
                  <a:lnTo>
                    <a:pt x="17525" y="39343"/>
                  </a:lnTo>
                  <a:lnTo>
                    <a:pt x="20273" y="38656"/>
                  </a:lnTo>
                  <a:lnTo>
                    <a:pt x="22560" y="37796"/>
                  </a:lnTo>
                  <a:lnTo>
                    <a:pt x="25770" y="36421"/>
                  </a:lnTo>
                  <a:lnTo>
                    <a:pt x="32642" y="33672"/>
                  </a:lnTo>
                  <a:lnTo>
                    <a:pt x="39687" y="31440"/>
                  </a:lnTo>
                  <a:lnTo>
                    <a:pt x="54118" y="28004"/>
                  </a:lnTo>
                  <a:lnTo>
                    <a:pt x="61163" y="27144"/>
                  </a:lnTo>
                  <a:lnTo>
                    <a:pt x="133378" y="27144"/>
                  </a:lnTo>
                  <a:lnTo>
                    <a:pt x="132382" y="24987"/>
                  </a:lnTo>
                  <a:lnTo>
                    <a:pt x="125243" y="15978"/>
                  </a:lnTo>
                  <a:lnTo>
                    <a:pt x="115911" y="8987"/>
                  </a:lnTo>
                  <a:lnTo>
                    <a:pt x="104240" y="3994"/>
                  </a:lnTo>
                  <a:lnTo>
                    <a:pt x="90228" y="998"/>
                  </a:lnTo>
                  <a:lnTo>
                    <a:pt x="73874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24678" y="6504967"/>
              <a:ext cx="538480" cy="124460"/>
            </a:xfrm>
            <a:custGeom>
              <a:avLst/>
              <a:gdLst/>
              <a:ahLst/>
              <a:cxnLst/>
              <a:rect l="l" t="t" r="r" b="b"/>
              <a:pathLst>
                <a:path w="538479" h="124459">
                  <a:moveTo>
                    <a:pt x="1959" y="0"/>
                  </a:moveTo>
                  <a:lnTo>
                    <a:pt x="0" y="2709"/>
                  </a:lnTo>
                  <a:lnTo>
                    <a:pt x="0" y="10568"/>
                  </a:lnTo>
                  <a:lnTo>
                    <a:pt x="43154" y="45345"/>
                  </a:lnTo>
                  <a:lnTo>
                    <a:pt x="87448" y="72742"/>
                  </a:lnTo>
                  <a:lnTo>
                    <a:pt x="135121" y="94728"/>
                  </a:lnTo>
                  <a:lnTo>
                    <a:pt x="185796" y="110915"/>
                  </a:lnTo>
                  <a:lnTo>
                    <a:pt x="239097" y="120913"/>
                  </a:lnTo>
                  <a:lnTo>
                    <a:pt x="292737" y="124214"/>
                  </a:lnTo>
                  <a:lnTo>
                    <a:pt x="296585" y="124214"/>
                  </a:lnTo>
                  <a:lnTo>
                    <a:pt x="344297" y="121312"/>
                  </a:lnTo>
                  <a:lnTo>
                    <a:pt x="395048" y="112349"/>
                  </a:lnTo>
                  <a:lnTo>
                    <a:pt x="444883" y="97589"/>
                  </a:lnTo>
                  <a:lnTo>
                    <a:pt x="481243" y="81763"/>
                  </a:lnTo>
                  <a:lnTo>
                    <a:pt x="301442" y="81763"/>
                  </a:lnTo>
                  <a:lnTo>
                    <a:pt x="248692" y="79380"/>
                  </a:lnTo>
                  <a:lnTo>
                    <a:pt x="196958" y="72415"/>
                  </a:lnTo>
                  <a:lnTo>
                    <a:pt x="146693" y="61143"/>
                  </a:lnTo>
                  <a:lnTo>
                    <a:pt x="98348" y="45839"/>
                  </a:lnTo>
                  <a:lnTo>
                    <a:pt x="52378" y="26777"/>
                  </a:lnTo>
                  <a:lnTo>
                    <a:pt x="9234" y="4233"/>
                  </a:lnTo>
                  <a:lnTo>
                    <a:pt x="1959" y="0"/>
                  </a:lnTo>
                  <a:close/>
                </a:path>
                <a:path w="538479" h="124459">
                  <a:moveTo>
                    <a:pt x="531906" y="35446"/>
                  </a:moveTo>
                  <a:lnTo>
                    <a:pt x="524324" y="36152"/>
                  </a:lnTo>
                  <a:lnTo>
                    <a:pt x="480193" y="52700"/>
                  </a:lnTo>
                  <a:lnTo>
                    <a:pt x="435196" y="65487"/>
                  </a:lnTo>
                  <a:lnTo>
                    <a:pt x="389976" y="74561"/>
                  </a:lnTo>
                  <a:lnTo>
                    <a:pt x="345177" y="79970"/>
                  </a:lnTo>
                  <a:lnTo>
                    <a:pt x="301442" y="81763"/>
                  </a:lnTo>
                  <a:lnTo>
                    <a:pt x="481243" y="81763"/>
                  </a:lnTo>
                  <a:lnTo>
                    <a:pt x="491780" y="77176"/>
                  </a:lnTo>
                  <a:lnTo>
                    <a:pt x="533721" y="51257"/>
                  </a:lnTo>
                  <a:lnTo>
                    <a:pt x="538300" y="44911"/>
                  </a:lnTo>
                  <a:lnTo>
                    <a:pt x="537130" y="39003"/>
                  </a:lnTo>
                  <a:lnTo>
                    <a:pt x="531906" y="35446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2513" y="6496336"/>
              <a:ext cx="112536" cy="11115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147827"/>
            <a:ext cx="56857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latin typeface="Trebuchet MS"/>
                <a:cs typeface="Trebuchet MS"/>
              </a:rPr>
              <a:t>Amazon </a:t>
            </a:r>
            <a:r>
              <a:rPr sz="3200" spc="10" dirty="0">
                <a:latin typeface="Trebuchet MS"/>
                <a:cs typeface="Trebuchet MS"/>
              </a:rPr>
              <a:t>Kinesis </a:t>
            </a:r>
            <a:r>
              <a:rPr sz="3200" spc="55" dirty="0">
                <a:latin typeface="Trebuchet MS"/>
                <a:cs typeface="Trebuchet MS"/>
              </a:rPr>
              <a:t>Data</a:t>
            </a:r>
            <a:r>
              <a:rPr sz="3200" spc="-570" dirty="0">
                <a:latin typeface="Trebuchet MS"/>
                <a:cs typeface="Trebuchet MS"/>
              </a:rPr>
              <a:t> </a:t>
            </a:r>
            <a:r>
              <a:rPr sz="3200" spc="-50" dirty="0">
                <a:latin typeface="Trebuchet MS"/>
                <a:cs typeface="Trebuchet MS"/>
              </a:rPr>
              <a:t>Firehose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151" y="990357"/>
            <a:ext cx="10413003" cy="340789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19991" y="4464304"/>
            <a:ext cx="4971415" cy="225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65" dirty="0">
                <a:solidFill>
                  <a:srgbClr val="030506"/>
                </a:solidFill>
                <a:latin typeface="Century Gothic"/>
                <a:cs typeface="Century Gothic"/>
              </a:rPr>
              <a:t>Zero </a:t>
            </a:r>
            <a:r>
              <a:rPr sz="1900" spc="-90" dirty="0">
                <a:solidFill>
                  <a:srgbClr val="030506"/>
                </a:solidFill>
                <a:latin typeface="Century Gothic"/>
                <a:cs typeface="Century Gothic"/>
              </a:rPr>
              <a:t>administration </a:t>
            </a:r>
            <a:r>
              <a:rPr sz="1900" spc="-225" dirty="0">
                <a:solidFill>
                  <a:srgbClr val="030506"/>
                </a:solidFill>
                <a:latin typeface="Century Gothic"/>
                <a:cs typeface="Century Gothic"/>
              </a:rPr>
              <a:t>and </a:t>
            </a:r>
            <a:r>
              <a:rPr sz="1900" spc="-105" dirty="0">
                <a:solidFill>
                  <a:srgbClr val="030506"/>
                </a:solidFill>
                <a:latin typeface="Century Gothic"/>
                <a:cs typeface="Century Gothic"/>
              </a:rPr>
              <a:t>seamless</a:t>
            </a:r>
            <a:r>
              <a:rPr sz="1900" spc="-145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90" dirty="0">
                <a:solidFill>
                  <a:srgbClr val="030506"/>
                </a:solidFill>
                <a:latin typeface="Century Gothic"/>
                <a:cs typeface="Century Gothic"/>
              </a:rPr>
              <a:t>elasticity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114" dirty="0">
                <a:solidFill>
                  <a:srgbClr val="030506"/>
                </a:solidFill>
                <a:latin typeface="Century Gothic"/>
                <a:cs typeface="Century Gothic"/>
              </a:rPr>
              <a:t>Direct-to-data </a:t>
            </a:r>
            <a:r>
              <a:rPr sz="1900" spc="-60" dirty="0">
                <a:solidFill>
                  <a:srgbClr val="030506"/>
                </a:solidFill>
                <a:latin typeface="Century Gothic"/>
                <a:cs typeface="Century Gothic"/>
              </a:rPr>
              <a:t>store</a:t>
            </a:r>
            <a:r>
              <a:rPr sz="1900" spc="-15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95" dirty="0">
                <a:solidFill>
                  <a:srgbClr val="030506"/>
                </a:solidFill>
                <a:latin typeface="Century Gothic"/>
                <a:cs typeface="Century Gothic"/>
              </a:rPr>
              <a:t>integration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60" dirty="0">
                <a:solidFill>
                  <a:srgbClr val="030506"/>
                </a:solidFill>
                <a:latin typeface="Century Gothic"/>
                <a:cs typeface="Century Gothic"/>
              </a:rPr>
              <a:t>Serverless </a:t>
            </a:r>
            <a:r>
              <a:rPr sz="1900" spc="-110" dirty="0">
                <a:solidFill>
                  <a:srgbClr val="030506"/>
                </a:solidFill>
                <a:latin typeface="Century Gothic"/>
                <a:cs typeface="Century Gothic"/>
              </a:rPr>
              <a:t>continuous </a:t>
            </a:r>
            <a:r>
              <a:rPr sz="1900" spc="-225" dirty="0">
                <a:solidFill>
                  <a:srgbClr val="030506"/>
                </a:solidFill>
                <a:latin typeface="Century Gothic"/>
                <a:cs typeface="Century Gothic"/>
              </a:rPr>
              <a:t>data</a:t>
            </a:r>
            <a:r>
              <a:rPr sz="1900" spc="-20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70" dirty="0">
                <a:solidFill>
                  <a:srgbClr val="030506"/>
                </a:solidFill>
                <a:latin typeface="Century Gothic"/>
                <a:cs typeface="Century Gothic"/>
              </a:rPr>
              <a:t>transformations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165" dirty="0">
                <a:solidFill>
                  <a:srgbClr val="030506"/>
                </a:solidFill>
                <a:latin typeface="Century Gothic"/>
                <a:cs typeface="Century Gothic"/>
              </a:rPr>
              <a:t>Near</a:t>
            </a:r>
            <a:r>
              <a:rPr sz="1900" spc="-65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85" dirty="0">
                <a:solidFill>
                  <a:srgbClr val="030506"/>
                </a:solidFill>
                <a:latin typeface="Century Gothic"/>
                <a:cs typeface="Century Gothic"/>
              </a:rPr>
              <a:t>real-time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6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210" dirty="0">
                <a:solidFill>
                  <a:srgbClr val="030506"/>
                </a:solidFill>
                <a:latin typeface="Century Gothic"/>
                <a:cs typeface="Century Gothic"/>
              </a:rPr>
              <a:t>Data </a:t>
            </a:r>
            <a:r>
              <a:rPr sz="1900" spc="-90" dirty="0">
                <a:solidFill>
                  <a:srgbClr val="030506"/>
                </a:solidFill>
                <a:latin typeface="Century Gothic"/>
                <a:cs typeface="Century Gothic"/>
              </a:rPr>
              <a:t>format </a:t>
            </a:r>
            <a:r>
              <a:rPr sz="1900" spc="-125" dirty="0">
                <a:solidFill>
                  <a:srgbClr val="030506"/>
                </a:solidFill>
                <a:latin typeface="Century Gothic"/>
                <a:cs typeface="Century Gothic"/>
              </a:rPr>
              <a:t>conversion </a:t>
            </a:r>
            <a:r>
              <a:rPr sz="1900" spc="-70" dirty="0">
                <a:solidFill>
                  <a:srgbClr val="030506"/>
                </a:solidFill>
                <a:latin typeface="Century Gothic"/>
                <a:cs typeface="Century Gothic"/>
              </a:rPr>
              <a:t>to </a:t>
            </a:r>
            <a:r>
              <a:rPr sz="1900" spc="-120" dirty="0">
                <a:solidFill>
                  <a:srgbClr val="030506"/>
                </a:solidFill>
                <a:latin typeface="Century Gothic"/>
                <a:cs typeface="Century Gothic"/>
              </a:rPr>
              <a:t>Parquet/</a:t>
            </a:r>
            <a:r>
              <a:rPr sz="1900" spc="-110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229" dirty="0">
                <a:solidFill>
                  <a:srgbClr val="030506"/>
                </a:solidFill>
                <a:latin typeface="Century Gothic"/>
                <a:cs typeface="Century Gothic"/>
              </a:rPr>
              <a:t>ORC</a:t>
            </a:r>
            <a:endParaRPr sz="1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128" y="147827"/>
            <a:ext cx="5749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60" dirty="0">
                <a:solidFill>
                  <a:srgbClr val="4D4D4C"/>
                </a:solidFill>
                <a:latin typeface="Trebuchet MS"/>
                <a:cs typeface="Trebuchet MS"/>
              </a:rPr>
              <a:t>Amazon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Kinesis </a:t>
            </a:r>
            <a:r>
              <a:rPr sz="3200" spc="70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51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35" dirty="0">
                <a:solidFill>
                  <a:srgbClr val="4D4D4C"/>
                </a:solidFill>
                <a:latin typeface="Trebuchet MS"/>
                <a:cs typeface="Trebuchet MS"/>
              </a:rPr>
              <a:t>Firehose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128" y="3461592"/>
            <a:ext cx="10276840" cy="238188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-55" dirty="0">
                <a:solidFill>
                  <a:srgbClr val="181818"/>
                </a:solidFill>
                <a:latin typeface="Tahoma"/>
                <a:cs typeface="Tahoma"/>
              </a:rPr>
              <a:t>Buffering</a:t>
            </a:r>
            <a:endParaRPr sz="2000">
              <a:latin typeface="Tahoma"/>
              <a:cs typeface="Tahoma"/>
            </a:endParaRPr>
          </a:p>
          <a:p>
            <a:pPr marL="469900" indent="-4572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80" dirty="0">
                <a:solidFill>
                  <a:srgbClr val="030506"/>
                </a:solidFill>
                <a:latin typeface="Century Gothic"/>
                <a:cs typeface="Century Gothic"/>
              </a:rPr>
              <a:t>Time-based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buffer: </a:t>
            </a:r>
            <a:r>
              <a:rPr sz="1900" spc="-95" dirty="0">
                <a:solidFill>
                  <a:srgbClr val="030506"/>
                </a:solidFill>
                <a:latin typeface="Century Gothic"/>
                <a:cs typeface="Century Gothic"/>
              </a:rPr>
              <a:t>configurable </a:t>
            </a:r>
            <a:r>
              <a:rPr sz="1900" spc="-5" dirty="0">
                <a:solidFill>
                  <a:srgbClr val="030506"/>
                </a:solidFill>
                <a:latin typeface="Century Gothic"/>
                <a:cs typeface="Century Gothic"/>
              </a:rPr>
              <a:t>from </a:t>
            </a:r>
            <a:r>
              <a:rPr sz="1900" spc="60" dirty="0">
                <a:solidFill>
                  <a:srgbClr val="030506"/>
                </a:solidFill>
                <a:latin typeface="Century Gothic"/>
                <a:cs typeface="Century Gothic"/>
              </a:rPr>
              <a:t>1 </a:t>
            </a:r>
            <a:r>
              <a:rPr sz="1900" spc="-25" dirty="0">
                <a:solidFill>
                  <a:srgbClr val="030506"/>
                </a:solidFill>
                <a:latin typeface="Century Gothic"/>
                <a:cs typeface="Century Gothic"/>
              </a:rPr>
              <a:t>min </a:t>
            </a:r>
            <a:r>
              <a:rPr sz="1900" spc="-130" dirty="0">
                <a:solidFill>
                  <a:srgbClr val="030506"/>
                </a:solidFill>
                <a:latin typeface="Century Gothic"/>
                <a:cs typeface="Century Gothic"/>
              </a:rPr>
              <a:t>up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to </a:t>
            </a:r>
            <a:r>
              <a:rPr sz="1900" spc="50" dirty="0">
                <a:solidFill>
                  <a:srgbClr val="030506"/>
                </a:solidFill>
                <a:latin typeface="Century Gothic"/>
                <a:cs typeface="Century Gothic"/>
              </a:rPr>
              <a:t>15</a:t>
            </a:r>
            <a:r>
              <a:rPr sz="1900" spc="-175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5" dirty="0">
                <a:solidFill>
                  <a:srgbClr val="030506"/>
                </a:solidFill>
                <a:latin typeface="Century Gothic"/>
                <a:cs typeface="Century Gothic"/>
              </a:rPr>
              <a:t>mins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114" dirty="0">
                <a:solidFill>
                  <a:srgbClr val="030506"/>
                </a:solidFill>
                <a:latin typeface="Century Gothic"/>
                <a:cs typeface="Century Gothic"/>
              </a:rPr>
              <a:t>Volume-based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buffer: </a:t>
            </a:r>
            <a:r>
              <a:rPr sz="1900" spc="-95" dirty="0">
                <a:solidFill>
                  <a:srgbClr val="030506"/>
                </a:solidFill>
                <a:latin typeface="Century Gothic"/>
                <a:cs typeface="Century Gothic"/>
              </a:rPr>
              <a:t>configurable </a:t>
            </a:r>
            <a:r>
              <a:rPr sz="1900" spc="-5" dirty="0">
                <a:solidFill>
                  <a:srgbClr val="030506"/>
                </a:solidFill>
                <a:latin typeface="Century Gothic"/>
                <a:cs typeface="Century Gothic"/>
              </a:rPr>
              <a:t>from </a:t>
            </a:r>
            <a:r>
              <a:rPr sz="1900" spc="60" dirty="0">
                <a:solidFill>
                  <a:srgbClr val="030506"/>
                </a:solidFill>
                <a:latin typeface="Century Gothic"/>
                <a:cs typeface="Century Gothic"/>
              </a:rPr>
              <a:t>1 </a:t>
            </a:r>
            <a:r>
              <a:rPr sz="1900" spc="-60" dirty="0">
                <a:solidFill>
                  <a:srgbClr val="030506"/>
                </a:solidFill>
                <a:latin typeface="Century Gothic"/>
                <a:cs typeface="Century Gothic"/>
              </a:rPr>
              <a:t>MB </a:t>
            </a:r>
            <a:r>
              <a:rPr sz="1900" spc="-130" dirty="0">
                <a:solidFill>
                  <a:srgbClr val="030506"/>
                </a:solidFill>
                <a:latin typeface="Century Gothic"/>
                <a:cs typeface="Century Gothic"/>
              </a:rPr>
              <a:t>up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to </a:t>
            </a:r>
            <a:r>
              <a:rPr sz="1900" spc="50" dirty="0">
                <a:solidFill>
                  <a:srgbClr val="030506"/>
                </a:solidFill>
                <a:latin typeface="Century Gothic"/>
                <a:cs typeface="Century Gothic"/>
              </a:rPr>
              <a:t>128 </a:t>
            </a:r>
            <a:r>
              <a:rPr sz="1900" spc="-60" dirty="0">
                <a:solidFill>
                  <a:srgbClr val="030506"/>
                </a:solidFill>
                <a:latin typeface="Century Gothic"/>
                <a:cs typeface="Century Gothic"/>
              </a:rPr>
              <a:t>MB </a:t>
            </a:r>
            <a:r>
              <a:rPr sz="1900" dirty="0">
                <a:solidFill>
                  <a:srgbClr val="030506"/>
                </a:solidFill>
                <a:latin typeface="Century Gothic"/>
                <a:cs typeface="Century Gothic"/>
              </a:rPr>
              <a:t>(1-100MB </a:t>
            </a:r>
            <a:r>
              <a:rPr sz="1900" spc="25" dirty="0">
                <a:solidFill>
                  <a:srgbClr val="030506"/>
                </a:solidFill>
                <a:latin typeface="Century Gothic"/>
                <a:cs typeface="Century Gothic"/>
              </a:rPr>
              <a:t>for </a:t>
            </a:r>
            <a:r>
              <a:rPr sz="1900" spc="80" dirty="0">
                <a:solidFill>
                  <a:srgbClr val="030506"/>
                </a:solidFill>
                <a:latin typeface="Century Gothic"/>
                <a:cs typeface="Century Gothic"/>
              </a:rPr>
              <a:t>ES</a:t>
            </a:r>
            <a:r>
              <a:rPr sz="1900" spc="-280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65" dirty="0">
                <a:solidFill>
                  <a:srgbClr val="030506"/>
                </a:solidFill>
                <a:latin typeface="Century Gothic"/>
                <a:cs typeface="Century Gothic"/>
              </a:rPr>
              <a:t>destination)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10" dirty="0">
                <a:solidFill>
                  <a:srgbClr val="030506"/>
                </a:solidFill>
                <a:latin typeface="Century Gothic"/>
                <a:cs typeface="Century Gothic"/>
              </a:rPr>
              <a:t>Buffer </a:t>
            </a:r>
            <a:r>
              <a:rPr sz="1900" spc="85" dirty="0">
                <a:solidFill>
                  <a:srgbClr val="030506"/>
                </a:solidFill>
                <a:latin typeface="Century Gothic"/>
                <a:cs typeface="Century Gothic"/>
              </a:rPr>
              <a:t>is </a:t>
            </a:r>
            <a:r>
              <a:rPr sz="1900" spc="-35" dirty="0">
                <a:solidFill>
                  <a:srgbClr val="030506"/>
                </a:solidFill>
                <a:latin typeface="Century Gothic"/>
                <a:cs typeface="Century Gothic"/>
              </a:rPr>
              <a:t>flushed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to </a:t>
            </a:r>
            <a:r>
              <a:rPr sz="1900" spc="-60" dirty="0">
                <a:solidFill>
                  <a:srgbClr val="030506"/>
                </a:solidFill>
                <a:latin typeface="Century Gothic"/>
                <a:cs typeface="Century Gothic"/>
              </a:rPr>
              <a:t>destination </a:t>
            </a:r>
            <a:r>
              <a:rPr sz="1900" spc="-120" dirty="0">
                <a:solidFill>
                  <a:srgbClr val="030506"/>
                </a:solidFill>
                <a:latin typeface="Century Gothic"/>
                <a:cs typeface="Century Gothic"/>
              </a:rPr>
              <a:t>upon </a:t>
            </a:r>
            <a:r>
              <a:rPr sz="1900" spc="-45" dirty="0">
                <a:solidFill>
                  <a:srgbClr val="030506"/>
                </a:solidFill>
                <a:latin typeface="Century Gothic"/>
                <a:cs typeface="Century Gothic"/>
              </a:rPr>
              <a:t>either </a:t>
            </a:r>
            <a:r>
              <a:rPr sz="1900" spc="-35" dirty="0">
                <a:solidFill>
                  <a:srgbClr val="030506"/>
                </a:solidFill>
                <a:latin typeface="Century Gothic"/>
                <a:cs typeface="Century Gothic"/>
              </a:rPr>
              <a:t>buffer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threshold, </a:t>
            </a:r>
            <a:r>
              <a:rPr sz="1900" spc="-114" dirty="0">
                <a:solidFill>
                  <a:srgbClr val="030506"/>
                </a:solidFill>
                <a:latin typeface="Century Gothic"/>
                <a:cs typeface="Century Gothic"/>
              </a:rPr>
              <a:t>whichever </a:t>
            </a:r>
            <a:r>
              <a:rPr sz="1900" spc="-130" dirty="0">
                <a:solidFill>
                  <a:srgbClr val="030506"/>
                </a:solidFill>
                <a:latin typeface="Century Gothic"/>
                <a:cs typeface="Century Gothic"/>
              </a:rPr>
              <a:t>occurs</a:t>
            </a:r>
            <a:r>
              <a:rPr sz="1900" spc="-160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95" dirty="0">
                <a:solidFill>
                  <a:srgbClr val="030506"/>
                </a:solidFill>
                <a:latin typeface="Century Gothic"/>
                <a:cs typeface="Century Gothic"/>
              </a:rPr>
              <a:t>first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5" dirty="0">
                <a:solidFill>
                  <a:srgbClr val="030506"/>
                </a:solidFill>
                <a:latin typeface="Century Gothic"/>
                <a:cs typeface="Century Gothic"/>
              </a:rPr>
              <a:t>Splunk </a:t>
            </a:r>
            <a:r>
              <a:rPr sz="1900" spc="-50" dirty="0">
                <a:solidFill>
                  <a:srgbClr val="030506"/>
                </a:solidFill>
                <a:latin typeface="Century Gothic"/>
                <a:cs typeface="Century Gothic"/>
              </a:rPr>
              <a:t>destinations </a:t>
            </a:r>
            <a:r>
              <a:rPr sz="1900" spc="-140" dirty="0">
                <a:solidFill>
                  <a:srgbClr val="030506"/>
                </a:solidFill>
                <a:latin typeface="Century Gothic"/>
                <a:cs typeface="Century Gothic"/>
              </a:rPr>
              <a:t>are </a:t>
            </a:r>
            <a:r>
              <a:rPr sz="1900" spc="-80" dirty="0">
                <a:solidFill>
                  <a:srgbClr val="030506"/>
                </a:solidFill>
                <a:latin typeface="Century Gothic"/>
                <a:cs typeface="Century Gothic"/>
              </a:rPr>
              <a:t>buffered </a:t>
            </a:r>
            <a:r>
              <a:rPr sz="1900" spc="25" dirty="0">
                <a:solidFill>
                  <a:srgbClr val="030506"/>
                </a:solidFill>
                <a:latin typeface="Century Gothic"/>
                <a:cs typeface="Century Gothic"/>
              </a:rPr>
              <a:t>for </a:t>
            </a:r>
            <a:r>
              <a:rPr sz="1900" spc="-25" dirty="0">
                <a:solidFill>
                  <a:srgbClr val="030506"/>
                </a:solidFill>
                <a:latin typeface="Century Gothic"/>
                <a:cs typeface="Century Gothic"/>
              </a:rPr>
              <a:t>5MB </a:t>
            </a:r>
            <a:r>
              <a:rPr sz="1900" spc="-10" dirty="0">
                <a:solidFill>
                  <a:srgbClr val="030506"/>
                </a:solidFill>
                <a:latin typeface="Century Gothic"/>
                <a:cs typeface="Century Gothic"/>
              </a:rPr>
              <a:t>or </a:t>
            </a:r>
            <a:r>
              <a:rPr sz="1900" spc="60" dirty="0">
                <a:solidFill>
                  <a:srgbClr val="030506"/>
                </a:solidFill>
                <a:latin typeface="Century Gothic"/>
                <a:cs typeface="Century Gothic"/>
              </a:rPr>
              <a:t>1</a:t>
            </a:r>
            <a:r>
              <a:rPr sz="1900" spc="-155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min.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7859" y="1327403"/>
            <a:ext cx="1519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sz="2000" b="1" spc="-8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000" b="1" spc="-14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2000" b="1" spc="-5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000" b="1" spc="-25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2000" b="1" spc="-60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000" b="1" spc="-114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000" b="1" spc="-50" dirty="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sz="2000" b="1" spc="-25" dirty="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sz="2000" b="1" spc="-55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2000" b="1" spc="-60" dirty="0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sz="2000" b="1" spc="-140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7859" y="1785111"/>
            <a:ext cx="2694305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70" dirty="0">
                <a:solidFill>
                  <a:srgbClr val="030506"/>
                </a:solidFill>
                <a:latin typeface="Century Gothic"/>
                <a:cs typeface="Century Gothic"/>
              </a:rPr>
              <a:t>S3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25" dirty="0">
                <a:solidFill>
                  <a:srgbClr val="030506"/>
                </a:solidFill>
                <a:latin typeface="Century Gothic"/>
                <a:cs typeface="Century Gothic"/>
              </a:rPr>
              <a:t>Redshift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85" dirty="0">
                <a:solidFill>
                  <a:srgbClr val="030506"/>
                </a:solidFill>
                <a:latin typeface="Century Gothic"/>
                <a:cs typeface="Century Gothic"/>
              </a:rPr>
              <a:t>Elasticsearch</a:t>
            </a:r>
            <a:r>
              <a:rPr sz="1900" spc="-80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90" dirty="0">
                <a:solidFill>
                  <a:srgbClr val="030506"/>
                </a:solidFill>
                <a:latin typeface="Century Gothic"/>
                <a:cs typeface="Century Gothic"/>
              </a:rPr>
              <a:t>Service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5" dirty="0">
                <a:solidFill>
                  <a:srgbClr val="030506"/>
                </a:solidFill>
                <a:latin typeface="Century Gothic"/>
                <a:cs typeface="Century Gothic"/>
              </a:rPr>
              <a:t>Splunk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130" y="1327403"/>
            <a:ext cx="9531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95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sz="2000" b="1" spc="-55" dirty="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sz="2000" b="1" spc="-70" dirty="0">
                <a:solidFill>
                  <a:srgbClr val="181818"/>
                </a:solidFill>
                <a:latin typeface="Tahoma"/>
                <a:cs typeface="Tahoma"/>
              </a:rPr>
              <a:t>ur</a:t>
            </a:r>
            <a:r>
              <a:rPr sz="2000" b="1" spc="-110" dirty="0">
                <a:solidFill>
                  <a:srgbClr val="181818"/>
                </a:solidFill>
                <a:latin typeface="Tahoma"/>
                <a:cs typeface="Tahoma"/>
              </a:rPr>
              <a:t>c</a:t>
            </a:r>
            <a:r>
              <a:rPr sz="2000" b="1" spc="-105" dirty="0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sz="2000" b="1" spc="-140" dirty="0">
                <a:solidFill>
                  <a:srgbClr val="181818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130" y="1785111"/>
            <a:ext cx="3938904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75" dirty="0">
                <a:solidFill>
                  <a:srgbClr val="030506"/>
                </a:solidFill>
                <a:latin typeface="Century Gothic"/>
                <a:cs typeface="Century Gothic"/>
              </a:rPr>
              <a:t>Direct </a:t>
            </a:r>
            <a:r>
              <a:rPr sz="1900" spc="114" dirty="0">
                <a:solidFill>
                  <a:srgbClr val="030506"/>
                </a:solidFill>
                <a:latin typeface="Century Gothic"/>
                <a:cs typeface="Century Gothic"/>
              </a:rPr>
              <a:t>PUT </a:t>
            </a:r>
            <a:r>
              <a:rPr sz="1900" spc="-30" dirty="0">
                <a:solidFill>
                  <a:srgbClr val="030506"/>
                </a:solidFill>
                <a:latin typeface="Century Gothic"/>
                <a:cs typeface="Century Gothic"/>
              </a:rPr>
              <a:t>(from </a:t>
            </a:r>
            <a:r>
              <a:rPr sz="1900" spc="-190" dirty="0">
                <a:solidFill>
                  <a:srgbClr val="030506"/>
                </a:solidFill>
                <a:latin typeface="Century Gothic"/>
                <a:cs typeface="Century Gothic"/>
              </a:rPr>
              <a:t>data</a:t>
            </a:r>
            <a:r>
              <a:rPr sz="1900" spc="-300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125" dirty="0">
                <a:solidFill>
                  <a:srgbClr val="030506"/>
                </a:solidFill>
                <a:latin typeface="Century Gothic"/>
                <a:cs typeface="Century Gothic"/>
              </a:rPr>
              <a:t>producer)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5" dirty="0">
                <a:solidFill>
                  <a:srgbClr val="030506"/>
                </a:solidFill>
                <a:latin typeface="Century Gothic"/>
                <a:cs typeface="Century Gothic"/>
              </a:rPr>
              <a:t>Kinesis </a:t>
            </a:r>
            <a:r>
              <a:rPr sz="1900" spc="-170" dirty="0">
                <a:solidFill>
                  <a:srgbClr val="030506"/>
                </a:solidFill>
                <a:latin typeface="Century Gothic"/>
                <a:cs typeface="Century Gothic"/>
              </a:rPr>
              <a:t>Data</a:t>
            </a:r>
            <a:r>
              <a:rPr sz="1900" spc="-114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45" dirty="0">
                <a:solidFill>
                  <a:srgbClr val="030506"/>
                </a:solidFill>
                <a:latin typeface="Century Gothic"/>
                <a:cs typeface="Century Gothic"/>
              </a:rPr>
              <a:t>Streams</a:t>
            </a:r>
            <a:endParaRPr sz="1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971" y="144780"/>
            <a:ext cx="5749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60" dirty="0">
                <a:solidFill>
                  <a:srgbClr val="002D43"/>
                </a:solidFill>
                <a:latin typeface="Trebuchet MS"/>
                <a:cs typeface="Trebuchet MS"/>
              </a:rPr>
              <a:t>Amazon </a:t>
            </a:r>
            <a:r>
              <a:rPr sz="3200" spc="25" dirty="0">
                <a:solidFill>
                  <a:srgbClr val="002D43"/>
                </a:solidFill>
                <a:latin typeface="Trebuchet MS"/>
                <a:cs typeface="Trebuchet MS"/>
              </a:rPr>
              <a:t>Kinesis </a:t>
            </a:r>
            <a:r>
              <a:rPr sz="3200" spc="70" dirty="0">
                <a:solidFill>
                  <a:srgbClr val="002D43"/>
                </a:solidFill>
                <a:latin typeface="Trebuchet MS"/>
                <a:cs typeface="Trebuchet MS"/>
              </a:rPr>
              <a:t>Data</a:t>
            </a:r>
            <a:r>
              <a:rPr sz="3200" spc="-515" dirty="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sz="3200" spc="-35" dirty="0">
                <a:solidFill>
                  <a:srgbClr val="002D43"/>
                </a:solidFill>
                <a:latin typeface="Trebuchet MS"/>
                <a:cs typeface="Trebuchet MS"/>
              </a:rPr>
              <a:t>Firehose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170" y="733632"/>
            <a:ext cx="11057890" cy="238188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-90" dirty="0">
                <a:solidFill>
                  <a:srgbClr val="181818"/>
                </a:solidFill>
                <a:latin typeface="Tahoma"/>
                <a:cs typeface="Tahoma"/>
              </a:rPr>
              <a:t>Data </a:t>
            </a:r>
            <a:r>
              <a:rPr sz="2000" b="1" spc="-65" dirty="0">
                <a:solidFill>
                  <a:srgbClr val="181818"/>
                </a:solidFill>
                <a:latin typeface="Tahoma"/>
                <a:cs typeface="Tahoma"/>
              </a:rPr>
              <a:t>Transformation </a:t>
            </a:r>
            <a:r>
              <a:rPr sz="2000" b="1" spc="-80" dirty="0">
                <a:solidFill>
                  <a:srgbClr val="181818"/>
                </a:solidFill>
                <a:latin typeface="Tahoma"/>
                <a:cs typeface="Tahoma"/>
              </a:rPr>
              <a:t>with </a:t>
            </a:r>
            <a:r>
              <a:rPr sz="2000" b="1" spc="-95" dirty="0">
                <a:solidFill>
                  <a:srgbClr val="181818"/>
                </a:solidFill>
                <a:latin typeface="Tahoma"/>
                <a:cs typeface="Tahoma"/>
              </a:rPr>
              <a:t>AWS</a:t>
            </a:r>
            <a:r>
              <a:rPr sz="2000" b="1" spc="-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181818"/>
                </a:solidFill>
                <a:latin typeface="Tahoma"/>
                <a:cs typeface="Tahoma"/>
              </a:rPr>
              <a:t>Lambda</a:t>
            </a:r>
            <a:endParaRPr sz="2000">
              <a:latin typeface="Tahoma"/>
              <a:cs typeface="Tahoma"/>
            </a:endParaRPr>
          </a:p>
          <a:p>
            <a:pPr marL="469900" indent="-4572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45" dirty="0">
                <a:solidFill>
                  <a:srgbClr val="030506"/>
                </a:solidFill>
                <a:latin typeface="Century Gothic"/>
                <a:cs typeface="Century Gothic"/>
              </a:rPr>
              <a:t>Firehose </a:t>
            </a:r>
            <a:r>
              <a:rPr sz="1900" spc="-20" dirty="0">
                <a:solidFill>
                  <a:srgbClr val="030506"/>
                </a:solidFill>
                <a:latin typeface="Century Gothic"/>
                <a:cs typeface="Century Gothic"/>
              </a:rPr>
              <a:t>buffers </a:t>
            </a:r>
            <a:r>
              <a:rPr sz="1900" spc="-130" dirty="0">
                <a:solidFill>
                  <a:srgbClr val="030506"/>
                </a:solidFill>
                <a:latin typeface="Century Gothic"/>
                <a:cs typeface="Century Gothic"/>
              </a:rPr>
              <a:t>up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to </a:t>
            </a:r>
            <a:r>
              <a:rPr sz="1900" spc="-25" dirty="0">
                <a:solidFill>
                  <a:srgbClr val="030506"/>
                </a:solidFill>
                <a:latin typeface="Century Gothic"/>
                <a:cs typeface="Century Gothic"/>
              </a:rPr>
              <a:t>3MB of </a:t>
            </a:r>
            <a:r>
              <a:rPr sz="1900" spc="-90" dirty="0">
                <a:solidFill>
                  <a:srgbClr val="030506"/>
                </a:solidFill>
                <a:latin typeface="Century Gothic"/>
                <a:cs typeface="Century Gothic"/>
              </a:rPr>
              <a:t>ingested</a:t>
            </a:r>
            <a:r>
              <a:rPr sz="1900" spc="-114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190" dirty="0">
                <a:solidFill>
                  <a:srgbClr val="030506"/>
                </a:solidFill>
                <a:latin typeface="Century Gothic"/>
                <a:cs typeface="Century Gothic"/>
              </a:rPr>
              <a:t>data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114" dirty="0">
                <a:solidFill>
                  <a:srgbClr val="030506"/>
                </a:solidFill>
                <a:latin typeface="Century Gothic"/>
                <a:cs typeface="Century Gothic"/>
              </a:rPr>
              <a:t>When </a:t>
            </a:r>
            <a:r>
              <a:rPr sz="1900" spc="-35" dirty="0">
                <a:solidFill>
                  <a:srgbClr val="030506"/>
                </a:solidFill>
                <a:latin typeface="Century Gothic"/>
                <a:cs typeface="Century Gothic"/>
              </a:rPr>
              <a:t>buffer </a:t>
            </a:r>
            <a:r>
              <a:rPr sz="1900" spc="85" dirty="0">
                <a:solidFill>
                  <a:srgbClr val="030506"/>
                </a:solidFill>
                <a:latin typeface="Century Gothic"/>
                <a:cs typeface="Century Gothic"/>
              </a:rPr>
              <a:t>is </a:t>
            </a:r>
            <a:r>
              <a:rPr sz="1900" spc="55" dirty="0">
                <a:solidFill>
                  <a:srgbClr val="030506"/>
                </a:solidFill>
                <a:latin typeface="Century Gothic"/>
                <a:cs typeface="Century Gothic"/>
              </a:rPr>
              <a:t>full, </a:t>
            </a:r>
            <a:r>
              <a:rPr sz="1900" spc="-95" dirty="0">
                <a:solidFill>
                  <a:srgbClr val="030506"/>
                </a:solidFill>
                <a:latin typeface="Century Gothic"/>
                <a:cs typeface="Century Gothic"/>
              </a:rPr>
              <a:t>automatically </a:t>
            </a:r>
            <a:r>
              <a:rPr sz="1900" spc="-55" dirty="0">
                <a:solidFill>
                  <a:srgbClr val="030506"/>
                </a:solidFill>
                <a:latin typeface="Century Gothic"/>
                <a:cs typeface="Century Gothic"/>
              </a:rPr>
              <a:t>invokes </a:t>
            </a:r>
            <a:r>
              <a:rPr sz="1900" spc="-175" dirty="0">
                <a:solidFill>
                  <a:srgbClr val="030506"/>
                </a:solidFill>
                <a:latin typeface="Century Gothic"/>
                <a:cs typeface="Century Gothic"/>
              </a:rPr>
              <a:t>Lambda </a:t>
            </a:r>
            <a:r>
              <a:rPr sz="1900" spc="-60" dirty="0">
                <a:solidFill>
                  <a:srgbClr val="030506"/>
                </a:solidFill>
                <a:latin typeface="Century Gothic"/>
                <a:cs typeface="Century Gothic"/>
              </a:rPr>
              <a:t>function, </a:t>
            </a:r>
            <a:r>
              <a:rPr sz="1900" spc="-75" dirty="0">
                <a:solidFill>
                  <a:srgbClr val="030506"/>
                </a:solidFill>
                <a:latin typeface="Century Gothic"/>
                <a:cs typeface="Century Gothic"/>
              </a:rPr>
              <a:t>passing </a:t>
            </a:r>
            <a:r>
              <a:rPr sz="1900" spc="100" dirty="0">
                <a:solidFill>
                  <a:srgbClr val="030506"/>
                </a:solidFill>
                <a:latin typeface="Century Gothic"/>
                <a:cs typeface="Century Gothic"/>
              </a:rPr>
              <a:t>list </a:t>
            </a:r>
            <a:r>
              <a:rPr sz="1900" spc="-25" dirty="0">
                <a:solidFill>
                  <a:srgbClr val="030506"/>
                </a:solidFill>
                <a:latin typeface="Century Gothic"/>
                <a:cs typeface="Century Gothic"/>
              </a:rPr>
              <a:t>of </a:t>
            </a:r>
            <a:r>
              <a:rPr sz="1900" spc="-95" dirty="0">
                <a:solidFill>
                  <a:srgbClr val="030506"/>
                </a:solidFill>
                <a:latin typeface="Century Gothic"/>
                <a:cs typeface="Century Gothic"/>
              </a:rPr>
              <a:t>records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to </a:t>
            </a:r>
            <a:r>
              <a:rPr sz="1900" spc="-220" dirty="0">
                <a:solidFill>
                  <a:srgbClr val="030506"/>
                </a:solidFill>
                <a:latin typeface="Century Gothic"/>
                <a:cs typeface="Century Gothic"/>
              </a:rPr>
              <a:t>be</a:t>
            </a:r>
            <a:r>
              <a:rPr sz="1900" spc="-70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130" dirty="0">
                <a:solidFill>
                  <a:srgbClr val="030506"/>
                </a:solidFill>
                <a:latin typeface="Century Gothic"/>
                <a:cs typeface="Century Gothic"/>
              </a:rPr>
              <a:t>processed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175" dirty="0">
                <a:solidFill>
                  <a:srgbClr val="030506"/>
                </a:solidFill>
                <a:latin typeface="Century Gothic"/>
                <a:cs typeface="Century Gothic"/>
              </a:rPr>
              <a:t>Lambda </a:t>
            </a:r>
            <a:r>
              <a:rPr sz="1900" spc="-60" dirty="0">
                <a:solidFill>
                  <a:srgbClr val="030506"/>
                </a:solidFill>
                <a:latin typeface="Century Gothic"/>
                <a:cs typeface="Century Gothic"/>
              </a:rPr>
              <a:t>function </a:t>
            </a:r>
            <a:r>
              <a:rPr sz="1900" spc="-100" dirty="0">
                <a:solidFill>
                  <a:srgbClr val="030506"/>
                </a:solidFill>
                <a:latin typeface="Century Gothic"/>
                <a:cs typeface="Century Gothic"/>
              </a:rPr>
              <a:t>processes </a:t>
            </a:r>
            <a:r>
              <a:rPr sz="1900" spc="-185" dirty="0">
                <a:solidFill>
                  <a:srgbClr val="030506"/>
                </a:solidFill>
                <a:latin typeface="Century Gothic"/>
                <a:cs typeface="Century Gothic"/>
              </a:rPr>
              <a:t>and </a:t>
            </a:r>
            <a:r>
              <a:rPr sz="1900" dirty="0">
                <a:solidFill>
                  <a:srgbClr val="030506"/>
                </a:solidFill>
                <a:latin typeface="Century Gothic"/>
                <a:cs typeface="Century Gothic"/>
              </a:rPr>
              <a:t>returns </a:t>
            </a:r>
            <a:r>
              <a:rPr sz="1900" spc="100" dirty="0">
                <a:solidFill>
                  <a:srgbClr val="030506"/>
                </a:solidFill>
                <a:latin typeface="Century Gothic"/>
                <a:cs typeface="Century Gothic"/>
              </a:rPr>
              <a:t>list </a:t>
            </a:r>
            <a:r>
              <a:rPr sz="1900" spc="-25" dirty="0">
                <a:solidFill>
                  <a:srgbClr val="030506"/>
                </a:solidFill>
                <a:latin typeface="Century Gothic"/>
                <a:cs typeface="Century Gothic"/>
              </a:rPr>
              <a:t>of </a:t>
            </a:r>
            <a:r>
              <a:rPr sz="1900" spc="-55" dirty="0">
                <a:solidFill>
                  <a:srgbClr val="030506"/>
                </a:solidFill>
                <a:latin typeface="Century Gothic"/>
                <a:cs typeface="Century Gothic"/>
              </a:rPr>
              <a:t>transformed </a:t>
            </a:r>
            <a:r>
              <a:rPr sz="1900" spc="-90" dirty="0">
                <a:solidFill>
                  <a:srgbClr val="030506"/>
                </a:solidFill>
                <a:latin typeface="Century Gothic"/>
                <a:cs typeface="Century Gothic"/>
              </a:rPr>
              <a:t>records, </a:t>
            </a:r>
            <a:r>
              <a:rPr sz="1900" spc="-10" dirty="0">
                <a:solidFill>
                  <a:srgbClr val="030506"/>
                </a:solidFill>
                <a:latin typeface="Century Gothic"/>
                <a:cs typeface="Century Gothic"/>
              </a:rPr>
              <a:t>with </a:t>
            </a:r>
            <a:r>
              <a:rPr sz="1900" spc="-20" dirty="0">
                <a:solidFill>
                  <a:srgbClr val="030506"/>
                </a:solidFill>
                <a:latin typeface="Century Gothic"/>
                <a:cs typeface="Century Gothic"/>
              </a:rPr>
              <a:t>status </a:t>
            </a:r>
            <a:r>
              <a:rPr sz="1900" spc="-25" dirty="0">
                <a:solidFill>
                  <a:srgbClr val="030506"/>
                </a:solidFill>
                <a:latin typeface="Century Gothic"/>
                <a:cs typeface="Century Gothic"/>
              </a:rPr>
              <a:t>of </a:t>
            </a:r>
            <a:r>
              <a:rPr sz="1900" spc="-245" dirty="0">
                <a:solidFill>
                  <a:srgbClr val="030506"/>
                </a:solidFill>
                <a:latin typeface="Century Gothic"/>
                <a:cs typeface="Century Gothic"/>
              </a:rPr>
              <a:t>each</a:t>
            </a:r>
            <a:r>
              <a:rPr sz="1900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120" dirty="0">
                <a:solidFill>
                  <a:srgbClr val="030506"/>
                </a:solidFill>
                <a:latin typeface="Century Gothic"/>
                <a:cs typeface="Century Gothic"/>
              </a:rPr>
              <a:t>record</a:t>
            </a:r>
            <a:endParaRPr sz="19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5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Transformed </a:t>
            </a:r>
            <a:r>
              <a:rPr sz="1900" spc="-95" dirty="0">
                <a:solidFill>
                  <a:srgbClr val="030506"/>
                </a:solidFill>
                <a:latin typeface="Century Gothic"/>
                <a:cs typeface="Century Gothic"/>
              </a:rPr>
              <a:t>records </a:t>
            </a:r>
            <a:r>
              <a:rPr sz="1900" spc="-140" dirty="0">
                <a:solidFill>
                  <a:srgbClr val="030506"/>
                </a:solidFill>
                <a:latin typeface="Century Gothic"/>
                <a:cs typeface="Century Gothic"/>
              </a:rPr>
              <a:t>are </a:t>
            </a:r>
            <a:r>
              <a:rPr sz="1900" spc="-155" dirty="0">
                <a:solidFill>
                  <a:srgbClr val="030506"/>
                </a:solidFill>
                <a:latin typeface="Century Gothic"/>
                <a:cs typeface="Century Gothic"/>
              </a:rPr>
              <a:t>saved </a:t>
            </a:r>
            <a:r>
              <a:rPr sz="1900" spc="-40" dirty="0">
                <a:solidFill>
                  <a:srgbClr val="030506"/>
                </a:solidFill>
                <a:latin typeface="Century Gothic"/>
                <a:cs typeface="Century Gothic"/>
              </a:rPr>
              <a:t>to </a:t>
            </a:r>
            <a:r>
              <a:rPr sz="1900" spc="-100" dirty="0">
                <a:solidFill>
                  <a:srgbClr val="030506"/>
                </a:solidFill>
                <a:latin typeface="Century Gothic"/>
                <a:cs typeface="Century Gothic"/>
              </a:rPr>
              <a:t>configured</a:t>
            </a:r>
            <a:r>
              <a:rPr sz="1900" spc="125" dirty="0">
                <a:solidFill>
                  <a:srgbClr val="030506"/>
                </a:solidFill>
                <a:latin typeface="Century Gothic"/>
                <a:cs typeface="Century Gothic"/>
              </a:rPr>
              <a:t> </a:t>
            </a:r>
            <a:r>
              <a:rPr sz="1900" spc="-60" dirty="0">
                <a:solidFill>
                  <a:srgbClr val="030506"/>
                </a:solidFill>
                <a:latin typeface="Century Gothic"/>
                <a:cs typeface="Century Gothic"/>
              </a:rPr>
              <a:t>destination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0385" y="3664204"/>
            <a:ext cx="2959735" cy="2226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[{"</a:t>
            </a:r>
            <a:endParaRPr sz="1600">
              <a:latin typeface="Courier New"/>
              <a:cs typeface="Courier New"/>
            </a:endParaRPr>
          </a:p>
          <a:p>
            <a:pPr marL="257175">
              <a:lnSpc>
                <a:spcPts val="1910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"recordId":</a:t>
            </a:r>
            <a:r>
              <a:rPr sz="1600" spc="-25" dirty="0">
                <a:solidFill>
                  <a:srgbClr val="002D43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"1234",</a:t>
            </a:r>
            <a:endParaRPr sz="1600">
              <a:latin typeface="Courier New"/>
              <a:cs typeface="Courier New"/>
            </a:endParaRPr>
          </a:p>
          <a:p>
            <a:pPr marL="257175">
              <a:lnSpc>
                <a:spcPts val="1910"/>
              </a:lnSpc>
              <a:spcBef>
                <a:spcPts val="95"/>
              </a:spcBef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"data":</a:t>
            </a:r>
            <a:r>
              <a:rPr sz="1600" spc="-90" dirty="0">
                <a:solidFill>
                  <a:srgbClr val="002D43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"encoded-data"</a:t>
            </a:r>
            <a:endParaRPr sz="1600">
              <a:latin typeface="Courier New"/>
              <a:cs typeface="Courier New"/>
            </a:endParaRPr>
          </a:p>
          <a:p>
            <a:pPr marL="134620">
              <a:lnSpc>
                <a:spcPts val="1895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},</a:t>
            </a:r>
            <a:endParaRPr sz="1600">
              <a:latin typeface="Courier New"/>
              <a:cs typeface="Courier New"/>
            </a:endParaRPr>
          </a:p>
          <a:p>
            <a:pPr marL="134620">
              <a:lnSpc>
                <a:spcPts val="1895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7175" marR="5080">
              <a:lnSpc>
                <a:spcPts val="1900"/>
              </a:lnSpc>
              <a:spcBef>
                <a:spcPts val="70"/>
              </a:spcBef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"recordId": "1235",  "data":</a:t>
            </a:r>
            <a:r>
              <a:rPr sz="1600" spc="-95" dirty="0">
                <a:solidFill>
                  <a:srgbClr val="002D43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"encoded-data"</a:t>
            </a:r>
            <a:endParaRPr sz="1600">
              <a:latin typeface="Courier New"/>
              <a:cs typeface="Courier New"/>
            </a:endParaRPr>
          </a:p>
          <a:p>
            <a:pPr marL="134620">
              <a:lnSpc>
                <a:spcPts val="1910"/>
              </a:lnSpc>
              <a:spcBef>
                <a:spcPts val="30"/>
              </a:spcBef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]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4740" y="3551428"/>
            <a:ext cx="259270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[{</a:t>
            </a:r>
            <a:endParaRPr sz="1600">
              <a:latin typeface="Courier New"/>
              <a:cs typeface="Courier New"/>
            </a:endParaRPr>
          </a:p>
          <a:p>
            <a:pPr marL="257175">
              <a:lnSpc>
                <a:spcPts val="1910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"recordId":</a:t>
            </a:r>
            <a:r>
              <a:rPr sz="1600" spc="-90" dirty="0">
                <a:solidFill>
                  <a:srgbClr val="002D43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"1234",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1915" y="4097008"/>
            <a:ext cx="1724025" cy="2286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"result":</a:t>
            </a:r>
            <a:r>
              <a:rPr sz="1600" spc="-90" dirty="0">
                <a:solidFill>
                  <a:srgbClr val="002D43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"Ok"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6977" y="4285996"/>
            <a:ext cx="283718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"data":</a:t>
            </a:r>
            <a:r>
              <a:rPr sz="1600" spc="-90" dirty="0">
                <a:solidFill>
                  <a:srgbClr val="002D43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"encoded-data"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},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95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34620">
              <a:lnSpc>
                <a:spcPts val="1910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"recordId":</a:t>
            </a:r>
            <a:r>
              <a:rPr sz="1600" spc="-25" dirty="0">
                <a:solidFill>
                  <a:srgbClr val="002D43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"1235",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1915" y="5316208"/>
            <a:ext cx="2335530" cy="2286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"result":</a:t>
            </a:r>
            <a:r>
              <a:rPr sz="1600" spc="-90" dirty="0">
                <a:solidFill>
                  <a:srgbClr val="002D43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"Dropped"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9215" y="5505196"/>
            <a:ext cx="27152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"data":</a:t>
            </a:r>
            <a:r>
              <a:rPr sz="1600" spc="-90" dirty="0">
                <a:solidFill>
                  <a:srgbClr val="002D43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"encoded-data"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6977" y="5749035"/>
            <a:ext cx="147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74740" y="5989828"/>
            <a:ext cx="147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2D43"/>
                </a:solidFill>
                <a:latin typeface="Courier New"/>
                <a:cs typeface="Courier New"/>
              </a:rPr>
              <a:t>]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9920" y="3690966"/>
            <a:ext cx="879475" cy="1793239"/>
            <a:chOff x="4959920" y="3690966"/>
            <a:chExt cx="879475" cy="1793239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9920" y="3690966"/>
              <a:ext cx="879314" cy="87931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47437" y="4570281"/>
              <a:ext cx="103505" cy="913765"/>
            </a:xfrm>
            <a:custGeom>
              <a:avLst/>
              <a:gdLst/>
              <a:ahLst/>
              <a:cxnLst/>
              <a:rect l="l" t="t" r="r" b="b"/>
              <a:pathLst>
                <a:path w="103504" h="913764">
                  <a:moveTo>
                    <a:pt x="5546" y="845785"/>
                  </a:moveTo>
                  <a:lnTo>
                    <a:pt x="266" y="850404"/>
                  </a:lnTo>
                  <a:lnTo>
                    <a:pt x="0" y="854416"/>
                  </a:lnTo>
                  <a:lnTo>
                    <a:pt x="51537" y="913316"/>
                  </a:lnTo>
                  <a:lnTo>
                    <a:pt x="59976" y="903672"/>
                  </a:lnTo>
                  <a:lnTo>
                    <a:pt x="45187" y="903672"/>
                  </a:lnTo>
                  <a:lnTo>
                    <a:pt x="45187" y="886774"/>
                  </a:lnTo>
                  <a:lnTo>
                    <a:pt x="9556" y="846053"/>
                  </a:lnTo>
                  <a:lnTo>
                    <a:pt x="5546" y="845785"/>
                  </a:lnTo>
                  <a:close/>
                </a:path>
                <a:path w="103504" h="913764">
                  <a:moveTo>
                    <a:pt x="45187" y="886774"/>
                  </a:moveTo>
                  <a:lnTo>
                    <a:pt x="45187" y="903672"/>
                  </a:lnTo>
                  <a:lnTo>
                    <a:pt x="57887" y="903672"/>
                  </a:lnTo>
                  <a:lnTo>
                    <a:pt x="57887" y="899492"/>
                  </a:lnTo>
                  <a:lnTo>
                    <a:pt x="46758" y="899492"/>
                  </a:lnTo>
                  <a:lnTo>
                    <a:pt x="51537" y="894031"/>
                  </a:lnTo>
                  <a:lnTo>
                    <a:pt x="45187" y="886774"/>
                  </a:lnTo>
                  <a:close/>
                </a:path>
                <a:path w="103504" h="913764">
                  <a:moveTo>
                    <a:pt x="97529" y="845785"/>
                  </a:moveTo>
                  <a:lnTo>
                    <a:pt x="93518" y="846053"/>
                  </a:lnTo>
                  <a:lnTo>
                    <a:pt x="57887" y="886774"/>
                  </a:lnTo>
                  <a:lnTo>
                    <a:pt x="57887" y="903672"/>
                  </a:lnTo>
                  <a:lnTo>
                    <a:pt x="59976" y="903672"/>
                  </a:lnTo>
                  <a:lnTo>
                    <a:pt x="103075" y="854416"/>
                  </a:lnTo>
                  <a:lnTo>
                    <a:pt x="102809" y="850404"/>
                  </a:lnTo>
                  <a:lnTo>
                    <a:pt x="97529" y="845785"/>
                  </a:lnTo>
                  <a:close/>
                </a:path>
                <a:path w="103504" h="913764">
                  <a:moveTo>
                    <a:pt x="51537" y="894031"/>
                  </a:moveTo>
                  <a:lnTo>
                    <a:pt x="46758" y="899492"/>
                  </a:lnTo>
                  <a:lnTo>
                    <a:pt x="56316" y="899492"/>
                  </a:lnTo>
                  <a:lnTo>
                    <a:pt x="51537" y="894031"/>
                  </a:lnTo>
                  <a:close/>
                </a:path>
                <a:path w="103504" h="913764">
                  <a:moveTo>
                    <a:pt x="57887" y="886774"/>
                  </a:moveTo>
                  <a:lnTo>
                    <a:pt x="51537" y="894031"/>
                  </a:lnTo>
                  <a:lnTo>
                    <a:pt x="56316" y="899492"/>
                  </a:lnTo>
                  <a:lnTo>
                    <a:pt x="57887" y="899492"/>
                  </a:lnTo>
                  <a:lnTo>
                    <a:pt x="57887" y="886774"/>
                  </a:lnTo>
                  <a:close/>
                </a:path>
                <a:path w="103504" h="913764">
                  <a:moveTo>
                    <a:pt x="57889" y="0"/>
                  </a:moveTo>
                  <a:lnTo>
                    <a:pt x="45189" y="0"/>
                  </a:lnTo>
                  <a:lnTo>
                    <a:pt x="45187" y="886774"/>
                  </a:lnTo>
                  <a:lnTo>
                    <a:pt x="51537" y="894031"/>
                  </a:lnTo>
                  <a:lnTo>
                    <a:pt x="57887" y="886774"/>
                  </a:lnTo>
                  <a:lnTo>
                    <a:pt x="57889" y="0"/>
                  </a:lnTo>
                  <a:close/>
                </a:path>
              </a:pathLst>
            </a:custGeom>
            <a:solidFill>
              <a:srgbClr val="23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23204" y="4570290"/>
              <a:ext cx="103505" cy="891540"/>
            </a:xfrm>
            <a:custGeom>
              <a:avLst/>
              <a:gdLst/>
              <a:ahLst/>
              <a:cxnLst/>
              <a:rect l="l" t="t" r="r" b="b"/>
              <a:pathLst>
                <a:path w="103504" h="891539">
                  <a:moveTo>
                    <a:pt x="51537" y="19286"/>
                  </a:moveTo>
                  <a:lnTo>
                    <a:pt x="45188" y="26543"/>
                  </a:lnTo>
                  <a:lnTo>
                    <a:pt x="45189" y="891336"/>
                  </a:lnTo>
                  <a:lnTo>
                    <a:pt x="57889" y="891336"/>
                  </a:lnTo>
                  <a:lnTo>
                    <a:pt x="57887" y="26543"/>
                  </a:lnTo>
                  <a:lnTo>
                    <a:pt x="51537" y="19286"/>
                  </a:lnTo>
                  <a:close/>
                </a:path>
                <a:path w="103504" h="891539">
                  <a:moveTo>
                    <a:pt x="51537" y="0"/>
                  </a:moveTo>
                  <a:lnTo>
                    <a:pt x="0" y="58901"/>
                  </a:lnTo>
                  <a:lnTo>
                    <a:pt x="267" y="62913"/>
                  </a:lnTo>
                  <a:lnTo>
                    <a:pt x="5546" y="67532"/>
                  </a:lnTo>
                  <a:lnTo>
                    <a:pt x="9558" y="67264"/>
                  </a:lnTo>
                  <a:lnTo>
                    <a:pt x="45187" y="26544"/>
                  </a:lnTo>
                  <a:lnTo>
                    <a:pt x="45187" y="9645"/>
                  </a:lnTo>
                  <a:lnTo>
                    <a:pt x="59977" y="9645"/>
                  </a:lnTo>
                  <a:lnTo>
                    <a:pt x="51537" y="0"/>
                  </a:lnTo>
                  <a:close/>
                </a:path>
                <a:path w="103504" h="891539">
                  <a:moveTo>
                    <a:pt x="59977" y="9645"/>
                  </a:moveTo>
                  <a:lnTo>
                    <a:pt x="57887" y="9645"/>
                  </a:lnTo>
                  <a:lnTo>
                    <a:pt x="57888" y="26544"/>
                  </a:lnTo>
                  <a:lnTo>
                    <a:pt x="93518" y="67264"/>
                  </a:lnTo>
                  <a:lnTo>
                    <a:pt x="97530" y="67532"/>
                  </a:lnTo>
                  <a:lnTo>
                    <a:pt x="102809" y="62913"/>
                  </a:lnTo>
                  <a:lnTo>
                    <a:pt x="103077" y="58901"/>
                  </a:lnTo>
                  <a:lnTo>
                    <a:pt x="59977" y="9645"/>
                  </a:lnTo>
                  <a:close/>
                </a:path>
                <a:path w="103504" h="891539">
                  <a:moveTo>
                    <a:pt x="57887" y="9645"/>
                  </a:moveTo>
                  <a:lnTo>
                    <a:pt x="45187" y="9645"/>
                  </a:lnTo>
                  <a:lnTo>
                    <a:pt x="45187" y="26544"/>
                  </a:lnTo>
                  <a:lnTo>
                    <a:pt x="51537" y="19286"/>
                  </a:lnTo>
                  <a:lnTo>
                    <a:pt x="46758" y="13825"/>
                  </a:lnTo>
                  <a:lnTo>
                    <a:pt x="57887" y="13825"/>
                  </a:lnTo>
                  <a:lnTo>
                    <a:pt x="57887" y="9645"/>
                  </a:lnTo>
                  <a:close/>
                </a:path>
                <a:path w="103504" h="891539">
                  <a:moveTo>
                    <a:pt x="57887" y="13825"/>
                  </a:moveTo>
                  <a:lnTo>
                    <a:pt x="56316" y="13825"/>
                  </a:lnTo>
                  <a:lnTo>
                    <a:pt x="51537" y="19286"/>
                  </a:lnTo>
                  <a:lnTo>
                    <a:pt x="57887" y="26543"/>
                  </a:lnTo>
                  <a:lnTo>
                    <a:pt x="57887" y="13825"/>
                  </a:lnTo>
                  <a:close/>
                </a:path>
                <a:path w="103504" h="891539">
                  <a:moveTo>
                    <a:pt x="56316" y="13825"/>
                  </a:moveTo>
                  <a:lnTo>
                    <a:pt x="46758" y="13825"/>
                  </a:lnTo>
                  <a:lnTo>
                    <a:pt x="51537" y="19286"/>
                  </a:lnTo>
                  <a:lnTo>
                    <a:pt x="56316" y="13825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255" y="5568695"/>
            <a:ext cx="597408" cy="59436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44500" y="1131823"/>
            <a:ext cx="10302240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sz="2100" spc="-120" dirty="0">
                <a:solidFill>
                  <a:srgbClr val="4D4D4C"/>
                </a:solidFill>
                <a:latin typeface="Century Gothic"/>
                <a:cs typeface="Century Gothic"/>
              </a:rPr>
              <a:t>Save </a:t>
            </a:r>
            <a:r>
              <a:rPr sz="2100" spc="-204" dirty="0">
                <a:solidFill>
                  <a:srgbClr val="4D4D4C"/>
                </a:solidFill>
                <a:latin typeface="Century Gothic"/>
                <a:cs typeface="Century Gothic"/>
              </a:rPr>
              <a:t>space </a:t>
            </a:r>
            <a:r>
              <a:rPr sz="2100" spc="-185" dirty="0">
                <a:solidFill>
                  <a:srgbClr val="4D4D4C"/>
                </a:solidFill>
                <a:latin typeface="Century Gothic"/>
                <a:cs typeface="Century Gothic"/>
              </a:rPr>
              <a:t>and </a:t>
            </a:r>
            <a:r>
              <a:rPr sz="2100" spc="-140" dirty="0">
                <a:solidFill>
                  <a:srgbClr val="4D4D4C"/>
                </a:solidFill>
                <a:latin typeface="Century Gothic"/>
                <a:cs typeface="Century Gothic"/>
              </a:rPr>
              <a:t>enable </a:t>
            </a:r>
            <a:r>
              <a:rPr sz="2100" spc="-15" dirty="0">
                <a:solidFill>
                  <a:srgbClr val="4D4D4C"/>
                </a:solidFill>
                <a:latin typeface="Century Gothic"/>
                <a:cs typeface="Century Gothic"/>
              </a:rPr>
              <a:t>faster </a:t>
            </a:r>
            <a:r>
              <a:rPr sz="2100" spc="-50" dirty="0">
                <a:solidFill>
                  <a:srgbClr val="4D4D4C"/>
                </a:solidFill>
                <a:latin typeface="Century Gothic"/>
                <a:cs typeface="Century Gothic"/>
              </a:rPr>
              <a:t>queries </a:t>
            </a:r>
            <a:r>
              <a:rPr sz="2100" spc="-170" dirty="0">
                <a:solidFill>
                  <a:srgbClr val="4D4D4C"/>
                </a:solidFill>
                <a:latin typeface="Century Gothic"/>
                <a:cs typeface="Century Gothic"/>
              </a:rPr>
              <a:t>compared </a:t>
            </a:r>
            <a:r>
              <a:rPr sz="2100" spc="-30" dirty="0">
                <a:solidFill>
                  <a:srgbClr val="4D4D4C"/>
                </a:solidFill>
                <a:latin typeface="Century Gothic"/>
                <a:cs typeface="Century Gothic"/>
              </a:rPr>
              <a:t>to </a:t>
            </a:r>
            <a:r>
              <a:rPr sz="2100" spc="-35" dirty="0">
                <a:solidFill>
                  <a:srgbClr val="4D4D4C"/>
                </a:solidFill>
                <a:latin typeface="Century Gothic"/>
                <a:cs typeface="Century Gothic"/>
              </a:rPr>
              <a:t>row-oriented </a:t>
            </a:r>
            <a:r>
              <a:rPr sz="2100" spc="-5" dirty="0">
                <a:solidFill>
                  <a:srgbClr val="4D4D4C"/>
                </a:solidFill>
                <a:latin typeface="Century Gothic"/>
                <a:cs typeface="Century Gothic"/>
              </a:rPr>
              <a:t>formats </a:t>
            </a:r>
            <a:r>
              <a:rPr sz="2100" spc="30" dirty="0">
                <a:solidFill>
                  <a:srgbClr val="4D4D4C"/>
                </a:solidFill>
                <a:latin typeface="Century Gothic"/>
                <a:cs typeface="Century Gothic"/>
              </a:rPr>
              <a:t>like</a:t>
            </a:r>
            <a:r>
              <a:rPr sz="2100" spc="-250" dirty="0">
                <a:solidFill>
                  <a:srgbClr val="4D4D4C"/>
                </a:solidFill>
                <a:latin typeface="Century Gothic"/>
                <a:cs typeface="Century Gothic"/>
              </a:rPr>
              <a:t> </a:t>
            </a:r>
            <a:r>
              <a:rPr sz="2100" spc="-35" dirty="0">
                <a:solidFill>
                  <a:srgbClr val="4D4D4C"/>
                </a:solidFill>
                <a:latin typeface="Century Gothic"/>
                <a:cs typeface="Century Gothic"/>
              </a:rPr>
              <a:t>JSON.</a:t>
            </a:r>
            <a:endParaRPr sz="2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Century Gothic"/>
              <a:cs typeface="Century Gothic"/>
            </a:endParaRPr>
          </a:p>
          <a:p>
            <a:pPr marL="393700" indent="-381000">
              <a:lnSpc>
                <a:spcPts val="241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100" spc="-95" dirty="0">
                <a:solidFill>
                  <a:srgbClr val="002D43"/>
                </a:solidFill>
                <a:latin typeface="Century Gothic"/>
                <a:cs typeface="Century Gothic"/>
              </a:rPr>
              <a:t>Convert </a:t>
            </a:r>
            <a:r>
              <a:rPr sz="2100" spc="-65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100" spc="-25" dirty="0">
                <a:solidFill>
                  <a:srgbClr val="002D43"/>
                </a:solidFill>
                <a:latin typeface="Century Gothic"/>
                <a:cs typeface="Century Gothic"/>
              </a:rPr>
              <a:t>format </a:t>
            </a:r>
            <a:r>
              <a:rPr sz="2100" spc="-1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100" spc="-25" dirty="0">
                <a:solidFill>
                  <a:srgbClr val="002D43"/>
                </a:solidFill>
                <a:latin typeface="Century Gothic"/>
                <a:cs typeface="Century Gothic"/>
              </a:rPr>
              <a:t>your </a:t>
            </a:r>
            <a:r>
              <a:rPr sz="2100" spc="-10" dirty="0">
                <a:solidFill>
                  <a:srgbClr val="002D43"/>
                </a:solidFill>
                <a:latin typeface="Century Gothic"/>
                <a:cs typeface="Century Gothic"/>
              </a:rPr>
              <a:t>input </a:t>
            </a:r>
            <a:r>
              <a:rPr sz="21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100" spc="15" dirty="0">
                <a:solidFill>
                  <a:srgbClr val="002D43"/>
                </a:solidFill>
                <a:latin typeface="Century Gothic"/>
                <a:cs typeface="Century Gothic"/>
              </a:rPr>
              <a:t>from </a:t>
            </a:r>
            <a:r>
              <a:rPr sz="2100" spc="-35" dirty="0">
                <a:solidFill>
                  <a:srgbClr val="002D43"/>
                </a:solidFill>
                <a:latin typeface="Century Gothic"/>
                <a:cs typeface="Century Gothic"/>
              </a:rPr>
              <a:t>JSON </a:t>
            </a:r>
            <a:r>
              <a:rPr sz="2100" spc="-3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100" spc="-85" dirty="0">
                <a:solidFill>
                  <a:srgbClr val="002D43"/>
                </a:solidFill>
                <a:latin typeface="Century Gothic"/>
                <a:cs typeface="Century Gothic"/>
              </a:rPr>
              <a:t>columnar </a:t>
            </a:r>
            <a:r>
              <a:rPr sz="21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100" spc="1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100" spc="-25" dirty="0">
                <a:solidFill>
                  <a:srgbClr val="002D43"/>
                </a:solidFill>
                <a:latin typeface="Century Gothic"/>
                <a:cs typeface="Century Gothic"/>
              </a:rPr>
              <a:t>format</a:t>
            </a:r>
            <a:endParaRPr sz="2100">
              <a:latin typeface="Century Gothic"/>
              <a:cs typeface="Century Gothic"/>
            </a:endParaRPr>
          </a:p>
          <a:p>
            <a:pPr marL="393700">
              <a:lnSpc>
                <a:spcPts val="2410"/>
              </a:lnSpc>
            </a:pPr>
            <a:r>
              <a:rPr sz="2100" b="1" spc="10" dirty="0">
                <a:solidFill>
                  <a:srgbClr val="002D43"/>
                </a:solidFill>
                <a:latin typeface="Calibri"/>
                <a:cs typeface="Calibri"/>
              </a:rPr>
              <a:t>Apache </a:t>
            </a:r>
            <a:r>
              <a:rPr sz="2100" b="1" spc="-15" dirty="0">
                <a:solidFill>
                  <a:srgbClr val="002D43"/>
                </a:solidFill>
                <a:latin typeface="Calibri"/>
                <a:cs typeface="Calibri"/>
              </a:rPr>
              <a:t>Parquet </a:t>
            </a:r>
            <a:r>
              <a:rPr sz="2100" dirty="0">
                <a:solidFill>
                  <a:srgbClr val="002D43"/>
                </a:solidFill>
                <a:latin typeface="Century Gothic"/>
                <a:cs typeface="Century Gothic"/>
              </a:rPr>
              <a:t>or </a:t>
            </a:r>
            <a:r>
              <a:rPr sz="2100" b="1" spc="10" dirty="0">
                <a:solidFill>
                  <a:srgbClr val="002D43"/>
                </a:solidFill>
                <a:latin typeface="Calibri"/>
                <a:cs typeface="Calibri"/>
              </a:rPr>
              <a:t>Apache </a:t>
            </a:r>
            <a:r>
              <a:rPr sz="2100" b="1" dirty="0">
                <a:solidFill>
                  <a:srgbClr val="002D43"/>
                </a:solidFill>
                <a:latin typeface="Calibri"/>
                <a:cs typeface="Calibri"/>
              </a:rPr>
              <a:t>ORC </a:t>
            </a:r>
            <a:r>
              <a:rPr sz="2100" spc="-85" dirty="0">
                <a:solidFill>
                  <a:srgbClr val="002D43"/>
                </a:solidFill>
                <a:latin typeface="Century Gothic"/>
                <a:cs typeface="Century Gothic"/>
              </a:rPr>
              <a:t>before </a:t>
            </a:r>
            <a:r>
              <a:rPr sz="2100" spc="15" dirty="0">
                <a:solidFill>
                  <a:srgbClr val="002D43"/>
                </a:solidFill>
                <a:latin typeface="Century Gothic"/>
                <a:cs typeface="Century Gothic"/>
              </a:rPr>
              <a:t>storing </a:t>
            </a:r>
            <a:r>
              <a:rPr sz="2100" spc="-65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1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100" spc="4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100" spc="-11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1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100" spc="65" dirty="0">
                <a:solidFill>
                  <a:srgbClr val="002D43"/>
                </a:solidFill>
                <a:latin typeface="Century Gothic"/>
                <a:cs typeface="Century Gothic"/>
              </a:rPr>
              <a:t>S3.</a:t>
            </a:r>
            <a:endParaRPr sz="2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Century Gothic"/>
              <a:cs typeface="Century Gothic"/>
            </a:endParaRPr>
          </a:p>
          <a:p>
            <a:pPr marL="393700" marR="814705" indent="-381000">
              <a:lnSpc>
                <a:spcPts val="23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100" spc="30" dirty="0">
                <a:solidFill>
                  <a:srgbClr val="002D43"/>
                </a:solidFill>
                <a:latin typeface="Century Gothic"/>
                <a:cs typeface="Century Gothic"/>
              </a:rPr>
              <a:t>Works </a:t>
            </a:r>
            <a:r>
              <a:rPr sz="2100" spc="40" dirty="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sz="2100" spc="-80" dirty="0">
                <a:solidFill>
                  <a:srgbClr val="002D43"/>
                </a:solidFill>
                <a:latin typeface="Century Gothic"/>
                <a:cs typeface="Century Gothic"/>
              </a:rPr>
              <a:t>conjunction </a:t>
            </a:r>
            <a:r>
              <a:rPr sz="2100" spc="-3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100" spc="-65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100" spc="10" dirty="0">
                <a:solidFill>
                  <a:srgbClr val="002D43"/>
                </a:solidFill>
                <a:latin typeface="Century Gothic"/>
                <a:cs typeface="Century Gothic"/>
              </a:rPr>
              <a:t>transform </a:t>
            </a:r>
            <a:r>
              <a:rPr sz="2100" spc="-45" dirty="0">
                <a:solidFill>
                  <a:srgbClr val="002D43"/>
                </a:solidFill>
                <a:latin typeface="Century Gothic"/>
                <a:cs typeface="Century Gothic"/>
              </a:rPr>
              <a:t>features </a:t>
            </a:r>
            <a:r>
              <a:rPr sz="2100" spc="-30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100" spc="-90" dirty="0">
                <a:solidFill>
                  <a:srgbClr val="002D43"/>
                </a:solidFill>
                <a:latin typeface="Century Gothic"/>
                <a:cs typeface="Century Gothic"/>
              </a:rPr>
              <a:t>convert </a:t>
            </a:r>
            <a:r>
              <a:rPr sz="2100" spc="-35" dirty="0">
                <a:solidFill>
                  <a:srgbClr val="002D43"/>
                </a:solidFill>
                <a:latin typeface="Century Gothic"/>
                <a:cs typeface="Century Gothic"/>
              </a:rPr>
              <a:t>other </a:t>
            </a:r>
            <a:r>
              <a:rPr sz="2100" spc="-25" dirty="0">
                <a:solidFill>
                  <a:srgbClr val="002D43"/>
                </a:solidFill>
                <a:latin typeface="Century Gothic"/>
                <a:cs typeface="Century Gothic"/>
              </a:rPr>
              <a:t>format </a:t>
            </a:r>
            <a:r>
              <a:rPr sz="2100" spc="-30" dirty="0">
                <a:solidFill>
                  <a:srgbClr val="002D43"/>
                </a:solidFill>
                <a:latin typeface="Century Gothic"/>
                <a:cs typeface="Century Gothic"/>
              </a:rPr>
              <a:t>to  </a:t>
            </a:r>
            <a:r>
              <a:rPr sz="2100" spc="-35" dirty="0">
                <a:solidFill>
                  <a:srgbClr val="002D43"/>
                </a:solidFill>
                <a:latin typeface="Century Gothic"/>
                <a:cs typeface="Century Gothic"/>
              </a:rPr>
              <a:t>JSON </a:t>
            </a:r>
            <a:r>
              <a:rPr sz="2100" spc="-85" dirty="0">
                <a:solidFill>
                  <a:srgbClr val="002D43"/>
                </a:solidFill>
                <a:latin typeface="Century Gothic"/>
                <a:cs typeface="Century Gothic"/>
              </a:rPr>
              <a:t>before </a:t>
            </a:r>
            <a:r>
              <a:rPr sz="2100" spc="-65" dirty="0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sz="2100" spc="-18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100" spc="1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100" spc="-65" dirty="0">
                <a:solidFill>
                  <a:srgbClr val="002D43"/>
                </a:solidFill>
                <a:latin typeface="Century Gothic"/>
                <a:cs typeface="Century Gothic"/>
              </a:rPr>
              <a:t>conversion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7868"/>
            <a:ext cx="5100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solidFill>
                  <a:srgbClr val="4D4D4C"/>
                </a:solidFill>
                <a:latin typeface="Trebuchet MS"/>
                <a:cs typeface="Trebuchet MS"/>
              </a:rPr>
              <a:t>Pre-Built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3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D4D4C"/>
                </a:solidFill>
                <a:latin typeface="Trebuchet MS"/>
                <a:cs typeface="Trebuchet MS"/>
              </a:rPr>
              <a:t>Conversions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4678" y="6276229"/>
            <a:ext cx="590550" cy="353060"/>
            <a:chOff x="11124678" y="6276229"/>
            <a:chExt cx="590550" cy="353060"/>
          </a:xfrm>
        </p:grpSpPr>
        <p:sp>
          <p:nvSpPr>
            <p:cNvPr id="3" name="object 3"/>
            <p:cNvSpPr/>
            <p:nvPr/>
          </p:nvSpPr>
          <p:spPr>
            <a:xfrm>
              <a:off x="11149497" y="6276229"/>
              <a:ext cx="541020" cy="184785"/>
            </a:xfrm>
            <a:custGeom>
              <a:avLst/>
              <a:gdLst/>
              <a:ahLst/>
              <a:cxnLst/>
              <a:rect l="l" t="t" r="r" b="b"/>
              <a:pathLst>
                <a:path w="541020" h="184785">
                  <a:moveTo>
                    <a:pt x="417245" y="146032"/>
                  </a:moveTo>
                  <a:lnTo>
                    <a:pt x="413122" y="146032"/>
                  </a:lnTo>
                  <a:lnTo>
                    <a:pt x="411636" y="148091"/>
                  </a:lnTo>
                  <a:lnTo>
                    <a:pt x="411636" y="164017"/>
                  </a:lnTo>
                  <a:lnTo>
                    <a:pt x="412032" y="165845"/>
                  </a:lnTo>
                  <a:lnTo>
                    <a:pt x="448957" y="182579"/>
                  </a:lnTo>
                  <a:lnTo>
                    <a:pt x="471765" y="184513"/>
                  </a:lnTo>
                  <a:lnTo>
                    <a:pt x="479172" y="184277"/>
                  </a:lnTo>
                  <a:lnTo>
                    <a:pt x="527481" y="164930"/>
                  </a:lnTo>
                  <a:lnTo>
                    <a:pt x="532791" y="158058"/>
                  </a:lnTo>
                  <a:lnTo>
                    <a:pt x="461912" y="158058"/>
                  </a:lnTo>
                  <a:lnTo>
                    <a:pt x="454122" y="157255"/>
                  </a:lnTo>
                  <a:lnTo>
                    <a:pt x="438548" y="154052"/>
                  </a:lnTo>
                  <a:lnTo>
                    <a:pt x="431332" y="151759"/>
                  </a:lnTo>
                  <a:lnTo>
                    <a:pt x="422629" y="147866"/>
                  </a:lnTo>
                  <a:lnTo>
                    <a:pt x="420965" y="147180"/>
                  </a:lnTo>
                  <a:lnTo>
                    <a:pt x="418447" y="146262"/>
                  </a:lnTo>
                  <a:lnTo>
                    <a:pt x="417245" y="146032"/>
                  </a:lnTo>
                  <a:close/>
                </a:path>
                <a:path w="541020" h="184785">
                  <a:moveTo>
                    <a:pt x="482643" y="0"/>
                  </a:moveTo>
                  <a:lnTo>
                    <a:pt x="469583" y="0"/>
                  </a:lnTo>
                  <a:lnTo>
                    <a:pt x="461337" y="1150"/>
                  </a:lnTo>
                  <a:lnTo>
                    <a:pt x="422572" y="23423"/>
                  </a:lnTo>
                  <a:lnTo>
                    <a:pt x="413694" y="43293"/>
                  </a:lnTo>
                  <a:lnTo>
                    <a:pt x="413694" y="51540"/>
                  </a:lnTo>
                  <a:lnTo>
                    <a:pt x="436245" y="91571"/>
                  </a:lnTo>
                  <a:lnTo>
                    <a:pt x="483448" y="108921"/>
                  </a:lnTo>
                  <a:lnTo>
                    <a:pt x="493067" y="112131"/>
                  </a:lnTo>
                  <a:lnTo>
                    <a:pt x="499651" y="115567"/>
                  </a:lnTo>
                  <a:lnTo>
                    <a:pt x="506754" y="122895"/>
                  </a:lnTo>
                  <a:lnTo>
                    <a:pt x="508529" y="127475"/>
                  </a:lnTo>
                  <a:lnTo>
                    <a:pt x="508529" y="140994"/>
                  </a:lnTo>
                  <a:lnTo>
                    <a:pt x="469704" y="158058"/>
                  </a:lnTo>
                  <a:lnTo>
                    <a:pt x="532791" y="158058"/>
                  </a:lnTo>
                  <a:lnTo>
                    <a:pt x="539109" y="145631"/>
                  </a:lnTo>
                  <a:lnTo>
                    <a:pt x="540826" y="138015"/>
                  </a:lnTo>
                  <a:lnTo>
                    <a:pt x="540826" y="129537"/>
                  </a:lnTo>
                  <a:lnTo>
                    <a:pt x="519567" y="91314"/>
                  </a:lnTo>
                  <a:lnTo>
                    <a:pt x="462944" y="70781"/>
                  </a:lnTo>
                  <a:lnTo>
                    <a:pt x="455728" y="67172"/>
                  </a:lnTo>
                  <a:lnTo>
                    <a:pt x="447939" y="59615"/>
                  </a:lnTo>
                  <a:lnTo>
                    <a:pt x="445996" y="54976"/>
                  </a:lnTo>
                  <a:lnTo>
                    <a:pt x="445996" y="41463"/>
                  </a:lnTo>
                  <a:lnTo>
                    <a:pt x="481387" y="26457"/>
                  </a:lnTo>
                  <a:lnTo>
                    <a:pt x="531209" y="26457"/>
                  </a:lnTo>
                  <a:lnTo>
                    <a:pt x="531164" y="18039"/>
                  </a:lnTo>
                  <a:lnTo>
                    <a:pt x="495988" y="1433"/>
                  </a:lnTo>
                  <a:lnTo>
                    <a:pt x="487055" y="290"/>
                  </a:lnTo>
                  <a:lnTo>
                    <a:pt x="482643" y="0"/>
                  </a:lnTo>
                  <a:close/>
                </a:path>
                <a:path w="541020" h="184785">
                  <a:moveTo>
                    <a:pt x="531209" y="26457"/>
                  </a:moveTo>
                  <a:lnTo>
                    <a:pt x="481387" y="26457"/>
                  </a:lnTo>
                  <a:lnTo>
                    <a:pt x="491606" y="26930"/>
                  </a:lnTo>
                  <a:lnTo>
                    <a:pt x="501312" y="28348"/>
                  </a:lnTo>
                  <a:lnTo>
                    <a:pt x="510504" y="30710"/>
                  </a:lnTo>
                  <a:lnTo>
                    <a:pt x="519182" y="34016"/>
                  </a:lnTo>
                  <a:lnTo>
                    <a:pt x="522618" y="35622"/>
                  </a:lnTo>
                  <a:lnTo>
                    <a:pt x="525136" y="36421"/>
                  </a:lnTo>
                  <a:lnTo>
                    <a:pt x="529714" y="36421"/>
                  </a:lnTo>
                  <a:lnTo>
                    <a:pt x="531209" y="34360"/>
                  </a:lnTo>
                  <a:lnTo>
                    <a:pt x="531209" y="26457"/>
                  </a:lnTo>
                  <a:close/>
                </a:path>
                <a:path w="541020" h="184785">
                  <a:moveTo>
                    <a:pt x="187831" y="5154"/>
                  </a:moveTo>
                  <a:lnTo>
                    <a:pt x="161717" y="5154"/>
                  </a:lnTo>
                  <a:lnTo>
                    <a:pt x="160120" y="6760"/>
                  </a:lnTo>
                  <a:lnTo>
                    <a:pt x="160244" y="11914"/>
                  </a:lnTo>
                  <a:lnTo>
                    <a:pt x="160688" y="13975"/>
                  </a:lnTo>
                  <a:lnTo>
                    <a:pt x="161838" y="17867"/>
                  </a:lnTo>
                  <a:lnTo>
                    <a:pt x="207878" y="169738"/>
                  </a:lnTo>
                  <a:lnTo>
                    <a:pt x="209022" y="173636"/>
                  </a:lnTo>
                  <a:lnTo>
                    <a:pt x="210397" y="176214"/>
                  </a:lnTo>
                  <a:lnTo>
                    <a:pt x="213602" y="178731"/>
                  </a:lnTo>
                  <a:lnTo>
                    <a:pt x="216124" y="179359"/>
                  </a:lnTo>
                  <a:lnTo>
                    <a:pt x="240061" y="179359"/>
                  </a:lnTo>
                  <a:lnTo>
                    <a:pt x="242695" y="178674"/>
                  </a:lnTo>
                  <a:lnTo>
                    <a:pt x="245899" y="175923"/>
                  </a:lnTo>
                  <a:lnTo>
                    <a:pt x="247162" y="173292"/>
                  </a:lnTo>
                  <a:lnTo>
                    <a:pt x="254007" y="144655"/>
                  </a:lnTo>
                  <a:lnTo>
                    <a:pt x="228840" y="144655"/>
                  </a:lnTo>
                  <a:lnTo>
                    <a:pt x="195853" y="14774"/>
                  </a:lnTo>
                  <a:lnTo>
                    <a:pt x="194703" y="10883"/>
                  </a:lnTo>
                  <a:lnTo>
                    <a:pt x="193387" y="8305"/>
                  </a:lnTo>
                  <a:lnTo>
                    <a:pt x="190409" y="5788"/>
                  </a:lnTo>
                  <a:lnTo>
                    <a:pt x="187831" y="5154"/>
                  </a:lnTo>
                  <a:close/>
                </a:path>
                <a:path w="541020" h="184785">
                  <a:moveTo>
                    <a:pt x="305208" y="42950"/>
                  </a:moveTo>
                  <a:lnTo>
                    <a:pt x="278316" y="42950"/>
                  </a:lnTo>
                  <a:lnTo>
                    <a:pt x="308977" y="169738"/>
                  </a:lnTo>
                  <a:lnTo>
                    <a:pt x="309810" y="173292"/>
                  </a:lnTo>
                  <a:lnTo>
                    <a:pt x="311072" y="175923"/>
                  </a:lnTo>
                  <a:lnTo>
                    <a:pt x="314279" y="178674"/>
                  </a:lnTo>
                  <a:lnTo>
                    <a:pt x="316913" y="179359"/>
                  </a:lnTo>
                  <a:lnTo>
                    <a:pt x="340854" y="179359"/>
                  </a:lnTo>
                  <a:lnTo>
                    <a:pt x="343371" y="178731"/>
                  </a:lnTo>
                  <a:lnTo>
                    <a:pt x="346577" y="176214"/>
                  </a:lnTo>
                  <a:lnTo>
                    <a:pt x="347949" y="173636"/>
                  </a:lnTo>
                  <a:lnTo>
                    <a:pt x="349207" y="169395"/>
                  </a:lnTo>
                  <a:lnTo>
                    <a:pt x="356394" y="146373"/>
                  </a:lnTo>
                  <a:lnTo>
                    <a:pt x="329512" y="146373"/>
                  </a:lnTo>
                  <a:lnTo>
                    <a:pt x="305208" y="42950"/>
                  </a:lnTo>
                  <a:close/>
                </a:path>
                <a:path w="541020" h="184785">
                  <a:moveTo>
                    <a:pt x="396628" y="5154"/>
                  </a:moveTo>
                  <a:lnTo>
                    <a:pt x="371546" y="5154"/>
                  </a:lnTo>
                  <a:lnTo>
                    <a:pt x="368968" y="5788"/>
                  </a:lnTo>
                  <a:lnTo>
                    <a:pt x="365989" y="8305"/>
                  </a:lnTo>
                  <a:lnTo>
                    <a:pt x="364674" y="10883"/>
                  </a:lnTo>
                  <a:lnTo>
                    <a:pt x="363531" y="14774"/>
                  </a:lnTo>
                  <a:lnTo>
                    <a:pt x="329512" y="146373"/>
                  </a:lnTo>
                  <a:lnTo>
                    <a:pt x="356394" y="146373"/>
                  </a:lnTo>
                  <a:lnTo>
                    <a:pt x="396515" y="17867"/>
                  </a:lnTo>
                  <a:lnTo>
                    <a:pt x="397203" y="15805"/>
                  </a:lnTo>
                  <a:lnTo>
                    <a:pt x="397659" y="14205"/>
                  </a:lnTo>
                  <a:lnTo>
                    <a:pt x="398117" y="11914"/>
                  </a:lnTo>
                  <a:lnTo>
                    <a:pt x="398233" y="6760"/>
                  </a:lnTo>
                  <a:lnTo>
                    <a:pt x="396628" y="5154"/>
                  </a:lnTo>
                  <a:close/>
                </a:path>
                <a:path w="541020" h="184785">
                  <a:moveTo>
                    <a:pt x="290568" y="5154"/>
                  </a:moveTo>
                  <a:lnTo>
                    <a:pt x="267435" y="5154"/>
                  </a:lnTo>
                  <a:lnTo>
                    <a:pt x="264798" y="5788"/>
                  </a:lnTo>
                  <a:lnTo>
                    <a:pt x="261594" y="8305"/>
                  </a:lnTo>
                  <a:lnTo>
                    <a:pt x="260332" y="10883"/>
                  </a:lnTo>
                  <a:lnTo>
                    <a:pt x="228840" y="144655"/>
                  </a:lnTo>
                  <a:lnTo>
                    <a:pt x="254007" y="144655"/>
                  </a:lnTo>
                  <a:lnTo>
                    <a:pt x="278316" y="42950"/>
                  </a:lnTo>
                  <a:lnTo>
                    <a:pt x="305208" y="42950"/>
                  </a:lnTo>
                  <a:lnTo>
                    <a:pt x="297672" y="10883"/>
                  </a:lnTo>
                  <a:lnTo>
                    <a:pt x="296409" y="8305"/>
                  </a:lnTo>
                  <a:lnTo>
                    <a:pt x="293204" y="5788"/>
                  </a:lnTo>
                  <a:lnTo>
                    <a:pt x="290568" y="5154"/>
                  </a:lnTo>
                  <a:close/>
                </a:path>
                <a:path w="541020" h="184785">
                  <a:moveTo>
                    <a:pt x="72613" y="76279"/>
                  </a:moveTo>
                  <a:lnTo>
                    <a:pt x="65973" y="76279"/>
                  </a:lnTo>
                  <a:lnTo>
                    <a:pt x="51626" y="77235"/>
                  </a:lnTo>
                  <a:lnTo>
                    <a:pt x="10050" y="99828"/>
                  </a:lnTo>
                  <a:lnTo>
                    <a:pt x="0" y="131942"/>
                  </a:lnTo>
                  <a:lnTo>
                    <a:pt x="902" y="143196"/>
                  </a:lnTo>
                  <a:lnTo>
                    <a:pt x="22292" y="175903"/>
                  </a:lnTo>
                  <a:lnTo>
                    <a:pt x="53604" y="183828"/>
                  </a:lnTo>
                  <a:lnTo>
                    <a:pt x="70224" y="182131"/>
                  </a:lnTo>
                  <a:lnTo>
                    <a:pt x="85384" y="177042"/>
                  </a:lnTo>
                  <a:lnTo>
                    <a:pt x="99085" y="168559"/>
                  </a:lnTo>
                  <a:lnTo>
                    <a:pt x="109908" y="158058"/>
                  </a:lnTo>
                  <a:lnTo>
                    <a:pt x="52914" y="158058"/>
                  </a:lnTo>
                  <a:lnTo>
                    <a:pt x="46042" y="155710"/>
                  </a:lnTo>
                  <a:lnTo>
                    <a:pt x="36423" y="146320"/>
                  </a:lnTo>
                  <a:lnTo>
                    <a:pt x="34016" y="139389"/>
                  </a:lnTo>
                  <a:lnTo>
                    <a:pt x="34016" y="120378"/>
                  </a:lnTo>
                  <a:lnTo>
                    <a:pt x="72845" y="99646"/>
                  </a:lnTo>
                  <a:lnTo>
                    <a:pt x="141565" y="99646"/>
                  </a:lnTo>
                  <a:lnTo>
                    <a:pt x="141565" y="82120"/>
                  </a:lnTo>
                  <a:lnTo>
                    <a:pt x="109266" y="82120"/>
                  </a:lnTo>
                  <a:lnTo>
                    <a:pt x="101476" y="80290"/>
                  </a:lnTo>
                  <a:lnTo>
                    <a:pt x="93976" y="78857"/>
                  </a:lnTo>
                  <a:lnTo>
                    <a:pt x="79545" y="76795"/>
                  </a:lnTo>
                  <a:lnTo>
                    <a:pt x="72613" y="76279"/>
                  </a:lnTo>
                  <a:close/>
                </a:path>
                <a:path w="541020" h="184785">
                  <a:moveTo>
                    <a:pt x="148466" y="156681"/>
                  </a:moveTo>
                  <a:lnTo>
                    <a:pt x="111326" y="156681"/>
                  </a:lnTo>
                  <a:lnTo>
                    <a:pt x="113388" y="161036"/>
                  </a:lnTo>
                  <a:lnTo>
                    <a:pt x="128164" y="180046"/>
                  </a:lnTo>
                  <a:lnTo>
                    <a:pt x="131827" y="180046"/>
                  </a:lnTo>
                  <a:lnTo>
                    <a:pt x="151530" y="166302"/>
                  </a:lnTo>
                  <a:lnTo>
                    <a:pt x="151530" y="162866"/>
                  </a:lnTo>
                  <a:lnTo>
                    <a:pt x="151069" y="161380"/>
                  </a:lnTo>
                  <a:lnTo>
                    <a:pt x="150155" y="159776"/>
                  </a:lnTo>
                  <a:lnTo>
                    <a:pt x="148466" y="156681"/>
                  </a:lnTo>
                  <a:close/>
                </a:path>
                <a:path w="541020" h="184785">
                  <a:moveTo>
                    <a:pt x="141565" y="99646"/>
                  </a:moveTo>
                  <a:lnTo>
                    <a:pt x="78798" y="99646"/>
                  </a:lnTo>
                  <a:lnTo>
                    <a:pt x="84924" y="100048"/>
                  </a:lnTo>
                  <a:lnTo>
                    <a:pt x="97523" y="101652"/>
                  </a:lnTo>
                  <a:lnTo>
                    <a:pt x="103538" y="102736"/>
                  </a:lnTo>
                  <a:lnTo>
                    <a:pt x="109179" y="104090"/>
                  </a:lnTo>
                  <a:lnTo>
                    <a:pt x="109153" y="120015"/>
                  </a:lnTo>
                  <a:lnTo>
                    <a:pt x="75018" y="156852"/>
                  </a:lnTo>
                  <a:lnTo>
                    <a:pt x="68261" y="158058"/>
                  </a:lnTo>
                  <a:lnTo>
                    <a:pt x="109908" y="158058"/>
                  </a:lnTo>
                  <a:lnTo>
                    <a:pt x="111326" y="156681"/>
                  </a:lnTo>
                  <a:lnTo>
                    <a:pt x="148466" y="156681"/>
                  </a:lnTo>
                  <a:lnTo>
                    <a:pt x="147405" y="154738"/>
                  </a:lnTo>
                  <a:lnTo>
                    <a:pt x="145284" y="150041"/>
                  </a:lnTo>
                  <a:lnTo>
                    <a:pt x="142306" y="141337"/>
                  </a:lnTo>
                  <a:lnTo>
                    <a:pt x="141565" y="135496"/>
                  </a:lnTo>
                  <a:lnTo>
                    <a:pt x="141565" y="99646"/>
                  </a:lnTo>
                  <a:close/>
                </a:path>
                <a:path w="541020" h="184785">
                  <a:moveTo>
                    <a:pt x="133378" y="27144"/>
                  </a:moveTo>
                  <a:lnTo>
                    <a:pt x="68035" y="27144"/>
                  </a:lnTo>
                  <a:lnTo>
                    <a:pt x="78536" y="27714"/>
                  </a:lnTo>
                  <a:lnTo>
                    <a:pt x="87362" y="29422"/>
                  </a:lnTo>
                  <a:lnTo>
                    <a:pt x="109266" y="67689"/>
                  </a:lnTo>
                  <a:lnTo>
                    <a:pt x="109266" y="82120"/>
                  </a:lnTo>
                  <a:lnTo>
                    <a:pt x="141565" y="82120"/>
                  </a:lnTo>
                  <a:lnTo>
                    <a:pt x="141565" y="64253"/>
                  </a:lnTo>
                  <a:lnTo>
                    <a:pt x="140544" y="49125"/>
                  </a:lnTo>
                  <a:lnTo>
                    <a:pt x="137483" y="36036"/>
                  </a:lnTo>
                  <a:lnTo>
                    <a:pt x="133378" y="27144"/>
                  </a:lnTo>
                  <a:close/>
                </a:path>
                <a:path w="541020" h="184785">
                  <a:moveTo>
                    <a:pt x="73874" y="0"/>
                  </a:moveTo>
                  <a:lnTo>
                    <a:pt x="29894" y="7904"/>
                  </a:lnTo>
                  <a:lnTo>
                    <a:pt x="11682" y="20504"/>
                  </a:lnTo>
                  <a:lnTo>
                    <a:pt x="11682" y="37452"/>
                  </a:lnTo>
                  <a:lnTo>
                    <a:pt x="13059" y="39514"/>
                  </a:lnTo>
                  <a:lnTo>
                    <a:pt x="16494" y="39514"/>
                  </a:lnTo>
                  <a:lnTo>
                    <a:pt x="17525" y="39343"/>
                  </a:lnTo>
                  <a:lnTo>
                    <a:pt x="20273" y="38656"/>
                  </a:lnTo>
                  <a:lnTo>
                    <a:pt x="22560" y="37796"/>
                  </a:lnTo>
                  <a:lnTo>
                    <a:pt x="25770" y="36421"/>
                  </a:lnTo>
                  <a:lnTo>
                    <a:pt x="32642" y="33672"/>
                  </a:lnTo>
                  <a:lnTo>
                    <a:pt x="39687" y="31440"/>
                  </a:lnTo>
                  <a:lnTo>
                    <a:pt x="54118" y="28004"/>
                  </a:lnTo>
                  <a:lnTo>
                    <a:pt x="61163" y="27144"/>
                  </a:lnTo>
                  <a:lnTo>
                    <a:pt x="133378" y="27144"/>
                  </a:lnTo>
                  <a:lnTo>
                    <a:pt x="132382" y="24987"/>
                  </a:lnTo>
                  <a:lnTo>
                    <a:pt x="125243" y="15978"/>
                  </a:lnTo>
                  <a:lnTo>
                    <a:pt x="115911" y="8987"/>
                  </a:lnTo>
                  <a:lnTo>
                    <a:pt x="104240" y="3994"/>
                  </a:lnTo>
                  <a:lnTo>
                    <a:pt x="90228" y="998"/>
                  </a:lnTo>
                  <a:lnTo>
                    <a:pt x="73874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124678" y="6504967"/>
              <a:ext cx="538480" cy="124460"/>
            </a:xfrm>
            <a:custGeom>
              <a:avLst/>
              <a:gdLst/>
              <a:ahLst/>
              <a:cxnLst/>
              <a:rect l="l" t="t" r="r" b="b"/>
              <a:pathLst>
                <a:path w="538479" h="124459">
                  <a:moveTo>
                    <a:pt x="1959" y="0"/>
                  </a:moveTo>
                  <a:lnTo>
                    <a:pt x="0" y="2709"/>
                  </a:lnTo>
                  <a:lnTo>
                    <a:pt x="0" y="10568"/>
                  </a:lnTo>
                  <a:lnTo>
                    <a:pt x="43154" y="45345"/>
                  </a:lnTo>
                  <a:lnTo>
                    <a:pt x="87448" y="72742"/>
                  </a:lnTo>
                  <a:lnTo>
                    <a:pt x="135121" y="94728"/>
                  </a:lnTo>
                  <a:lnTo>
                    <a:pt x="185796" y="110915"/>
                  </a:lnTo>
                  <a:lnTo>
                    <a:pt x="239097" y="120913"/>
                  </a:lnTo>
                  <a:lnTo>
                    <a:pt x="292737" y="124214"/>
                  </a:lnTo>
                  <a:lnTo>
                    <a:pt x="296585" y="124214"/>
                  </a:lnTo>
                  <a:lnTo>
                    <a:pt x="344297" y="121312"/>
                  </a:lnTo>
                  <a:lnTo>
                    <a:pt x="395048" y="112349"/>
                  </a:lnTo>
                  <a:lnTo>
                    <a:pt x="444883" y="97589"/>
                  </a:lnTo>
                  <a:lnTo>
                    <a:pt x="481243" y="81763"/>
                  </a:lnTo>
                  <a:lnTo>
                    <a:pt x="301442" y="81763"/>
                  </a:lnTo>
                  <a:lnTo>
                    <a:pt x="248692" y="79380"/>
                  </a:lnTo>
                  <a:lnTo>
                    <a:pt x="196958" y="72415"/>
                  </a:lnTo>
                  <a:lnTo>
                    <a:pt x="146693" y="61143"/>
                  </a:lnTo>
                  <a:lnTo>
                    <a:pt x="98348" y="45839"/>
                  </a:lnTo>
                  <a:lnTo>
                    <a:pt x="52378" y="26777"/>
                  </a:lnTo>
                  <a:lnTo>
                    <a:pt x="9234" y="4233"/>
                  </a:lnTo>
                  <a:lnTo>
                    <a:pt x="1959" y="0"/>
                  </a:lnTo>
                  <a:close/>
                </a:path>
                <a:path w="538479" h="124459">
                  <a:moveTo>
                    <a:pt x="531906" y="35446"/>
                  </a:moveTo>
                  <a:lnTo>
                    <a:pt x="524324" y="36152"/>
                  </a:lnTo>
                  <a:lnTo>
                    <a:pt x="480193" y="52700"/>
                  </a:lnTo>
                  <a:lnTo>
                    <a:pt x="435196" y="65487"/>
                  </a:lnTo>
                  <a:lnTo>
                    <a:pt x="389976" y="74561"/>
                  </a:lnTo>
                  <a:lnTo>
                    <a:pt x="345177" y="79970"/>
                  </a:lnTo>
                  <a:lnTo>
                    <a:pt x="301442" y="81763"/>
                  </a:lnTo>
                  <a:lnTo>
                    <a:pt x="481243" y="81763"/>
                  </a:lnTo>
                  <a:lnTo>
                    <a:pt x="491780" y="77176"/>
                  </a:lnTo>
                  <a:lnTo>
                    <a:pt x="533721" y="51257"/>
                  </a:lnTo>
                  <a:lnTo>
                    <a:pt x="538300" y="44911"/>
                  </a:lnTo>
                  <a:lnTo>
                    <a:pt x="537130" y="39003"/>
                  </a:lnTo>
                  <a:lnTo>
                    <a:pt x="531906" y="35446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2513" y="6496336"/>
              <a:ext cx="112536" cy="1111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47827"/>
            <a:ext cx="3267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" dirty="0">
                <a:solidFill>
                  <a:srgbClr val="002D43"/>
                </a:solidFill>
                <a:latin typeface="Trebuchet MS"/>
                <a:cs typeface="Trebuchet MS"/>
              </a:rPr>
              <a:t>Stream</a:t>
            </a:r>
            <a:r>
              <a:rPr sz="3200" spc="-245" dirty="0">
                <a:solidFill>
                  <a:srgbClr val="002D43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002D43"/>
                </a:solidFill>
                <a:latin typeface="Trebuchet MS"/>
                <a:cs typeface="Trebuchet MS"/>
              </a:rPr>
              <a:t>Ingestion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8487" y="2412491"/>
            <a:ext cx="707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sz="14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55" dirty="0">
                <a:solidFill>
                  <a:srgbClr val="002D43"/>
                </a:solidFill>
                <a:latin typeface="Century Gothic"/>
                <a:cs typeface="Century Gothic"/>
              </a:rPr>
              <a:t>IoT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1387" y="3055620"/>
            <a:ext cx="1739900" cy="1019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75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400" spc="-100" dirty="0">
                <a:solidFill>
                  <a:srgbClr val="002D43"/>
                </a:solidFill>
                <a:latin typeface="Century Gothic"/>
                <a:cs typeface="Century Gothic"/>
              </a:rPr>
              <a:t>CloudWatch  </a:t>
            </a:r>
            <a:r>
              <a:rPr sz="1400" spc="-25" dirty="0">
                <a:solidFill>
                  <a:srgbClr val="002D43"/>
                </a:solidFill>
                <a:latin typeface="Century Gothic"/>
                <a:cs typeface="Century Gothic"/>
              </a:rPr>
              <a:t>Logs</a:t>
            </a:r>
            <a:endParaRPr sz="1400">
              <a:latin typeface="Century Gothic"/>
              <a:cs typeface="Century Gothic"/>
            </a:endParaRPr>
          </a:p>
          <a:p>
            <a:pPr marL="39370" marR="5080">
              <a:lnSpc>
                <a:spcPct val="100000"/>
              </a:lnSpc>
              <a:spcBef>
                <a:spcPts val="1100"/>
              </a:spcBef>
            </a:pP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400" spc="-100" dirty="0">
                <a:solidFill>
                  <a:srgbClr val="002D43"/>
                </a:solidFill>
                <a:latin typeface="Century Gothic"/>
                <a:cs typeface="Century Gothic"/>
              </a:rPr>
              <a:t>CloudWatch  </a:t>
            </a:r>
            <a:r>
              <a:rPr sz="1400" spc="-20" dirty="0">
                <a:solidFill>
                  <a:srgbClr val="002D43"/>
                </a:solidFill>
                <a:latin typeface="Century Gothic"/>
                <a:cs typeface="Century Gothic"/>
              </a:rPr>
              <a:t>Events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97399" y="3011583"/>
            <a:ext cx="759550" cy="5808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26615" y="3652880"/>
            <a:ext cx="1046130" cy="5076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0359" y="2225404"/>
            <a:ext cx="654247" cy="6542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32777" y="2312805"/>
            <a:ext cx="696131" cy="50660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19928" y="2400300"/>
            <a:ext cx="840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002D43"/>
                </a:solidFill>
                <a:latin typeface="Arial"/>
                <a:cs typeface="Arial"/>
              </a:rPr>
              <a:t>AWS</a:t>
            </a:r>
            <a:r>
              <a:rPr sz="1400" spc="-70" dirty="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2D43"/>
                </a:solidFill>
                <a:latin typeface="Arial"/>
                <a:cs typeface="Arial"/>
              </a:rPr>
              <a:t>SDK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3816" y="2485644"/>
            <a:ext cx="587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LOG4J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12115" y="3174491"/>
            <a:ext cx="51815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2D43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002D43"/>
                </a:solidFill>
                <a:latin typeface="Arial"/>
                <a:cs typeface="Arial"/>
              </a:rPr>
              <a:t>l</a:t>
            </a: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um</a:t>
            </a:r>
            <a:r>
              <a:rPr sz="1400" dirty="0">
                <a:solidFill>
                  <a:srgbClr val="002D43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07403" y="3732276"/>
            <a:ext cx="617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2D43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002D43"/>
                </a:solidFill>
                <a:latin typeface="Arial"/>
                <a:cs typeface="Arial"/>
              </a:rPr>
              <a:t>l</a:t>
            </a: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uent</a:t>
            </a:r>
            <a:r>
              <a:rPr sz="1400" dirty="0">
                <a:solidFill>
                  <a:srgbClr val="002D43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77231" y="3648355"/>
            <a:ext cx="1038225" cy="527050"/>
            <a:chOff x="2577231" y="3648355"/>
            <a:chExt cx="1038225" cy="52705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7231" y="3648405"/>
              <a:ext cx="526729" cy="5267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4068" y="3648355"/>
              <a:ext cx="630939" cy="52039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19928" y="3686555"/>
            <a:ext cx="9975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20" dirty="0">
                <a:solidFill>
                  <a:srgbClr val="002D43"/>
                </a:solidFill>
                <a:latin typeface="Arial"/>
                <a:cs typeface="Arial"/>
              </a:rPr>
              <a:t>AWS</a:t>
            </a:r>
            <a:r>
              <a:rPr sz="1400" spc="-70" dirty="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Mobile  </a:t>
            </a:r>
            <a:r>
              <a:rPr sz="1400" dirty="0">
                <a:solidFill>
                  <a:srgbClr val="002D43"/>
                </a:solidFill>
                <a:latin typeface="Arial"/>
                <a:cs typeface="Arial"/>
              </a:rPr>
              <a:t>SDK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21345" y="3024745"/>
            <a:ext cx="490312" cy="51681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319928" y="2796540"/>
            <a:ext cx="745490" cy="659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20"/>
              </a:spcBef>
            </a:pP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Kinesis  </a:t>
            </a:r>
            <a:r>
              <a:rPr sz="1400" dirty="0">
                <a:solidFill>
                  <a:srgbClr val="002D43"/>
                </a:solidFill>
                <a:latin typeface="Arial"/>
                <a:cs typeface="Arial"/>
              </a:rPr>
              <a:t>P</a:t>
            </a: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rodu</a:t>
            </a:r>
            <a:r>
              <a:rPr sz="1400" dirty="0">
                <a:solidFill>
                  <a:srgbClr val="002D43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002D43"/>
                </a:solidFill>
                <a:latin typeface="Arial"/>
                <a:cs typeface="Arial"/>
              </a:rPr>
              <a:t>r  </a:t>
            </a: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Library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15629" y="4418076"/>
            <a:ext cx="1101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Kinesis</a:t>
            </a:r>
            <a:r>
              <a:rPr sz="1400" spc="-130" dirty="0">
                <a:solidFill>
                  <a:srgbClr val="002D4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2D43"/>
                </a:solidFill>
                <a:latin typeface="Arial"/>
                <a:cs typeface="Arial"/>
              </a:rPr>
              <a:t>Agent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57925" y="4356660"/>
            <a:ext cx="490312" cy="51681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88400" y="5277611"/>
            <a:ext cx="105009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*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DMS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includes </a:t>
            </a:r>
            <a:r>
              <a:rPr sz="2000" spc="60" dirty="0">
                <a:solidFill>
                  <a:srgbClr val="002D43"/>
                </a:solidFill>
                <a:latin typeface="Century Gothic"/>
                <a:cs typeface="Century Gothic"/>
              </a:rPr>
              <a:t>8 </a:t>
            </a:r>
            <a:r>
              <a:rPr sz="2000" spc="-55" dirty="0">
                <a:solidFill>
                  <a:srgbClr val="002D43"/>
                </a:solidFill>
                <a:latin typeface="Century Gothic"/>
                <a:cs typeface="Century Gothic"/>
              </a:rPr>
              <a:t>on-premise 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databases, </a:t>
            </a:r>
            <a:r>
              <a:rPr sz="2000" spc="60" dirty="0">
                <a:solidFill>
                  <a:srgbClr val="002D43"/>
                </a:solidFill>
                <a:latin typeface="Century Gothic"/>
                <a:cs typeface="Century Gothic"/>
              </a:rPr>
              <a:t>1 </a:t>
            </a:r>
            <a:r>
              <a:rPr sz="2000" spc="-55" dirty="0">
                <a:solidFill>
                  <a:srgbClr val="002D43"/>
                </a:solidFill>
                <a:latin typeface="Century Gothic"/>
                <a:cs typeface="Century Gothic"/>
              </a:rPr>
              <a:t>Azure </a:t>
            </a:r>
            <a:r>
              <a:rPr sz="2000" spc="-165" dirty="0">
                <a:solidFill>
                  <a:srgbClr val="002D43"/>
                </a:solidFill>
                <a:latin typeface="Century Gothic"/>
                <a:cs typeface="Century Gothic"/>
              </a:rPr>
              <a:t>database, </a:t>
            </a:r>
            <a:r>
              <a:rPr sz="2000" spc="60" dirty="0">
                <a:solidFill>
                  <a:srgbClr val="002D43"/>
                </a:solidFill>
                <a:latin typeface="Century Gothic"/>
                <a:cs typeface="Century Gothic"/>
              </a:rPr>
              <a:t>5 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RDS/Aurora </a:t>
            </a:r>
            <a:r>
              <a:rPr sz="2000" spc="-180" dirty="0">
                <a:solidFill>
                  <a:srgbClr val="002D43"/>
                </a:solidFill>
                <a:latin typeface="Century Gothic"/>
                <a:cs typeface="Century Gothic"/>
              </a:rPr>
              <a:t>database  </a:t>
            </a:r>
            <a:r>
              <a:rPr sz="2000" spc="-65" dirty="0">
                <a:solidFill>
                  <a:srgbClr val="002D43"/>
                </a:solidFill>
                <a:latin typeface="Century Gothic"/>
                <a:cs typeface="Century Gothic"/>
              </a:rPr>
              <a:t>types,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and</a:t>
            </a:r>
            <a:r>
              <a:rPr sz="20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10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23382" y="1965976"/>
            <a:ext cx="0" cy="3169920"/>
          </a:xfrm>
          <a:custGeom>
            <a:avLst/>
            <a:gdLst/>
            <a:ahLst/>
            <a:cxnLst/>
            <a:rect l="l" t="t" r="r" b="b"/>
            <a:pathLst>
              <a:path h="3169920">
                <a:moveTo>
                  <a:pt x="0" y="0"/>
                </a:moveTo>
                <a:lnTo>
                  <a:pt x="1" y="3169885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24779" y="1965976"/>
            <a:ext cx="0" cy="3169920"/>
          </a:xfrm>
          <a:custGeom>
            <a:avLst/>
            <a:gdLst/>
            <a:ahLst/>
            <a:cxnLst/>
            <a:rect l="l" t="t" r="r" b="b"/>
            <a:pathLst>
              <a:path h="3169920">
                <a:moveTo>
                  <a:pt x="0" y="0"/>
                </a:moveTo>
                <a:lnTo>
                  <a:pt x="1" y="3169885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3240" y="908303"/>
            <a:ext cx="10486390" cy="102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300" spc="-18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300" spc="15" dirty="0">
                <a:solidFill>
                  <a:srgbClr val="002D43"/>
                </a:solidFill>
                <a:latin typeface="Century Gothic"/>
                <a:cs typeface="Century Gothic"/>
              </a:rPr>
              <a:t>from </a:t>
            </a:r>
            <a:r>
              <a:rPr sz="2300" spc="-25" dirty="0">
                <a:solidFill>
                  <a:srgbClr val="002D43"/>
                </a:solidFill>
                <a:latin typeface="Century Gothic"/>
                <a:cs typeface="Century Gothic"/>
              </a:rPr>
              <a:t>tens </a:t>
            </a:r>
            <a:r>
              <a:rPr sz="2300" spc="-15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300" spc="-60" dirty="0">
                <a:solidFill>
                  <a:srgbClr val="002D43"/>
                </a:solidFill>
                <a:latin typeface="Century Gothic"/>
                <a:cs typeface="Century Gothic"/>
              </a:rPr>
              <a:t>thousands </a:t>
            </a:r>
            <a:r>
              <a:rPr sz="2300" spc="-15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300" spc="-204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300" spc="-75" dirty="0">
                <a:solidFill>
                  <a:srgbClr val="002D43"/>
                </a:solidFill>
                <a:latin typeface="Century Gothic"/>
                <a:cs typeface="Century Gothic"/>
              </a:rPr>
              <a:t>sources </a:t>
            </a:r>
            <a:r>
              <a:rPr sz="2300" spc="-275" dirty="0">
                <a:solidFill>
                  <a:srgbClr val="002D43"/>
                </a:solidFill>
                <a:latin typeface="Century Gothic"/>
                <a:cs typeface="Century Gothic"/>
              </a:rPr>
              <a:t>can </a:t>
            </a:r>
            <a:r>
              <a:rPr sz="2300" spc="-240" dirty="0">
                <a:solidFill>
                  <a:srgbClr val="002D43"/>
                </a:solidFill>
                <a:latin typeface="Century Gothic"/>
                <a:cs typeface="Century Gothic"/>
              </a:rPr>
              <a:t>be </a:t>
            </a:r>
            <a:r>
              <a:rPr sz="2300" spc="15" dirty="0">
                <a:solidFill>
                  <a:srgbClr val="002D43"/>
                </a:solidFill>
                <a:latin typeface="Century Gothic"/>
                <a:cs typeface="Century Gothic"/>
              </a:rPr>
              <a:t>written </a:t>
            </a:r>
            <a:r>
              <a:rPr sz="2300" spc="-3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300" spc="-360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2300" spc="-10" dirty="0">
                <a:solidFill>
                  <a:srgbClr val="002D43"/>
                </a:solidFill>
                <a:latin typeface="Century Gothic"/>
                <a:cs typeface="Century Gothic"/>
              </a:rPr>
              <a:t>single</a:t>
            </a:r>
            <a:r>
              <a:rPr sz="23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300" spc="-55" dirty="0">
                <a:solidFill>
                  <a:srgbClr val="002D43"/>
                </a:solidFill>
                <a:latin typeface="Century Gothic"/>
                <a:cs typeface="Century Gothic"/>
              </a:rPr>
              <a:t>stream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Century Gothic"/>
              <a:cs typeface="Century Gothic"/>
            </a:endParaRPr>
          </a:p>
          <a:p>
            <a:pPr marL="708025">
              <a:lnSpc>
                <a:spcPct val="100000"/>
              </a:lnSpc>
              <a:tabLst>
                <a:tab pos="3999865" algn="l"/>
                <a:tab pos="7900670" algn="l"/>
              </a:tabLst>
            </a:pPr>
            <a:r>
              <a:rPr sz="2850" spc="-82" baseline="1461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sz="2850" spc="-60" baseline="1461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850" spc="15" baseline="1461" dirty="0">
                <a:solidFill>
                  <a:srgbClr val="002D43"/>
                </a:solidFill>
                <a:latin typeface="Century Gothic"/>
                <a:cs typeface="Century Gothic"/>
              </a:rPr>
              <a:t>Toolkits/Libraries	</a:t>
            </a:r>
            <a:r>
              <a:rPr sz="2850" spc="-82" baseline="1461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sz="2850" spc="-75" baseline="1461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850" spc="-135" baseline="1461" dirty="0">
                <a:solidFill>
                  <a:srgbClr val="002D43"/>
                </a:solidFill>
                <a:latin typeface="Century Gothic"/>
                <a:cs typeface="Century Gothic"/>
              </a:rPr>
              <a:t>Service</a:t>
            </a:r>
            <a:r>
              <a:rPr sz="2850" spc="-75" baseline="1461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850" spc="-67" baseline="1461" dirty="0">
                <a:solidFill>
                  <a:srgbClr val="002D43"/>
                </a:solidFill>
                <a:latin typeface="Century Gothic"/>
                <a:cs typeface="Century Gothic"/>
              </a:rPr>
              <a:t>Integrations	</a:t>
            </a:r>
            <a:r>
              <a:rPr sz="1900" spc="5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r>
              <a:rPr sz="1800" spc="7" baseline="27777" dirty="0">
                <a:solidFill>
                  <a:srgbClr val="002D43"/>
                </a:solidFill>
                <a:latin typeface="Century Gothic"/>
                <a:cs typeface="Century Gothic"/>
              </a:rPr>
              <a:t>rd </a:t>
            </a:r>
            <a:r>
              <a:rPr sz="1900" spc="-35" dirty="0">
                <a:solidFill>
                  <a:srgbClr val="002D43"/>
                </a:solidFill>
                <a:latin typeface="Century Gothic"/>
                <a:cs typeface="Century Gothic"/>
              </a:rPr>
              <a:t>Party</a:t>
            </a:r>
            <a:r>
              <a:rPr sz="1900" spc="-2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900" spc="-25" dirty="0">
                <a:solidFill>
                  <a:srgbClr val="002D43"/>
                </a:solidFill>
                <a:latin typeface="Century Gothic"/>
                <a:cs typeface="Century Gothic"/>
              </a:rPr>
              <a:t>Offerings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20276" y="4314444"/>
            <a:ext cx="2028189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400" spc="-120" dirty="0">
                <a:solidFill>
                  <a:srgbClr val="002D43"/>
                </a:solidFill>
                <a:latin typeface="Century Gothic"/>
                <a:cs typeface="Century Gothic"/>
              </a:rPr>
              <a:t>Database  </a:t>
            </a:r>
            <a:r>
              <a:rPr sz="1400" spc="-35" dirty="0">
                <a:solidFill>
                  <a:srgbClr val="002D43"/>
                </a:solidFill>
                <a:latin typeface="Century Gothic"/>
                <a:cs typeface="Century Gothic"/>
              </a:rPr>
              <a:t>Migration 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Service</a:t>
            </a:r>
            <a:r>
              <a:rPr sz="1400" spc="-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50" dirty="0">
                <a:solidFill>
                  <a:srgbClr val="002D43"/>
                </a:solidFill>
                <a:latin typeface="Century Gothic"/>
                <a:cs typeface="Century Gothic"/>
              </a:rPr>
              <a:t>(DMS)*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87895" y="2264664"/>
            <a:ext cx="530351" cy="53035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78752" y="2926079"/>
            <a:ext cx="527303" cy="52730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78752" y="3599688"/>
            <a:ext cx="527303" cy="524256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4678" y="6276229"/>
            <a:ext cx="590550" cy="353060"/>
            <a:chOff x="11124678" y="6276229"/>
            <a:chExt cx="590550" cy="353060"/>
          </a:xfrm>
        </p:grpSpPr>
        <p:sp>
          <p:nvSpPr>
            <p:cNvPr id="3" name="object 3"/>
            <p:cNvSpPr/>
            <p:nvPr/>
          </p:nvSpPr>
          <p:spPr>
            <a:xfrm>
              <a:off x="11149497" y="6276229"/>
              <a:ext cx="541020" cy="184785"/>
            </a:xfrm>
            <a:custGeom>
              <a:avLst/>
              <a:gdLst/>
              <a:ahLst/>
              <a:cxnLst/>
              <a:rect l="l" t="t" r="r" b="b"/>
              <a:pathLst>
                <a:path w="541020" h="184785">
                  <a:moveTo>
                    <a:pt x="417245" y="146032"/>
                  </a:moveTo>
                  <a:lnTo>
                    <a:pt x="413122" y="146032"/>
                  </a:lnTo>
                  <a:lnTo>
                    <a:pt x="411636" y="148091"/>
                  </a:lnTo>
                  <a:lnTo>
                    <a:pt x="411636" y="164017"/>
                  </a:lnTo>
                  <a:lnTo>
                    <a:pt x="412032" y="165845"/>
                  </a:lnTo>
                  <a:lnTo>
                    <a:pt x="448957" y="182579"/>
                  </a:lnTo>
                  <a:lnTo>
                    <a:pt x="471765" y="184513"/>
                  </a:lnTo>
                  <a:lnTo>
                    <a:pt x="479172" y="184277"/>
                  </a:lnTo>
                  <a:lnTo>
                    <a:pt x="527481" y="164930"/>
                  </a:lnTo>
                  <a:lnTo>
                    <a:pt x="532791" y="158058"/>
                  </a:lnTo>
                  <a:lnTo>
                    <a:pt x="461912" y="158058"/>
                  </a:lnTo>
                  <a:lnTo>
                    <a:pt x="454122" y="157255"/>
                  </a:lnTo>
                  <a:lnTo>
                    <a:pt x="438548" y="154052"/>
                  </a:lnTo>
                  <a:lnTo>
                    <a:pt x="431332" y="151759"/>
                  </a:lnTo>
                  <a:lnTo>
                    <a:pt x="422629" y="147866"/>
                  </a:lnTo>
                  <a:lnTo>
                    <a:pt x="420965" y="147180"/>
                  </a:lnTo>
                  <a:lnTo>
                    <a:pt x="418447" y="146262"/>
                  </a:lnTo>
                  <a:lnTo>
                    <a:pt x="417245" y="146032"/>
                  </a:lnTo>
                  <a:close/>
                </a:path>
                <a:path w="541020" h="184785">
                  <a:moveTo>
                    <a:pt x="482643" y="0"/>
                  </a:moveTo>
                  <a:lnTo>
                    <a:pt x="469583" y="0"/>
                  </a:lnTo>
                  <a:lnTo>
                    <a:pt x="461337" y="1150"/>
                  </a:lnTo>
                  <a:lnTo>
                    <a:pt x="422572" y="23423"/>
                  </a:lnTo>
                  <a:lnTo>
                    <a:pt x="413694" y="43293"/>
                  </a:lnTo>
                  <a:lnTo>
                    <a:pt x="413694" y="51540"/>
                  </a:lnTo>
                  <a:lnTo>
                    <a:pt x="436245" y="91571"/>
                  </a:lnTo>
                  <a:lnTo>
                    <a:pt x="483448" y="108921"/>
                  </a:lnTo>
                  <a:lnTo>
                    <a:pt x="493067" y="112131"/>
                  </a:lnTo>
                  <a:lnTo>
                    <a:pt x="499651" y="115567"/>
                  </a:lnTo>
                  <a:lnTo>
                    <a:pt x="506754" y="122895"/>
                  </a:lnTo>
                  <a:lnTo>
                    <a:pt x="508529" y="127475"/>
                  </a:lnTo>
                  <a:lnTo>
                    <a:pt x="508529" y="140994"/>
                  </a:lnTo>
                  <a:lnTo>
                    <a:pt x="469704" y="158058"/>
                  </a:lnTo>
                  <a:lnTo>
                    <a:pt x="532791" y="158058"/>
                  </a:lnTo>
                  <a:lnTo>
                    <a:pt x="539109" y="145631"/>
                  </a:lnTo>
                  <a:lnTo>
                    <a:pt x="540826" y="138015"/>
                  </a:lnTo>
                  <a:lnTo>
                    <a:pt x="540826" y="129537"/>
                  </a:lnTo>
                  <a:lnTo>
                    <a:pt x="519567" y="91314"/>
                  </a:lnTo>
                  <a:lnTo>
                    <a:pt x="462944" y="70781"/>
                  </a:lnTo>
                  <a:lnTo>
                    <a:pt x="455728" y="67172"/>
                  </a:lnTo>
                  <a:lnTo>
                    <a:pt x="447939" y="59615"/>
                  </a:lnTo>
                  <a:lnTo>
                    <a:pt x="445996" y="54976"/>
                  </a:lnTo>
                  <a:lnTo>
                    <a:pt x="445996" y="41463"/>
                  </a:lnTo>
                  <a:lnTo>
                    <a:pt x="481387" y="26457"/>
                  </a:lnTo>
                  <a:lnTo>
                    <a:pt x="531209" y="26457"/>
                  </a:lnTo>
                  <a:lnTo>
                    <a:pt x="531164" y="18039"/>
                  </a:lnTo>
                  <a:lnTo>
                    <a:pt x="495988" y="1433"/>
                  </a:lnTo>
                  <a:lnTo>
                    <a:pt x="487055" y="290"/>
                  </a:lnTo>
                  <a:lnTo>
                    <a:pt x="482643" y="0"/>
                  </a:lnTo>
                  <a:close/>
                </a:path>
                <a:path w="541020" h="184785">
                  <a:moveTo>
                    <a:pt x="531209" y="26457"/>
                  </a:moveTo>
                  <a:lnTo>
                    <a:pt x="481387" y="26457"/>
                  </a:lnTo>
                  <a:lnTo>
                    <a:pt x="491606" y="26930"/>
                  </a:lnTo>
                  <a:lnTo>
                    <a:pt x="501312" y="28348"/>
                  </a:lnTo>
                  <a:lnTo>
                    <a:pt x="510504" y="30710"/>
                  </a:lnTo>
                  <a:lnTo>
                    <a:pt x="519182" y="34016"/>
                  </a:lnTo>
                  <a:lnTo>
                    <a:pt x="522618" y="35622"/>
                  </a:lnTo>
                  <a:lnTo>
                    <a:pt x="525136" y="36421"/>
                  </a:lnTo>
                  <a:lnTo>
                    <a:pt x="529714" y="36421"/>
                  </a:lnTo>
                  <a:lnTo>
                    <a:pt x="531209" y="34360"/>
                  </a:lnTo>
                  <a:lnTo>
                    <a:pt x="531209" y="26457"/>
                  </a:lnTo>
                  <a:close/>
                </a:path>
                <a:path w="541020" h="184785">
                  <a:moveTo>
                    <a:pt x="187831" y="5154"/>
                  </a:moveTo>
                  <a:lnTo>
                    <a:pt x="161717" y="5154"/>
                  </a:lnTo>
                  <a:lnTo>
                    <a:pt x="160120" y="6760"/>
                  </a:lnTo>
                  <a:lnTo>
                    <a:pt x="160244" y="11914"/>
                  </a:lnTo>
                  <a:lnTo>
                    <a:pt x="160688" y="13975"/>
                  </a:lnTo>
                  <a:lnTo>
                    <a:pt x="161838" y="17867"/>
                  </a:lnTo>
                  <a:lnTo>
                    <a:pt x="207878" y="169738"/>
                  </a:lnTo>
                  <a:lnTo>
                    <a:pt x="209022" y="173636"/>
                  </a:lnTo>
                  <a:lnTo>
                    <a:pt x="210397" y="176214"/>
                  </a:lnTo>
                  <a:lnTo>
                    <a:pt x="213602" y="178731"/>
                  </a:lnTo>
                  <a:lnTo>
                    <a:pt x="216124" y="179359"/>
                  </a:lnTo>
                  <a:lnTo>
                    <a:pt x="240061" y="179359"/>
                  </a:lnTo>
                  <a:lnTo>
                    <a:pt x="242695" y="178674"/>
                  </a:lnTo>
                  <a:lnTo>
                    <a:pt x="245899" y="175923"/>
                  </a:lnTo>
                  <a:lnTo>
                    <a:pt x="247162" y="173292"/>
                  </a:lnTo>
                  <a:lnTo>
                    <a:pt x="254007" y="144655"/>
                  </a:lnTo>
                  <a:lnTo>
                    <a:pt x="228840" y="144655"/>
                  </a:lnTo>
                  <a:lnTo>
                    <a:pt x="195853" y="14774"/>
                  </a:lnTo>
                  <a:lnTo>
                    <a:pt x="194703" y="10883"/>
                  </a:lnTo>
                  <a:lnTo>
                    <a:pt x="193387" y="8305"/>
                  </a:lnTo>
                  <a:lnTo>
                    <a:pt x="190409" y="5788"/>
                  </a:lnTo>
                  <a:lnTo>
                    <a:pt x="187831" y="5154"/>
                  </a:lnTo>
                  <a:close/>
                </a:path>
                <a:path w="541020" h="184785">
                  <a:moveTo>
                    <a:pt x="305208" y="42950"/>
                  </a:moveTo>
                  <a:lnTo>
                    <a:pt x="278316" y="42950"/>
                  </a:lnTo>
                  <a:lnTo>
                    <a:pt x="308977" y="169738"/>
                  </a:lnTo>
                  <a:lnTo>
                    <a:pt x="309810" y="173292"/>
                  </a:lnTo>
                  <a:lnTo>
                    <a:pt x="311072" y="175923"/>
                  </a:lnTo>
                  <a:lnTo>
                    <a:pt x="314279" y="178674"/>
                  </a:lnTo>
                  <a:lnTo>
                    <a:pt x="316913" y="179359"/>
                  </a:lnTo>
                  <a:lnTo>
                    <a:pt x="340854" y="179359"/>
                  </a:lnTo>
                  <a:lnTo>
                    <a:pt x="343371" y="178731"/>
                  </a:lnTo>
                  <a:lnTo>
                    <a:pt x="346577" y="176214"/>
                  </a:lnTo>
                  <a:lnTo>
                    <a:pt x="347949" y="173636"/>
                  </a:lnTo>
                  <a:lnTo>
                    <a:pt x="349207" y="169395"/>
                  </a:lnTo>
                  <a:lnTo>
                    <a:pt x="356394" y="146373"/>
                  </a:lnTo>
                  <a:lnTo>
                    <a:pt x="329512" y="146373"/>
                  </a:lnTo>
                  <a:lnTo>
                    <a:pt x="305208" y="42950"/>
                  </a:lnTo>
                  <a:close/>
                </a:path>
                <a:path w="541020" h="184785">
                  <a:moveTo>
                    <a:pt x="396628" y="5154"/>
                  </a:moveTo>
                  <a:lnTo>
                    <a:pt x="371546" y="5154"/>
                  </a:lnTo>
                  <a:lnTo>
                    <a:pt x="368968" y="5788"/>
                  </a:lnTo>
                  <a:lnTo>
                    <a:pt x="365989" y="8305"/>
                  </a:lnTo>
                  <a:lnTo>
                    <a:pt x="364674" y="10883"/>
                  </a:lnTo>
                  <a:lnTo>
                    <a:pt x="363531" y="14774"/>
                  </a:lnTo>
                  <a:lnTo>
                    <a:pt x="329512" y="146373"/>
                  </a:lnTo>
                  <a:lnTo>
                    <a:pt x="356394" y="146373"/>
                  </a:lnTo>
                  <a:lnTo>
                    <a:pt x="396515" y="17867"/>
                  </a:lnTo>
                  <a:lnTo>
                    <a:pt x="397203" y="15805"/>
                  </a:lnTo>
                  <a:lnTo>
                    <a:pt x="397659" y="14205"/>
                  </a:lnTo>
                  <a:lnTo>
                    <a:pt x="398117" y="11914"/>
                  </a:lnTo>
                  <a:lnTo>
                    <a:pt x="398233" y="6760"/>
                  </a:lnTo>
                  <a:lnTo>
                    <a:pt x="396628" y="5154"/>
                  </a:lnTo>
                  <a:close/>
                </a:path>
                <a:path w="541020" h="184785">
                  <a:moveTo>
                    <a:pt x="290568" y="5154"/>
                  </a:moveTo>
                  <a:lnTo>
                    <a:pt x="267435" y="5154"/>
                  </a:lnTo>
                  <a:lnTo>
                    <a:pt x="264798" y="5788"/>
                  </a:lnTo>
                  <a:lnTo>
                    <a:pt x="261594" y="8305"/>
                  </a:lnTo>
                  <a:lnTo>
                    <a:pt x="260332" y="10883"/>
                  </a:lnTo>
                  <a:lnTo>
                    <a:pt x="228840" y="144655"/>
                  </a:lnTo>
                  <a:lnTo>
                    <a:pt x="254007" y="144655"/>
                  </a:lnTo>
                  <a:lnTo>
                    <a:pt x="278316" y="42950"/>
                  </a:lnTo>
                  <a:lnTo>
                    <a:pt x="305208" y="42950"/>
                  </a:lnTo>
                  <a:lnTo>
                    <a:pt x="297672" y="10883"/>
                  </a:lnTo>
                  <a:lnTo>
                    <a:pt x="296409" y="8305"/>
                  </a:lnTo>
                  <a:lnTo>
                    <a:pt x="293204" y="5788"/>
                  </a:lnTo>
                  <a:lnTo>
                    <a:pt x="290568" y="5154"/>
                  </a:lnTo>
                  <a:close/>
                </a:path>
                <a:path w="541020" h="184785">
                  <a:moveTo>
                    <a:pt x="72613" y="76279"/>
                  </a:moveTo>
                  <a:lnTo>
                    <a:pt x="65973" y="76279"/>
                  </a:lnTo>
                  <a:lnTo>
                    <a:pt x="51626" y="77235"/>
                  </a:lnTo>
                  <a:lnTo>
                    <a:pt x="10050" y="99828"/>
                  </a:lnTo>
                  <a:lnTo>
                    <a:pt x="0" y="131942"/>
                  </a:lnTo>
                  <a:lnTo>
                    <a:pt x="902" y="143196"/>
                  </a:lnTo>
                  <a:lnTo>
                    <a:pt x="22292" y="175903"/>
                  </a:lnTo>
                  <a:lnTo>
                    <a:pt x="53604" y="183828"/>
                  </a:lnTo>
                  <a:lnTo>
                    <a:pt x="70224" y="182131"/>
                  </a:lnTo>
                  <a:lnTo>
                    <a:pt x="85384" y="177042"/>
                  </a:lnTo>
                  <a:lnTo>
                    <a:pt x="99085" y="168559"/>
                  </a:lnTo>
                  <a:lnTo>
                    <a:pt x="109908" y="158058"/>
                  </a:lnTo>
                  <a:lnTo>
                    <a:pt x="52914" y="158058"/>
                  </a:lnTo>
                  <a:lnTo>
                    <a:pt x="46042" y="155710"/>
                  </a:lnTo>
                  <a:lnTo>
                    <a:pt x="36423" y="146320"/>
                  </a:lnTo>
                  <a:lnTo>
                    <a:pt x="34016" y="139389"/>
                  </a:lnTo>
                  <a:lnTo>
                    <a:pt x="34016" y="120378"/>
                  </a:lnTo>
                  <a:lnTo>
                    <a:pt x="72845" y="99646"/>
                  </a:lnTo>
                  <a:lnTo>
                    <a:pt x="141565" y="99646"/>
                  </a:lnTo>
                  <a:lnTo>
                    <a:pt x="141565" y="82120"/>
                  </a:lnTo>
                  <a:lnTo>
                    <a:pt x="109266" y="82120"/>
                  </a:lnTo>
                  <a:lnTo>
                    <a:pt x="101476" y="80290"/>
                  </a:lnTo>
                  <a:lnTo>
                    <a:pt x="93976" y="78857"/>
                  </a:lnTo>
                  <a:lnTo>
                    <a:pt x="79545" y="76795"/>
                  </a:lnTo>
                  <a:lnTo>
                    <a:pt x="72613" y="76279"/>
                  </a:lnTo>
                  <a:close/>
                </a:path>
                <a:path w="541020" h="184785">
                  <a:moveTo>
                    <a:pt x="148466" y="156681"/>
                  </a:moveTo>
                  <a:lnTo>
                    <a:pt x="111326" y="156681"/>
                  </a:lnTo>
                  <a:lnTo>
                    <a:pt x="113388" y="161036"/>
                  </a:lnTo>
                  <a:lnTo>
                    <a:pt x="128164" y="180046"/>
                  </a:lnTo>
                  <a:lnTo>
                    <a:pt x="131827" y="180046"/>
                  </a:lnTo>
                  <a:lnTo>
                    <a:pt x="151530" y="166302"/>
                  </a:lnTo>
                  <a:lnTo>
                    <a:pt x="151530" y="162866"/>
                  </a:lnTo>
                  <a:lnTo>
                    <a:pt x="151069" y="161380"/>
                  </a:lnTo>
                  <a:lnTo>
                    <a:pt x="150155" y="159776"/>
                  </a:lnTo>
                  <a:lnTo>
                    <a:pt x="148466" y="156681"/>
                  </a:lnTo>
                  <a:close/>
                </a:path>
                <a:path w="541020" h="184785">
                  <a:moveTo>
                    <a:pt x="141565" y="99646"/>
                  </a:moveTo>
                  <a:lnTo>
                    <a:pt x="78798" y="99646"/>
                  </a:lnTo>
                  <a:lnTo>
                    <a:pt x="84924" y="100048"/>
                  </a:lnTo>
                  <a:lnTo>
                    <a:pt x="97523" y="101652"/>
                  </a:lnTo>
                  <a:lnTo>
                    <a:pt x="103538" y="102736"/>
                  </a:lnTo>
                  <a:lnTo>
                    <a:pt x="109179" y="104090"/>
                  </a:lnTo>
                  <a:lnTo>
                    <a:pt x="109153" y="120015"/>
                  </a:lnTo>
                  <a:lnTo>
                    <a:pt x="75018" y="156852"/>
                  </a:lnTo>
                  <a:lnTo>
                    <a:pt x="68261" y="158058"/>
                  </a:lnTo>
                  <a:lnTo>
                    <a:pt x="109908" y="158058"/>
                  </a:lnTo>
                  <a:lnTo>
                    <a:pt x="111326" y="156681"/>
                  </a:lnTo>
                  <a:lnTo>
                    <a:pt x="148466" y="156681"/>
                  </a:lnTo>
                  <a:lnTo>
                    <a:pt x="147405" y="154738"/>
                  </a:lnTo>
                  <a:lnTo>
                    <a:pt x="145284" y="150041"/>
                  </a:lnTo>
                  <a:lnTo>
                    <a:pt x="142306" y="141337"/>
                  </a:lnTo>
                  <a:lnTo>
                    <a:pt x="141565" y="135496"/>
                  </a:lnTo>
                  <a:lnTo>
                    <a:pt x="141565" y="99646"/>
                  </a:lnTo>
                  <a:close/>
                </a:path>
                <a:path w="541020" h="184785">
                  <a:moveTo>
                    <a:pt x="133378" y="27144"/>
                  </a:moveTo>
                  <a:lnTo>
                    <a:pt x="68035" y="27144"/>
                  </a:lnTo>
                  <a:lnTo>
                    <a:pt x="78536" y="27714"/>
                  </a:lnTo>
                  <a:lnTo>
                    <a:pt x="87362" y="29422"/>
                  </a:lnTo>
                  <a:lnTo>
                    <a:pt x="109266" y="67689"/>
                  </a:lnTo>
                  <a:lnTo>
                    <a:pt x="109266" y="82120"/>
                  </a:lnTo>
                  <a:lnTo>
                    <a:pt x="141565" y="82120"/>
                  </a:lnTo>
                  <a:lnTo>
                    <a:pt x="141565" y="64253"/>
                  </a:lnTo>
                  <a:lnTo>
                    <a:pt x="140544" y="49125"/>
                  </a:lnTo>
                  <a:lnTo>
                    <a:pt x="137483" y="36036"/>
                  </a:lnTo>
                  <a:lnTo>
                    <a:pt x="133378" y="27144"/>
                  </a:lnTo>
                  <a:close/>
                </a:path>
                <a:path w="541020" h="184785">
                  <a:moveTo>
                    <a:pt x="73874" y="0"/>
                  </a:moveTo>
                  <a:lnTo>
                    <a:pt x="29894" y="7904"/>
                  </a:lnTo>
                  <a:lnTo>
                    <a:pt x="11682" y="20504"/>
                  </a:lnTo>
                  <a:lnTo>
                    <a:pt x="11682" y="37452"/>
                  </a:lnTo>
                  <a:lnTo>
                    <a:pt x="13059" y="39514"/>
                  </a:lnTo>
                  <a:lnTo>
                    <a:pt x="16494" y="39514"/>
                  </a:lnTo>
                  <a:lnTo>
                    <a:pt x="17525" y="39343"/>
                  </a:lnTo>
                  <a:lnTo>
                    <a:pt x="20273" y="38656"/>
                  </a:lnTo>
                  <a:lnTo>
                    <a:pt x="22560" y="37796"/>
                  </a:lnTo>
                  <a:lnTo>
                    <a:pt x="25770" y="36421"/>
                  </a:lnTo>
                  <a:lnTo>
                    <a:pt x="32642" y="33672"/>
                  </a:lnTo>
                  <a:lnTo>
                    <a:pt x="39687" y="31440"/>
                  </a:lnTo>
                  <a:lnTo>
                    <a:pt x="54118" y="28004"/>
                  </a:lnTo>
                  <a:lnTo>
                    <a:pt x="61163" y="27144"/>
                  </a:lnTo>
                  <a:lnTo>
                    <a:pt x="133378" y="27144"/>
                  </a:lnTo>
                  <a:lnTo>
                    <a:pt x="132382" y="24987"/>
                  </a:lnTo>
                  <a:lnTo>
                    <a:pt x="125243" y="15978"/>
                  </a:lnTo>
                  <a:lnTo>
                    <a:pt x="115911" y="8987"/>
                  </a:lnTo>
                  <a:lnTo>
                    <a:pt x="104240" y="3994"/>
                  </a:lnTo>
                  <a:lnTo>
                    <a:pt x="90228" y="998"/>
                  </a:lnTo>
                  <a:lnTo>
                    <a:pt x="73874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124678" y="6504967"/>
              <a:ext cx="538480" cy="124460"/>
            </a:xfrm>
            <a:custGeom>
              <a:avLst/>
              <a:gdLst/>
              <a:ahLst/>
              <a:cxnLst/>
              <a:rect l="l" t="t" r="r" b="b"/>
              <a:pathLst>
                <a:path w="538479" h="124459">
                  <a:moveTo>
                    <a:pt x="1959" y="0"/>
                  </a:moveTo>
                  <a:lnTo>
                    <a:pt x="0" y="2709"/>
                  </a:lnTo>
                  <a:lnTo>
                    <a:pt x="0" y="10568"/>
                  </a:lnTo>
                  <a:lnTo>
                    <a:pt x="43154" y="45345"/>
                  </a:lnTo>
                  <a:lnTo>
                    <a:pt x="87448" y="72742"/>
                  </a:lnTo>
                  <a:lnTo>
                    <a:pt x="135121" y="94728"/>
                  </a:lnTo>
                  <a:lnTo>
                    <a:pt x="185796" y="110915"/>
                  </a:lnTo>
                  <a:lnTo>
                    <a:pt x="239097" y="120913"/>
                  </a:lnTo>
                  <a:lnTo>
                    <a:pt x="292737" y="124214"/>
                  </a:lnTo>
                  <a:lnTo>
                    <a:pt x="296585" y="124214"/>
                  </a:lnTo>
                  <a:lnTo>
                    <a:pt x="344297" y="121312"/>
                  </a:lnTo>
                  <a:lnTo>
                    <a:pt x="395048" y="112349"/>
                  </a:lnTo>
                  <a:lnTo>
                    <a:pt x="444883" y="97589"/>
                  </a:lnTo>
                  <a:lnTo>
                    <a:pt x="481243" y="81763"/>
                  </a:lnTo>
                  <a:lnTo>
                    <a:pt x="301442" y="81763"/>
                  </a:lnTo>
                  <a:lnTo>
                    <a:pt x="248692" y="79380"/>
                  </a:lnTo>
                  <a:lnTo>
                    <a:pt x="196958" y="72415"/>
                  </a:lnTo>
                  <a:lnTo>
                    <a:pt x="146693" y="61143"/>
                  </a:lnTo>
                  <a:lnTo>
                    <a:pt x="98348" y="45839"/>
                  </a:lnTo>
                  <a:lnTo>
                    <a:pt x="52378" y="26777"/>
                  </a:lnTo>
                  <a:lnTo>
                    <a:pt x="9234" y="4233"/>
                  </a:lnTo>
                  <a:lnTo>
                    <a:pt x="1959" y="0"/>
                  </a:lnTo>
                  <a:close/>
                </a:path>
                <a:path w="538479" h="124459">
                  <a:moveTo>
                    <a:pt x="531906" y="35446"/>
                  </a:moveTo>
                  <a:lnTo>
                    <a:pt x="524324" y="36152"/>
                  </a:lnTo>
                  <a:lnTo>
                    <a:pt x="480193" y="52700"/>
                  </a:lnTo>
                  <a:lnTo>
                    <a:pt x="435196" y="65487"/>
                  </a:lnTo>
                  <a:lnTo>
                    <a:pt x="389976" y="74561"/>
                  </a:lnTo>
                  <a:lnTo>
                    <a:pt x="345177" y="79970"/>
                  </a:lnTo>
                  <a:lnTo>
                    <a:pt x="301442" y="81763"/>
                  </a:lnTo>
                  <a:lnTo>
                    <a:pt x="481243" y="81763"/>
                  </a:lnTo>
                  <a:lnTo>
                    <a:pt x="491780" y="77176"/>
                  </a:lnTo>
                  <a:lnTo>
                    <a:pt x="533721" y="51257"/>
                  </a:lnTo>
                  <a:lnTo>
                    <a:pt x="538300" y="44911"/>
                  </a:lnTo>
                  <a:lnTo>
                    <a:pt x="537130" y="39003"/>
                  </a:lnTo>
                  <a:lnTo>
                    <a:pt x="531906" y="35446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2513" y="6496336"/>
              <a:ext cx="112536" cy="1111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47827"/>
            <a:ext cx="71494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latin typeface="Trebuchet MS"/>
                <a:cs typeface="Trebuchet MS"/>
              </a:rPr>
              <a:t>Amazon</a:t>
            </a:r>
            <a:r>
              <a:rPr sz="3200" spc="-175" dirty="0">
                <a:latin typeface="Trebuchet MS"/>
                <a:cs typeface="Trebuchet MS"/>
              </a:rPr>
              <a:t> </a:t>
            </a:r>
            <a:r>
              <a:rPr sz="3200" spc="10" dirty="0">
                <a:latin typeface="Trebuchet MS"/>
                <a:cs typeface="Trebuchet MS"/>
              </a:rPr>
              <a:t>Kinesis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425" dirty="0">
                <a:latin typeface="Trebuchet MS"/>
                <a:cs typeface="Trebuchet MS"/>
              </a:rPr>
              <a:t>–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25" dirty="0">
                <a:latin typeface="Trebuchet MS"/>
                <a:cs typeface="Trebuchet MS"/>
              </a:rPr>
              <a:t>Streams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20" dirty="0">
                <a:latin typeface="Trebuchet MS"/>
                <a:cs typeface="Trebuchet MS"/>
              </a:rPr>
              <a:t>vs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-50" dirty="0">
                <a:latin typeface="Trebuchet MS"/>
                <a:cs typeface="Trebuchet MS"/>
              </a:rPr>
              <a:t>Firehose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9380" y="1805940"/>
            <a:ext cx="89192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581400" algn="l"/>
                <a:tab pos="7038975" algn="l"/>
              </a:tabLst>
            </a:pPr>
            <a:r>
              <a:rPr sz="2000" b="1" spc="-35" dirty="0">
                <a:solidFill>
                  <a:srgbClr val="002D43"/>
                </a:solidFill>
                <a:latin typeface="Tahoma"/>
                <a:cs typeface="Tahoma"/>
              </a:rPr>
              <a:t>Amazon </a:t>
            </a:r>
            <a:r>
              <a:rPr sz="2000" b="1" spc="-65" dirty="0">
                <a:solidFill>
                  <a:srgbClr val="002D43"/>
                </a:solidFill>
                <a:latin typeface="Tahoma"/>
                <a:cs typeface="Tahoma"/>
              </a:rPr>
              <a:t>Kinesis </a:t>
            </a:r>
            <a:r>
              <a:rPr sz="2000" b="1" spc="-50" dirty="0">
                <a:solidFill>
                  <a:srgbClr val="002D43"/>
                </a:solidFill>
                <a:latin typeface="Tahoma"/>
                <a:cs typeface="Tahoma"/>
              </a:rPr>
              <a:t>Data </a:t>
            </a:r>
            <a:r>
              <a:rPr sz="2000" b="1" spc="-65" dirty="0">
                <a:solidFill>
                  <a:srgbClr val="002D43"/>
                </a:solidFill>
                <a:latin typeface="Tahoma"/>
                <a:cs typeface="Tahoma"/>
              </a:rPr>
              <a:t>Streams </a:t>
            </a:r>
            <a:r>
              <a:rPr sz="2000" spc="75" dirty="0">
                <a:solidFill>
                  <a:srgbClr val="002D43"/>
                </a:solidFill>
                <a:latin typeface="Century Gothic"/>
                <a:cs typeface="Century Gothic"/>
              </a:rPr>
              <a:t>is </a:t>
            </a:r>
            <a:r>
              <a:rPr sz="2000" spc="12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sz="2000" spc="-250" dirty="0">
                <a:solidFill>
                  <a:srgbClr val="002D43"/>
                </a:solidFill>
                <a:latin typeface="Century Gothic"/>
                <a:cs typeface="Century Gothic"/>
              </a:rPr>
              <a:t>cases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40" dirty="0">
                <a:solidFill>
                  <a:srgbClr val="002D43"/>
                </a:solidFill>
                <a:latin typeface="Century Gothic"/>
                <a:cs typeface="Century Gothic"/>
              </a:rPr>
              <a:t>that</a:t>
            </a:r>
            <a:r>
              <a:rPr sz="2000" spc="2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require	</a:t>
            </a:r>
            <a:r>
              <a:rPr sz="2000" spc="-55" dirty="0">
                <a:solidFill>
                  <a:srgbClr val="002D43"/>
                </a:solidFill>
                <a:latin typeface="Century Gothic"/>
                <a:cs typeface="Century Gothic"/>
              </a:rPr>
              <a:t>custom 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processing, </a:t>
            </a:r>
            <a:r>
              <a:rPr sz="2000" spc="-70" dirty="0">
                <a:solidFill>
                  <a:srgbClr val="002D43"/>
                </a:solidFill>
                <a:latin typeface="Century Gothic"/>
                <a:cs typeface="Century Gothic"/>
              </a:rPr>
              <a:t>per 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incoming </a:t>
            </a:r>
            <a:r>
              <a:rPr sz="2000" spc="-100" dirty="0">
                <a:solidFill>
                  <a:srgbClr val="002D43"/>
                </a:solidFill>
                <a:latin typeface="Century Gothic"/>
                <a:cs typeface="Century Gothic"/>
              </a:rPr>
              <a:t>record, </a:t>
            </a:r>
            <a:r>
              <a:rPr sz="2000" spc="100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sub-1 </a:t>
            </a:r>
            <a:r>
              <a:rPr sz="2000" spc="-175" dirty="0">
                <a:solidFill>
                  <a:srgbClr val="002D43"/>
                </a:solidFill>
                <a:latin typeface="Century Gothic"/>
                <a:cs typeface="Century Gothic"/>
              </a:rPr>
              <a:t>second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processing </a:t>
            </a:r>
            <a:r>
              <a:rPr sz="2000" spc="-90" dirty="0">
                <a:solidFill>
                  <a:srgbClr val="002D43"/>
                </a:solidFill>
                <a:latin typeface="Century Gothic"/>
                <a:cs typeface="Century Gothic"/>
              </a:rPr>
              <a:t>latency, </a:t>
            </a:r>
            <a:r>
              <a:rPr sz="2000" spc="-170" dirty="0">
                <a:solidFill>
                  <a:srgbClr val="002D43"/>
                </a:solidFill>
                <a:latin typeface="Century Gothic"/>
                <a:cs typeface="Century Gothic"/>
              </a:rPr>
              <a:t>and  </a:t>
            </a:r>
            <a:r>
              <a:rPr sz="2000" spc="-315" dirty="0">
                <a:solidFill>
                  <a:srgbClr val="002D43"/>
                </a:solidFill>
                <a:latin typeface="Century Gothic"/>
                <a:cs typeface="Century Gothic"/>
              </a:rPr>
              <a:t>a  </a:t>
            </a:r>
            <a:r>
              <a:rPr sz="2000" spc="-190" dirty="0">
                <a:solidFill>
                  <a:srgbClr val="002D43"/>
                </a:solidFill>
                <a:latin typeface="Century Gothic"/>
                <a:cs typeface="Century Gothic"/>
              </a:rPr>
              <a:t>choice  </a:t>
            </a:r>
            <a:r>
              <a:rPr sz="2000" spc="50" dirty="0">
                <a:solidFill>
                  <a:srgbClr val="002D43"/>
                </a:solidFill>
                <a:latin typeface="Century Gothic"/>
                <a:cs typeface="Century Gothic"/>
              </a:rPr>
              <a:t>of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 stream</a:t>
            </a:r>
            <a:r>
              <a:rPr sz="2000" spc="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processing	</a:t>
            </a:r>
            <a:r>
              <a:rPr sz="2000" spc="-10" dirty="0">
                <a:solidFill>
                  <a:srgbClr val="002D43"/>
                </a:solidFill>
                <a:latin typeface="Century Gothic"/>
                <a:cs typeface="Century Gothic"/>
              </a:rPr>
              <a:t>frameworks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59380" y="3875532"/>
            <a:ext cx="88328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solidFill>
                  <a:srgbClr val="002D43"/>
                </a:solidFill>
                <a:latin typeface="Tahoma"/>
                <a:cs typeface="Tahoma"/>
              </a:rPr>
              <a:t>Amazon </a:t>
            </a:r>
            <a:r>
              <a:rPr sz="2000" b="1" spc="-65" dirty="0">
                <a:solidFill>
                  <a:srgbClr val="002D43"/>
                </a:solidFill>
                <a:latin typeface="Tahoma"/>
                <a:cs typeface="Tahoma"/>
              </a:rPr>
              <a:t>Kinesis </a:t>
            </a:r>
            <a:r>
              <a:rPr sz="2000" b="1" spc="-50" dirty="0">
                <a:solidFill>
                  <a:srgbClr val="002D43"/>
                </a:solidFill>
                <a:latin typeface="Tahoma"/>
                <a:cs typeface="Tahoma"/>
              </a:rPr>
              <a:t>Data </a:t>
            </a:r>
            <a:r>
              <a:rPr sz="2000" b="1" spc="-105" dirty="0">
                <a:solidFill>
                  <a:srgbClr val="002D43"/>
                </a:solidFill>
                <a:latin typeface="Tahoma"/>
                <a:cs typeface="Tahoma"/>
              </a:rPr>
              <a:t>Firehose </a:t>
            </a:r>
            <a:r>
              <a:rPr sz="2000" spc="75" dirty="0">
                <a:solidFill>
                  <a:srgbClr val="002D43"/>
                </a:solidFill>
                <a:latin typeface="Century Gothic"/>
                <a:cs typeface="Century Gothic"/>
              </a:rPr>
              <a:t>is </a:t>
            </a:r>
            <a:r>
              <a:rPr sz="2000" spc="12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sz="2000" spc="-250" dirty="0">
                <a:solidFill>
                  <a:srgbClr val="002D43"/>
                </a:solidFill>
                <a:latin typeface="Century Gothic"/>
                <a:cs typeface="Century Gothic"/>
              </a:rPr>
              <a:t>cases </a:t>
            </a:r>
            <a:r>
              <a:rPr sz="2000" spc="40" dirty="0">
                <a:solidFill>
                  <a:srgbClr val="002D43"/>
                </a:solidFill>
                <a:latin typeface="Century Gothic"/>
                <a:cs typeface="Century Gothic"/>
              </a:rPr>
              <a:t>that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require</a:t>
            </a:r>
            <a:r>
              <a:rPr sz="2000" spc="-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zero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2000" spc="15" dirty="0">
                <a:solidFill>
                  <a:srgbClr val="002D43"/>
                </a:solidFill>
                <a:latin typeface="Century Gothic"/>
                <a:cs typeface="Century Gothic"/>
              </a:rPr>
              <a:t>administration, </a:t>
            </a:r>
            <a:r>
              <a:rPr sz="2000" spc="55" dirty="0">
                <a:solidFill>
                  <a:srgbClr val="002D43"/>
                </a:solidFill>
                <a:latin typeface="Century Gothic"/>
                <a:cs typeface="Century Gothic"/>
              </a:rPr>
              <a:t>ability </a:t>
            </a:r>
            <a:r>
              <a:rPr sz="2000" spc="35" dirty="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sz="2000" spc="10" dirty="0">
                <a:solidFill>
                  <a:srgbClr val="002D43"/>
                </a:solidFill>
                <a:latin typeface="Century Gothic"/>
                <a:cs typeface="Century Gothic"/>
              </a:rPr>
              <a:t>existing </a:t>
            </a:r>
            <a:r>
              <a:rPr sz="2000" spc="-65" dirty="0">
                <a:solidFill>
                  <a:srgbClr val="002D43"/>
                </a:solidFill>
                <a:latin typeface="Century Gothic"/>
                <a:cs typeface="Century Gothic"/>
              </a:rPr>
              <a:t>analytics </a:t>
            </a:r>
            <a:r>
              <a:rPr sz="2000" spc="60" dirty="0">
                <a:solidFill>
                  <a:srgbClr val="002D43"/>
                </a:solidFill>
                <a:latin typeface="Century Gothic"/>
                <a:cs typeface="Century Gothic"/>
              </a:rPr>
              <a:t>tools </a:t>
            </a:r>
            <a:r>
              <a:rPr sz="2000" spc="-200" dirty="0">
                <a:solidFill>
                  <a:srgbClr val="002D43"/>
                </a:solidFill>
                <a:latin typeface="Century Gothic"/>
                <a:cs typeface="Century Gothic"/>
              </a:rPr>
              <a:t>based </a:t>
            </a:r>
            <a:r>
              <a:rPr sz="2000" spc="-60" dirty="0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sz="2000" spc="-11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3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002D43"/>
                </a:solidFill>
                <a:latin typeface="Century Gothic"/>
                <a:cs typeface="Century Gothic"/>
              </a:rPr>
              <a:t>S3,</a:t>
            </a:r>
            <a:endParaRPr sz="2000">
              <a:latin typeface="Century Gothic"/>
              <a:cs typeface="Century Gothic"/>
            </a:endParaRPr>
          </a:p>
          <a:p>
            <a:pPr marL="12700" marR="558800">
              <a:lnSpc>
                <a:spcPct val="100000"/>
              </a:lnSpc>
            </a:pPr>
            <a:r>
              <a:rPr sz="2000" spc="-11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2000" dirty="0">
                <a:solidFill>
                  <a:srgbClr val="002D43"/>
                </a:solidFill>
                <a:latin typeface="Century Gothic"/>
                <a:cs typeface="Century Gothic"/>
              </a:rPr>
              <a:t>Redshift, </a:t>
            </a:r>
            <a:r>
              <a:rPr sz="2000" spc="-17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000" spc="-11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ES, </a:t>
            </a:r>
            <a:r>
              <a:rPr sz="2000" spc="-170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000" spc="-315" dirty="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sz="2000" spc="-155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2000" spc="-85" dirty="0">
                <a:solidFill>
                  <a:srgbClr val="002D43"/>
                </a:solidFill>
                <a:latin typeface="Century Gothic"/>
                <a:cs typeface="Century Gothic"/>
              </a:rPr>
              <a:t>latency </a:t>
            </a:r>
            <a:r>
              <a:rPr sz="2000" spc="50" dirty="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sz="2000" spc="95" dirty="0">
                <a:solidFill>
                  <a:srgbClr val="002D43"/>
                </a:solidFill>
                <a:latin typeface="Century Gothic"/>
                <a:cs typeface="Century Gothic"/>
              </a:rPr>
              <a:t>60 </a:t>
            </a:r>
            <a:r>
              <a:rPr sz="2000" spc="-160" dirty="0">
                <a:solidFill>
                  <a:srgbClr val="002D43"/>
                </a:solidFill>
                <a:latin typeface="Century Gothic"/>
                <a:cs typeface="Century Gothic"/>
              </a:rPr>
              <a:t>seconds </a:t>
            </a:r>
            <a:r>
              <a:rPr sz="2000" spc="75" dirty="0">
                <a:solidFill>
                  <a:srgbClr val="002D43"/>
                </a:solidFill>
                <a:latin typeface="Century Gothic"/>
                <a:cs typeface="Century Gothic"/>
              </a:rPr>
              <a:t>or  </a:t>
            </a:r>
            <a:r>
              <a:rPr sz="2000" spc="-20" dirty="0">
                <a:solidFill>
                  <a:srgbClr val="002D43"/>
                </a:solidFill>
                <a:latin typeface="Century Gothic"/>
                <a:cs typeface="Century Gothic"/>
              </a:rPr>
              <a:t>higher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528" y="1439214"/>
            <a:ext cx="1222779" cy="12227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529" y="3622462"/>
            <a:ext cx="1338495" cy="133849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47771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 </a:t>
            </a: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Sources </a:t>
            </a:r>
            <a:r>
              <a:rPr sz="3200" spc="110" dirty="0">
                <a:solidFill>
                  <a:srgbClr val="4D4D4C"/>
                </a:solidFill>
                <a:latin typeface="Trebuchet MS"/>
                <a:cs typeface="Trebuchet MS"/>
              </a:rPr>
              <a:t>-</a:t>
            </a:r>
            <a:r>
              <a:rPr sz="3200" spc="-5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Databases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0548" y="2211575"/>
            <a:ext cx="1944894" cy="19448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09616" y="4052316"/>
            <a:ext cx="1291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8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34987" y="3153089"/>
            <a:ext cx="1899920" cy="151765"/>
            <a:chOff x="5234987" y="3153089"/>
            <a:chExt cx="1899920" cy="151765"/>
          </a:xfrm>
        </p:grpSpPr>
        <p:sp>
          <p:nvSpPr>
            <p:cNvPr id="6" name="object 6"/>
            <p:cNvSpPr/>
            <p:nvPr/>
          </p:nvSpPr>
          <p:spPr>
            <a:xfrm>
              <a:off x="5247687" y="3165789"/>
              <a:ext cx="1874520" cy="126364"/>
            </a:xfrm>
            <a:custGeom>
              <a:avLst/>
              <a:gdLst/>
              <a:ahLst/>
              <a:cxnLst/>
              <a:rect l="l" t="t" r="r" b="b"/>
              <a:pathLst>
                <a:path w="1874520" h="126364">
                  <a:moveTo>
                    <a:pt x="1811365" y="0"/>
                  </a:moveTo>
                  <a:lnTo>
                    <a:pt x="1811365" y="31578"/>
                  </a:lnTo>
                  <a:lnTo>
                    <a:pt x="0" y="31578"/>
                  </a:lnTo>
                  <a:lnTo>
                    <a:pt x="0" y="94733"/>
                  </a:lnTo>
                  <a:lnTo>
                    <a:pt x="1811365" y="94733"/>
                  </a:lnTo>
                  <a:lnTo>
                    <a:pt x="1811365" y="126310"/>
                  </a:lnTo>
                  <a:lnTo>
                    <a:pt x="1874520" y="63154"/>
                  </a:lnTo>
                  <a:lnTo>
                    <a:pt x="181136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47687" y="3165789"/>
              <a:ext cx="1874520" cy="126364"/>
            </a:xfrm>
            <a:custGeom>
              <a:avLst/>
              <a:gdLst/>
              <a:ahLst/>
              <a:cxnLst/>
              <a:rect l="l" t="t" r="r" b="b"/>
              <a:pathLst>
                <a:path w="1874520" h="126364">
                  <a:moveTo>
                    <a:pt x="0" y="31578"/>
                  </a:moveTo>
                  <a:lnTo>
                    <a:pt x="1811366" y="31578"/>
                  </a:lnTo>
                  <a:lnTo>
                    <a:pt x="1811366" y="0"/>
                  </a:lnTo>
                  <a:lnTo>
                    <a:pt x="1874520" y="63155"/>
                  </a:lnTo>
                  <a:lnTo>
                    <a:pt x="1811366" y="126310"/>
                  </a:lnTo>
                  <a:lnTo>
                    <a:pt x="1811366" y="94733"/>
                  </a:lnTo>
                  <a:lnTo>
                    <a:pt x="0" y="94733"/>
                  </a:lnTo>
                  <a:lnTo>
                    <a:pt x="0" y="31578"/>
                  </a:lnTo>
                  <a:close/>
                </a:path>
              </a:pathLst>
            </a:custGeom>
            <a:ln w="25400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42750" y="4052316"/>
            <a:ext cx="1202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Databases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4071" y="2529839"/>
            <a:ext cx="1402079" cy="139903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8111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solidFill>
                  <a:srgbClr val="4D4D4C"/>
                </a:solidFill>
                <a:latin typeface="Trebuchet MS"/>
                <a:cs typeface="Trebuchet MS"/>
              </a:rPr>
              <a:t>Kinesis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Streams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4D4D4C"/>
                </a:solidFill>
                <a:latin typeface="Trebuchet MS"/>
                <a:cs typeface="Trebuchet MS"/>
              </a:rPr>
              <a:t>Lots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of</a:t>
            </a:r>
            <a:r>
              <a:rPr sz="3200" spc="-15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Integrations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10837" y="1605106"/>
            <a:ext cx="6422390" cy="3648075"/>
            <a:chOff x="2310837" y="1605106"/>
            <a:chExt cx="6422390" cy="3648075"/>
          </a:xfrm>
        </p:grpSpPr>
        <p:sp>
          <p:nvSpPr>
            <p:cNvPr id="4" name="object 4"/>
            <p:cNvSpPr/>
            <p:nvPr/>
          </p:nvSpPr>
          <p:spPr>
            <a:xfrm>
              <a:off x="5069321" y="1617807"/>
              <a:ext cx="3465195" cy="3622675"/>
            </a:xfrm>
            <a:custGeom>
              <a:avLst/>
              <a:gdLst/>
              <a:ahLst/>
              <a:cxnLst/>
              <a:rect l="l" t="t" r="r" b="b"/>
              <a:pathLst>
                <a:path w="3465195" h="3622675">
                  <a:moveTo>
                    <a:pt x="3464887" y="0"/>
                  </a:moveTo>
                  <a:lnTo>
                    <a:pt x="3464887" y="3622385"/>
                  </a:lnTo>
                  <a:lnTo>
                    <a:pt x="0" y="1811193"/>
                  </a:lnTo>
                  <a:lnTo>
                    <a:pt x="3464887" y="0"/>
                  </a:lnTo>
                  <a:close/>
                </a:path>
              </a:pathLst>
            </a:custGeom>
            <a:ln w="2540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23537" y="1617806"/>
              <a:ext cx="3465195" cy="3622675"/>
            </a:xfrm>
            <a:custGeom>
              <a:avLst/>
              <a:gdLst/>
              <a:ahLst/>
              <a:cxnLst/>
              <a:rect l="l" t="t" r="r" b="b"/>
              <a:pathLst>
                <a:path w="3465195" h="3622675">
                  <a:moveTo>
                    <a:pt x="0" y="3622385"/>
                  </a:moveTo>
                  <a:lnTo>
                    <a:pt x="0" y="0"/>
                  </a:lnTo>
                  <a:lnTo>
                    <a:pt x="3464887" y="1811192"/>
                  </a:lnTo>
                  <a:lnTo>
                    <a:pt x="0" y="3622385"/>
                  </a:lnTo>
                  <a:close/>
                </a:path>
              </a:pathLst>
            </a:custGeom>
            <a:ln w="2540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820" y="4097860"/>
              <a:ext cx="569663" cy="435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6502" y="4593801"/>
              <a:ext cx="784597" cy="3807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6501" y="1945223"/>
              <a:ext cx="548639" cy="5486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4132" y="4166277"/>
              <a:ext cx="737434" cy="3805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9065" y="3623008"/>
              <a:ext cx="522098" cy="3799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0261" y="1921257"/>
              <a:ext cx="548639" cy="5486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8331" y="3000580"/>
              <a:ext cx="548639" cy="5486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7983" y="3212847"/>
              <a:ext cx="473204" cy="3902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1157" y="2515285"/>
              <a:ext cx="440343" cy="4641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9998" y="2544256"/>
              <a:ext cx="367734" cy="3876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6267" y="4570412"/>
              <a:ext cx="1236849" cy="50474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81647" y="2124964"/>
            <a:ext cx="932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Put*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APIs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7106" y="2643123"/>
            <a:ext cx="1698625" cy="1345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875" algn="r">
              <a:lnSpc>
                <a:spcPts val="191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Kinesis</a:t>
            </a:r>
            <a:r>
              <a:rPr sz="1600" b="1" spc="-1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Producer</a:t>
            </a:r>
            <a:endParaRPr sz="1600">
              <a:latin typeface="Arial"/>
              <a:cs typeface="Arial"/>
            </a:endParaRPr>
          </a:p>
          <a:p>
            <a:pPr marR="15240" algn="r">
              <a:lnSpc>
                <a:spcPts val="1910"/>
              </a:lnSpc>
            </a:pPr>
            <a:r>
              <a:rPr sz="1600" b="1" spc="-5" dirty="0">
                <a:latin typeface="Arial"/>
                <a:cs typeface="Arial"/>
              </a:rPr>
              <a:t>Library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910"/>
              </a:lnSpc>
              <a:spcBef>
                <a:spcPts val="525"/>
              </a:spcBef>
            </a:pPr>
            <a:r>
              <a:rPr sz="1600" b="1" spc="-35" dirty="0">
                <a:latin typeface="Arial"/>
                <a:cs typeface="Arial"/>
              </a:rPr>
              <a:t>AWS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910"/>
              </a:lnSpc>
            </a:pPr>
            <a:r>
              <a:rPr sz="1600" b="1" spc="-5" dirty="0">
                <a:latin typeface="Arial"/>
                <a:cs typeface="Arial"/>
              </a:rPr>
              <a:t>Mobile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SDK</a:t>
            </a:r>
            <a:endParaRPr sz="1600">
              <a:latin typeface="Arial"/>
              <a:cs typeface="Arial"/>
            </a:endParaRPr>
          </a:p>
          <a:p>
            <a:pPr marR="15240" algn="r">
              <a:lnSpc>
                <a:spcPct val="100000"/>
              </a:lnSpc>
              <a:spcBef>
                <a:spcPts val="315"/>
              </a:spcBef>
            </a:pPr>
            <a:r>
              <a:rPr sz="1600" b="1" spc="-5" dirty="0">
                <a:latin typeface="Arial"/>
                <a:cs typeface="Arial"/>
              </a:rPr>
              <a:t>LOG4J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6559" y="4215892"/>
            <a:ext cx="624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F</a:t>
            </a:r>
            <a:r>
              <a:rPr sz="1600" b="1" spc="5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u</a:t>
            </a:r>
            <a:r>
              <a:rPr sz="1600" b="1" dirty="0">
                <a:latin typeface="Arial"/>
                <a:cs typeface="Arial"/>
              </a:rPr>
              <a:t>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58414" y="4727955"/>
            <a:ext cx="759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Fluentd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96997" y="1424940"/>
            <a:ext cx="1267460" cy="963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on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-5" dirty="0">
                <a:latin typeface="Arial"/>
                <a:cs typeface="Arial"/>
              </a:rPr>
              <a:t>m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  g</a:t>
            </a:r>
            <a:endParaRPr sz="20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660"/>
              </a:spcBef>
            </a:pPr>
            <a:r>
              <a:rPr sz="1600" b="1" dirty="0">
                <a:latin typeface="Arial"/>
                <a:cs typeface="Arial"/>
              </a:rPr>
              <a:t>Get*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APIs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36769" y="3740404"/>
            <a:ext cx="1807845" cy="7905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latin typeface="Arial"/>
                <a:cs typeface="Arial"/>
              </a:rPr>
              <a:t>Amazon Elastic  MapReduce</a:t>
            </a:r>
            <a:r>
              <a:rPr sz="1600" b="1" spc="-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(EMR)</a:t>
            </a:r>
            <a:endParaRPr sz="16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spcBef>
                <a:spcPts val="220"/>
              </a:spcBef>
            </a:pPr>
            <a:r>
              <a:rPr sz="1600" b="1" spc="-5" dirty="0">
                <a:latin typeface="Arial"/>
                <a:cs typeface="Arial"/>
              </a:rPr>
              <a:t>Apache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Storm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1572" y="1424940"/>
            <a:ext cx="10293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Sending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37490" y="2665476"/>
            <a:ext cx="1582420" cy="7569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35"/>
              </a:spcBef>
            </a:pPr>
            <a:r>
              <a:rPr sz="1400" b="1" spc="-5" dirty="0">
                <a:latin typeface="Arial"/>
                <a:cs typeface="Arial"/>
              </a:rPr>
              <a:t>Kinesis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Consumer  Library</a:t>
            </a:r>
            <a:endParaRPr sz="14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785"/>
              </a:spcBef>
            </a:pPr>
            <a:r>
              <a:rPr sz="1400" b="1" spc="-30" dirty="0">
                <a:latin typeface="Arial"/>
                <a:cs typeface="Arial"/>
              </a:rPr>
              <a:t>AWS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Lambda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42471" y="4691379"/>
            <a:ext cx="1378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Apache</a:t>
            </a:r>
            <a:r>
              <a:rPr sz="1600" b="1" spc="-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Spark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8428" y="1846579"/>
            <a:ext cx="290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2400" spc="-20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400" spc="-1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400" spc="-35" dirty="0">
                <a:solidFill>
                  <a:srgbClr val="002D43"/>
                </a:solidFill>
                <a:latin typeface="Century Gothic"/>
                <a:cs typeface="Century Gothic"/>
              </a:rPr>
              <a:t>Streams</a:t>
            </a:r>
            <a:endParaRPr sz="2400">
              <a:latin typeface="Century Gothic"/>
              <a:cs typeface="Century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986528" y="2983992"/>
            <a:ext cx="3441700" cy="1076325"/>
            <a:chOff x="4986528" y="2983992"/>
            <a:chExt cx="3441700" cy="1076325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6528" y="2983992"/>
              <a:ext cx="944879" cy="944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4424" y="3081528"/>
              <a:ext cx="463296" cy="4632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85760" y="3648456"/>
              <a:ext cx="411479" cy="411480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687450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solidFill>
                  <a:srgbClr val="4D4D4C"/>
                </a:solidFill>
                <a:latin typeface="Trebuchet MS"/>
                <a:cs typeface="Trebuchet MS"/>
              </a:rPr>
              <a:t>Kinesis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Streams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75" dirty="0">
                <a:solidFill>
                  <a:srgbClr val="4D4D4C"/>
                </a:solidFill>
                <a:latin typeface="Trebuchet MS"/>
                <a:cs typeface="Trebuchet MS"/>
              </a:rPr>
              <a:t>How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it</a:t>
            </a:r>
            <a:r>
              <a:rPr sz="3200" spc="-15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4D4D4C"/>
                </a:solidFill>
                <a:latin typeface="Trebuchet MS"/>
                <a:cs typeface="Trebuchet MS"/>
              </a:rPr>
              <a:t>works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523" y="1307825"/>
            <a:ext cx="11093433" cy="39700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79267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solidFill>
                  <a:srgbClr val="4D4D4C"/>
                </a:solidFill>
                <a:latin typeface="Trebuchet MS"/>
                <a:cs typeface="Trebuchet MS"/>
              </a:rPr>
              <a:t>Kinesis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Streams</a:t>
            </a:r>
            <a:r>
              <a:rPr sz="3200" spc="-15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75" dirty="0">
                <a:solidFill>
                  <a:srgbClr val="4D4D4C"/>
                </a:solidFill>
                <a:latin typeface="Trebuchet MS"/>
                <a:cs typeface="Trebuchet MS"/>
              </a:rPr>
              <a:t>How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it</a:t>
            </a:r>
            <a:r>
              <a:rPr sz="3200" spc="-15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4D4D4C"/>
                </a:solidFill>
                <a:latin typeface="Trebuchet MS"/>
                <a:cs typeface="Trebuchet MS"/>
              </a:rPr>
              <a:t>works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65" dirty="0">
                <a:solidFill>
                  <a:srgbClr val="4D4D4C"/>
                </a:solidFill>
                <a:latin typeface="Trebuchet MS"/>
                <a:cs typeface="Trebuchet MS"/>
              </a:rPr>
              <a:t>cont.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514" y="1476220"/>
            <a:ext cx="11106064" cy="33279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79" y="248412"/>
            <a:ext cx="8576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latin typeface="Trebuchet MS"/>
                <a:cs typeface="Trebuchet MS"/>
              </a:rPr>
              <a:t>Amazon</a:t>
            </a:r>
            <a:r>
              <a:rPr sz="3200" spc="-175" dirty="0">
                <a:latin typeface="Trebuchet MS"/>
                <a:cs typeface="Trebuchet MS"/>
              </a:rPr>
              <a:t> </a:t>
            </a:r>
            <a:r>
              <a:rPr sz="3200" spc="95" dirty="0">
                <a:latin typeface="Trebuchet MS"/>
                <a:cs typeface="Trebuchet MS"/>
              </a:rPr>
              <a:t>Managed</a:t>
            </a:r>
            <a:r>
              <a:rPr sz="3200" spc="-175" dirty="0">
                <a:latin typeface="Trebuchet MS"/>
                <a:cs typeface="Trebuchet MS"/>
              </a:rPr>
              <a:t> </a:t>
            </a:r>
            <a:r>
              <a:rPr sz="3200" spc="50" dirty="0">
                <a:latin typeface="Trebuchet MS"/>
                <a:cs typeface="Trebuchet MS"/>
              </a:rPr>
              <a:t>Streaming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10" dirty="0">
                <a:latin typeface="Trebuchet MS"/>
                <a:cs typeface="Trebuchet MS"/>
              </a:rPr>
              <a:t>for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65" dirty="0">
                <a:latin typeface="Trebuchet MS"/>
                <a:cs typeface="Trebuchet MS"/>
              </a:rPr>
              <a:t>Kafka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114" dirty="0">
                <a:latin typeface="Trebuchet MS"/>
                <a:cs typeface="Trebuchet MS"/>
              </a:rPr>
              <a:t>(MSK)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9940" y="1441196"/>
            <a:ext cx="10549890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70" dirty="0">
                <a:solidFill>
                  <a:srgbClr val="232F3E"/>
                </a:solidFill>
                <a:latin typeface="Century Gothic"/>
                <a:cs typeface="Century Gothic"/>
              </a:rPr>
              <a:t>Fully </a:t>
            </a:r>
            <a:r>
              <a:rPr sz="2400" spc="-140" dirty="0">
                <a:solidFill>
                  <a:srgbClr val="232F3E"/>
                </a:solidFill>
                <a:latin typeface="Century Gothic"/>
                <a:cs typeface="Century Gothic"/>
              </a:rPr>
              <a:t>compatible </a:t>
            </a:r>
            <a:r>
              <a:rPr sz="2400" spc="10" dirty="0">
                <a:solidFill>
                  <a:srgbClr val="232F3E"/>
                </a:solidFill>
                <a:latin typeface="Century Gothic"/>
                <a:cs typeface="Century Gothic"/>
              </a:rPr>
              <a:t>with </a:t>
            </a:r>
            <a:r>
              <a:rPr sz="2400" spc="-265" dirty="0">
                <a:solidFill>
                  <a:srgbClr val="232F3E"/>
                </a:solidFill>
                <a:latin typeface="Century Gothic"/>
                <a:cs typeface="Century Gothic"/>
              </a:rPr>
              <a:t>Apache </a:t>
            </a:r>
            <a:r>
              <a:rPr sz="2400" spc="-95" dirty="0">
                <a:solidFill>
                  <a:srgbClr val="232F3E"/>
                </a:solidFill>
                <a:latin typeface="Century Gothic"/>
                <a:cs typeface="Century Gothic"/>
              </a:rPr>
              <a:t>Kafka </a:t>
            </a:r>
            <a:r>
              <a:rPr sz="2400" dirty="0">
                <a:solidFill>
                  <a:srgbClr val="232F3E"/>
                </a:solidFill>
                <a:latin typeface="Century Gothic"/>
                <a:cs typeface="Century Gothic"/>
              </a:rPr>
              <a:t>v2.6.0 </a:t>
            </a:r>
            <a:r>
              <a:rPr sz="2400" spc="-195" dirty="0">
                <a:solidFill>
                  <a:srgbClr val="232F3E"/>
                </a:solidFill>
                <a:latin typeface="Century Gothic"/>
                <a:cs typeface="Century Gothic"/>
              </a:rPr>
              <a:t>(and </a:t>
            </a:r>
            <a:r>
              <a:rPr sz="2400" spc="-114" dirty="0">
                <a:solidFill>
                  <a:srgbClr val="232F3E"/>
                </a:solidFill>
                <a:latin typeface="Century Gothic"/>
                <a:cs typeface="Century Gothic"/>
              </a:rPr>
              <a:t>some </a:t>
            </a:r>
            <a:r>
              <a:rPr sz="2400" spc="-50" dirty="0">
                <a:solidFill>
                  <a:srgbClr val="232F3E"/>
                </a:solidFill>
                <a:latin typeface="Century Gothic"/>
                <a:cs typeface="Century Gothic"/>
              </a:rPr>
              <a:t>other </a:t>
            </a:r>
            <a:r>
              <a:rPr sz="2400" dirty="0">
                <a:solidFill>
                  <a:srgbClr val="232F3E"/>
                </a:solidFill>
                <a:latin typeface="Century Gothic"/>
                <a:cs typeface="Century Gothic"/>
              </a:rPr>
              <a:t>2.x</a:t>
            </a:r>
            <a:r>
              <a:rPr sz="2400" spc="-26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25" dirty="0">
                <a:solidFill>
                  <a:srgbClr val="232F3E"/>
                </a:solidFill>
                <a:latin typeface="Century Gothic"/>
                <a:cs typeface="Century Gothic"/>
              </a:rPr>
              <a:t>versions)</a:t>
            </a:r>
            <a:endParaRPr sz="24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40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2400" spc="-180" dirty="0">
                <a:solidFill>
                  <a:srgbClr val="232F3E"/>
                </a:solidFill>
                <a:latin typeface="Century Gothic"/>
                <a:cs typeface="Century Gothic"/>
              </a:rPr>
              <a:t>Management </a:t>
            </a:r>
            <a:r>
              <a:rPr sz="2400" spc="-125" dirty="0">
                <a:solidFill>
                  <a:srgbClr val="232F3E"/>
                </a:solidFill>
                <a:latin typeface="Century Gothic"/>
                <a:cs typeface="Century Gothic"/>
              </a:rPr>
              <a:t>Console </a:t>
            </a:r>
            <a:r>
              <a:rPr sz="2400" spc="-215" dirty="0">
                <a:solidFill>
                  <a:srgbClr val="232F3E"/>
                </a:solidFill>
                <a:latin typeface="Century Gothic"/>
                <a:cs typeface="Century Gothic"/>
              </a:rPr>
              <a:t>and </a:t>
            </a:r>
            <a:r>
              <a:rPr sz="2400" spc="-40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2400" spc="-30" dirty="0">
                <a:solidFill>
                  <a:srgbClr val="232F3E"/>
                </a:solidFill>
                <a:latin typeface="Century Gothic"/>
                <a:cs typeface="Century Gothic"/>
              </a:rPr>
              <a:t>API </a:t>
            </a:r>
            <a:r>
              <a:rPr sz="2400" spc="45" dirty="0">
                <a:solidFill>
                  <a:srgbClr val="232F3E"/>
                </a:solidFill>
                <a:latin typeface="Century Gothic"/>
                <a:cs typeface="Century Gothic"/>
              </a:rPr>
              <a:t>for</a:t>
            </a:r>
            <a:r>
              <a:rPr sz="2400" spc="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30" dirty="0">
                <a:solidFill>
                  <a:srgbClr val="232F3E"/>
                </a:solidFill>
                <a:latin typeface="Century Gothic"/>
                <a:cs typeface="Century Gothic"/>
              </a:rPr>
              <a:t>provisioning</a:t>
            </a:r>
            <a:endParaRPr sz="24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20" dirty="0">
                <a:solidFill>
                  <a:srgbClr val="232F3E"/>
                </a:solidFill>
                <a:latin typeface="Century Gothic"/>
                <a:cs typeface="Century Gothic"/>
              </a:rPr>
              <a:t>Clusters </a:t>
            </a:r>
            <a:r>
              <a:rPr sz="2400" spc="-160" dirty="0">
                <a:solidFill>
                  <a:srgbClr val="232F3E"/>
                </a:solidFill>
                <a:latin typeface="Century Gothic"/>
                <a:cs typeface="Century Gothic"/>
              </a:rPr>
              <a:t>are </a:t>
            </a:r>
            <a:r>
              <a:rPr sz="2400" spc="-70" dirty="0">
                <a:solidFill>
                  <a:srgbClr val="232F3E"/>
                </a:solidFill>
                <a:latin typeface="Century Gothic"/>
                <a:cs typeface="Century Gothic"/>
              </a:rPr>
              <a:t>setup</a:t>
            </a:r>
            <a:r>
              <a:rPr sz="2400" spc="11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95" dirty="0">
                <a:solidFill>
                  <a:srgbClr val="232F3E"/>
                </a:solidFill>
                <a:latin typeface="Century Gothic"/>
                <a:cs typeface="Century Gothic"/>
              </a:rPr>
              <a:t>automatically</a:t>
            </a:r>
            <a:endParaRPr sz="24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21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5" dirty="0">
                <a:solidFill>
                  <a:srgbClr val="232F3E"/>
                </a:solidFill>
                <a:latin typeface="Century Gothic"/>
                <a:cs typeface="Century Gothic"/>
              </a:rPr>
              <a:t>Provision </a:t>
            </a:r>
            <a:r>
              <a:rPr sz="2400" spc="-265" dirty="0">
                <a:solidFill>
                  <a:srgbClr val="232F3E"/>
                </a:solidFill>
                <a:latin typeface="Century Gothic"/>
                <a:cs typeface="Century Gothic"/>
              </a:rPr>
              <a:t>Apache </a:t>
            </a:r>
            <a:r>
              <a:rPr sz="2400" spc="-95" dirty="0">
                <a:solidFill>
                  <a:srgbClr val="232F3E"/>
                </a:solidFill>
                <a:latin typeface="Century Gothic"/>
                <a:cs typeface="Century Gothic"/>
              </a:rPr>
              <a:t>Kafka </a:t>
            </a:r>
            <a:r>
              <a:rPr sz="2400" spc="-25" dirty="0">
                <a:solidFill>
                  <a:srgbClr val="232F3E"/>
                </a:solidFill>
                <a:latin typeface="Century Gothic"/>
                <a:cs typeface="Century Gothic"/>
              </a:rPr>
              <a:t>brokers </a:t>
            </a:r>
            <a:r>
              <a:rPr sz="2400" spc="-215" dirty="0">
                <a:solidFill>
                  <a:srgbClr val="232F3E"/>
                </a:solidFill>
                <a:latin typeface="Century Gothic"/>
                <a:cs typeface="Century Gothic"/>
              </a:rPr>
              <a:t>and</a:t>
            </a:r>
            <a:r>
              <a:rPr sz="2400" spc="-12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95" dirty="0">
                <a:solidFill>
                  <a:srgbClr val="232F3E"/>
                </a:solidFill>
                <a:latin typeface="Century Gothic"/>
                <a:cs typeface="Century Gothic"/>
              </a:rPr>
              <a:t>storage</a:t>
            </a:r>
            <a:endParaRPr sz="24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90" dirty="0">
                <a:solidFill>
                  <a:srgbClr val="232F3E"/>
                </a:solidFill>
                <a:latin typeface="Century Gothic"/>
                <a:cs typeface="Century Gothic"/>
              </a:rPr>
              <a:t>Create </a:t>
            </a:r>
            <a:r>
              <a:rPr sz="2400" spc="-215" dirty="0">
                <a:solidFill>
                  <a:srgbClr val="232F3E"/>
                </a:solidFill>
                <a:latin typeface="Century Gothic"/>
                <a:cs typeface="Century Gothic"/>
              </a:rPr>
              <a:t>and </a:t>
            </a:r>
            <a:r>
              <a:rPr sz="2400" spc="-95" dirty="0">
                <a:solidFill>
                  <a:srgbClr val="232F3E"/>
                </a:solidFill>
                <a:latin typeface="Century Gothic"/>
                <a:cs typeface="Century Gothic"/>
              </a:rPr>
              <a:t>tear </a:t>
            </a:r>
            <a:r>
              <a:rPr sz="2400" spc="-150" dirty="0">
                <a:solidFill>
                  <a:srgbClr val="232F3E"/>
                </a:solidFill>
                <a:latin typeface="Century Gothic"/>
                <a:cs typeface="Century Gothic"/>
              </a:rPr>
              <a:t>down </a:t>
            </a:r>
            <a:r>
              <a:rPr sz="2400" spc="-15" dirty="0">
                <a:solidFill>
                  <a:srgbClr val="232F3E"/>
                </a:solidFill>
                <a:latin typeface="Century Gothic"/>
                <a:cs typeface="Century Gothic"/>
              </a:rPr>
              <a:t>clusters</a:t>
            </a:r>
            <a:r>
              <a:rPr sz="2400" spc="-37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150" dirty="0">
                <a:solidFill>
                  <a:srgbClr val="232F3E"/>
                </a:solidFill>
                <a:latin typeface="Century Gothic"/>
                <a:cs typeface="Century Gothic"/>
              </a:rPr>
              <a:t>on-demand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79" y="248412"/>
            <a:ext cx="92824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latin typeface="Trebuchet MS"/>
                <a:cs typeface="Trebuchet MS"/>
              </a:rPr>
              <a:t>Comparing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35" dirty="0">
                <a:latin typeface="Trebuchet MS"/>
                <a:cs typeface="Trebuchet MS"/>
              </a:rPr>
              <a:t>Amazon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10" dirty="0">
                <a:latin typeface="Trebuchet MS"/>
                <a:cs typeface="Trebuchet MS"/>
              </a:rPr>
              <a:t>Kinesis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55" dirty="0">
                <a:latin typeface="Trebuchet MS"/>
                <a:cs typeface="Trebuchet MS"/>
              </a:rPr>
              <a:t>Data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25" dirty="0">
                <a:latin typeface="Trebuchet MS"/>
                <a:cs typeface="Trebuchet MS"/>
              </a:rPr>
              <a:t>Streams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30" dirty="0">
                <a:latin typeface="Trebuchet MS"/>
                <a:cs typeface="Trebuchet MS"/>
              </a:rPr>
              <a:t>to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245" dirty="0">
                <a:latin typeface="Trebuchet MS"/>
                <a:cs typeface="Trebuchet MS"/>
              </a:rPr>
              <a:t>MSK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0253" y="1346071"/>
            <a:ext cx="1121540" cy="11215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347" y="1346071"/>
            <a:ext cx="1121540" cy="11215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986271" y="2645663"/>
            <a:ext cx="121920" cy="3505200"/>
            <a:chOff x="5986271" y="2645663"/>
            <a:chExt cx="121920" cy="35052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6271" y="2645663"/>
              <a:ext cx="121920" cy="3505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33678" y="2668249"/>
              <a:ext cx="27940" cy="3415665"/>
            </a:xfrm>
            <a:custGeom>
              <a:avLst/>
              <a:gdLst/>
              <a:ahLst/>
              <a:cxnLst/>
              <a:rect l="l" t="t" r="r" b="b"/>
              <a:pathLst>
                <a:path w="27939" h="3415665">
                  <a:moveTo>
                    <a:pt x="0" y="0"/>
                  </a:moveTo>
                  <a:lnTo>
                    <a:pt x="27757" y="3415420"/>
                  </a:lnTo>
                </a:path>
              </a:pathLst>
            </a:custGeom>
            <a:ln w="127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3518" y="2728976"/>
            <a:ext cx="4577715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u="heavy" spc="-175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Amazon </a:t>
            </a:r>
            <a:r>
              <a:rPr sz="2700" u="heavy" spc="10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Kinesis </a:t>
            </a:r>
            <a:r>
              <a:rPr sz="2700" u="heavy" spc="-235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Data</a:t>
            </a:r>
            <a:r>
              <a:rPr sz="2700" u="heavy" spc="-100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 </a:t>
            </a:r>
            <a:r>
              <a:rPr sz="2700" u="heavy" spc="-50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Streams</a:t>
            </a:r>
            <a:endParaRPr sz="2700">
              <a:latin typeface="Century Gothic"/>
              <a:cs typeface="Century Gothic"/>
            </a:endParaRPr>
          </a:p>
          <a:p>
            <a:pPr marL="391795">
              <a:lnSpc>
                <a:spcPct val="100000"/>
              </a:lnSpc>
              <a:spcBef>
                <a:spcPts val="1680"/>
              </a:spcBef>
            </a:pPr>
            <a:r>
              <a:rPr sz="1400" spc="-35" dirty="0">
                <a:solidFill>
                  <a:srgbClr val="002D43"/>
                </a:solidFill>
                <a:latin typeface="Century Gothic"/>
                <a:cs typeface="Century Gothic"/>
              </a:rPr>
              <a:t>Stream </a:t>
            </a:r>
            <a:r>
              <a:rPr sz="1400" spc="5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1400" spc="40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r>
              <a:rPr sz="1400" spc="-5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30" dirty="0">
                <a:solidFill>
                  <a:srgbClr val="002D43"/>
                </a:solidFill>
                <a:latin typeface="Century Gothic"/>
                <a:cs typeface="Century Gothic"/>
              </a:rPr>
              <a:t>shards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5717" y="2725928"/>
            <a:ext cx="3435985" cy="894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8745">
              <a:lnSpc>
                <a:spcPct val="100000"/>
              </a:lnSpc>
              <a:spcBef>
                <a:spcPts val="100"/>
              </a:spcBef>
            </a:pPr>
            <a:r>
              <a:rPr sz="2700" u="heavy" spc="-175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Amazon</a:t>
            </a:r>
            <a:r>
              <a:rPr sz="2700" u="heavy" spc="-145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 </a:t>
            </a:r>
            <a:r>
              <a:rPr sz="2700" u="heavy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MSK</a:t>
            </a:r>
            <a:endParaRPr sz="27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1400" spc="-45" dirty="0">
                <a:solidFill>
                  <a:srgbClr val="002D43"/>
                </a:solidFill>
                <a:latin typeface="Century Gothic"/>
                <a:cs typeface="Century Gothic"/>
              </a:rPr>
              <a:t>Topic </a:t>
            </a:r>
            <a:r>
              <a:rPr sz="1400" spc="5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1400" spc="40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r>
              <a:rPr sz="1400" spc="-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002D43"/>
                </a:solidFill>
                <a:latin typeface="Century Gothic"/>
                <a:cs typeface="Century Gothic"/>
              </a:rPr>
              <a:t>partitions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2935" y="5959855"/>
            <a:ext cx="690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002D43"/>
                </a:solidFill>
                <a:latin typeface="Century Gothic"/>
                <a:cs typeface="Century Gothic"/>
              </a:rPr>
              <a:t>Newest </a:t>
            </a:r>
            <a:r>
              <a:rPr sz="900" spc="-7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222" y="5962903"/>
            <a:ext cx="649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02D43"/>
                </a:solidFill>
                <a:latin typeface="Century Gothic"/>
                <a:cs typeface="Century Gothic"/>
              </a:rPr>
              <a:t>Oldest</a:t>
            </a:r>
            <a:r>
              <a:rPr sz="900" spc="-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900" spc="-7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69588" y="3854730"/>
            <a:ext cx="1743075" cy="578485"/>
            <a:chOff x="1269588" y="3854730"/>
            <a:chExt cx="1743075" cy="578485"/>
          </a:xfrm>
        </p:grpSpPr>
        <p:sp>
          <p:nvSpPr>
            <p:cNvPr id="13" name="object 13"/>
            <p:cNvSpPr/>
            <p:nvPr/>
          </p:nvSpPr>
          <p:spPr>
            <a:xfrm>
              <a:off x="1269588" y="3854730"/>
              <a:ext cx="1670685" cy="578485"/>
            </a:xfrm>
            <a:custGeom>
              <a:avLst/>
              <a:gdLst/>
              <a:ahLst/>
              <a:cxnLst/>
              <a:rect l="l" t="t" r="r" b="b"/>
              <a:pathLst>
                <a:path w="1670685" h="578485">
                  <a:moveTo>
                    <a:pt x="1670541" y="0"/>
                  </a:moveTo>
                  <a:lnTo>
                    <a:pt x="72270" y="0"/>
                  </a:lnTo>
                  <a:lnTo>
                    <a:pt x="55699" y="7634"/>
                  </a:lnTo>
                  <a:lnTo>
                    <a:pt x="27069" y="63507"/>
                  </a:lnTo>
                  <a:lnTo>
                    <a:pt x="15877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4"/>
                  </a:lnTo>
                  <a:lnTo>
                    <a:pt x="7345" y="416211"/>
                  </a:lnTo>
                  <a:lnTo>
                    <a:pt x="15877" y="469886"/>
                  </a:lnTo>
                  <a:lnTo>
                    <a:pt x="27069" y="514654"/>
                  </a:lnTo>
                  <a:lnTo>
                    <a:pt x="55699" y="570527"/>
                  </a:lnTo>
                  <a:lnTo>
                    <a:pt x="72270" y="578162"/>
                  </a:lnTo>
                  <a:lnTo>
                    <a:pt x="1670541" y="578162"/>
                  </a:lnTo>
                  <a:lnTo>
                    <a:pt x="1653970" y="570527"/>
                  </a:lnTo>
                  <a:lnTo>
                    <a:pt x="1638758" y="548779"/>
                  </a:lnTo>
                  <a:lnTo>
                    <a:pt x="1614148" y="469886"/>
                  </a:lnTo>
                  <a:lnTo>
                    <a:pt x="1605616" y="416211"/>
                  </a:lnTo>
                  <a:lnTo>
                    <a:pt x="1600179" y="355364"/>
                  </a:lnTo>
                  <a:lnTo>
                    <a:pt x="1598270" y="289081"/>
                  </a:lnTo>
                  <a:lnTo>
                    <a:pt x="1600179" y="222797"/>
                  </a:lnTo>
                  <a:lnTo>
                    <a:pt x="1605616" y="161950"/>
                  </a:lnTo>
                  <a:lnTo>
                    <a:pt x="1614148" y="108275"/>
                  </a:lnTo>
                  <a:lnTo>
                    <a:pt x="1625340" y="63507"/>
                  </a:lnTo>
                  <a:lnTo>
                    <a:pt x="1653970" y="7634"/>
                  </a:lnTo>
                  <a:lnTo>
                    <a:pt x="1670541" y="0"/>
                  </a:lnTo>
                  <a:close/>
                </a:path>
              </a:pathLst>
            </a:custGeom>
            <a:solidFill>
              <a:srgbClr val="A2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67859" y="3854730"/>
              <a:ext cx="144780" cy="578485"/>
            </a:xfrm>
            <a:custGeom>
              <a:avLst/>
              <a:gdLst/>
              <a:ahLst/>
              <a:cxnLst/>
              <a:rect l="l" t="t" r="r" b="b"/>
              <a:pathLst>
                <a:path w="144780" h="578485">
                  <a:moveTo>
                    <a:pt x="72270" y="0"/>
                  </a:moveTo>
                  <a:lnTo>
                    <a:pt x="40488" y="29382"/>
                  </a:lnTo>
                  <a:lnTo>
                    <a:pt x="15877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4"/>
                  </a:lnTo>
                  <a:lnTo>
                    <a:pt x="7345" y="416211"/>
                  </a:lnTo>
                  <a:lnTo>
                    <a:pt x="15877" y="469886"/>
                  </a:lnTo>
                  <a:lnTo>
                    <a:pt x="27069" y="514654"/>
                  </a:lnTo>
                  <a:lnTo>
                    <a:pt x="55699" y="570527"/>
                  </a:lnTo>
                  <a:lnTo>
                    <a:pt x="72270" y="578162"/>
                  </a:lnTo>
                  <a:lnTo>
                    <a:pt x="88841" y="570527"/>
                  </a:lnTo>
                  <a:lnTo>
                    <a:pt x="117472" y="514654"/>
                  </a:lnTo>
                  <a:lnTo>
                    <a:pt x="128664" y="469886"/>
                  </a:lnTo>
                  <a:lnTo>
                    <a:pt x="137195" y="416211"/>
                  </a:lnTo>
                  <a:lnTo>
                    <a:pt x="142632" y="355364"/>
                  </a:lnTo>
                  <a:lnTo>
                    <a:pt x="144541" y="289081"/>
                  </a:lnTo>
                  <a:lnTo>
                    <a:pt x="142632" y="222797"/>
                  </a:lnTo>
                  <a:lnTo>
                    <a:pt x="137195" y="161950"/>
                  </a:lnTo>
                  <a:lnTo>
                    <a:pt x="128664" y="108275"/>
                  </a:lnTo>
                  <a:lnTo>
                    <a:pt x="117472" y="63507"/>
                  </a:lnTo>
                  <a:lnTo>
                    <a:pt x="88841" y="7634"/>
                  </a:lnTo>
                  <a:lnTo>
                    <a:pt x="72270" y="0"/>
                  </a:lnTo>
                  <a:close/>
                </a:path>
              </a:pathLst>
            </a:custGeom>
            <a:solidFill>
              <a:srgbClr val="C77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84195" y="3954589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3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5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5302" y="3954589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3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0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6399" y="3954589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3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1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5990" y="3954589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3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2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5581" y="3954589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3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75173" y="3954589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3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4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69588" y="4543817"/>
            <a:ext cx="1743075" cy="578485"/>
            <a:chOff x="1269588" y="4543817"/>
            <a:chExt cx="1743075" cy="578485"/>
          </a:xfrm>
        </p:grpSpPr>
        <p:sp>
          <p:nvSpPr>
            <p:cNvPr id="22" name="object 22"/>
            <p:cNvSpPr/>
            <p:nvPr/>
          </p:nvSpPr>
          <p:spPr>
            <a:xfrm>
              <a:off x="1269588" y="4543817"/>
              <a:ext cx="1670685" cy="578485"/>
            </a:xfrm>
            <a:custGeom>
              <a:avLst/>
              <a:gdLst/>
              <a:ahLst/>
              <a:cxnLst/>
              <a:rect l="l" t="t" r="r" b="b"/>
              <a:pathLst>
                <a:path w="1670685" h="578485">
                  <a:moveTo>
                    <a:pt x="1670541" y="0"/>
                  </a:moveTo>
                  <a:lnTo>
                    <a:pt x="72270" y="0"/>
                  </a:lnTo>
                  <a:lnTo>
                    <a:pt x="55699" y="7634"/>
                  </a:lnTo>
                  <a:lnTo>
                    <a:pt x="27069" y="63507"/>
                  </a:lnTo>
                  <a:lnTo>
                    <a:pt x="15877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4"/>
                  </a:lnTo>
                  <a:lnTo>
                    <a:pt x="7345" y="416211"/>
                  </a:lnTo>
                  <a:lnTo>
                    <a:pt x="15877" y="469886"/>
                  </a:lnTo>
                  <a:lnTo>
                    <a:pt x="27069" y="514654"/>
                  </a:lnTo>
                  <a:lnTo>
                    <a:pt x="55699" y="570527"/>
                  </a:lnTo>
                  <a:lnTo>
                    <a:pt x="72270" y="578162"/>
                  </a:lnTo>
                  <a:lnTo>
                    <a:pt x="1670541" y="578162"/>
                  </a:lnTo>
                  <a:lnTo>
                    <a:pt x="1653970" y="570527"/>
                  </a:lnTo>
                  <a:lnTo>
                    <a:pt x="1638758" y="548779"/>
                  </a:lnTo>
                  <a:lnTo>
                    <a:pt x="1614148" y="469886"/>
                  </a:lnTo>
                  <a:lnTo>
                    <a:pt x="1605616" y="416211"/>
                  </a:lnTo>
                  <a:lnTo>
                    <a:pt x="1600179" y="355364"/>
                  </a:lnTo>
                  <a:lnTo>
                    <a:pt x="1598270" y="289081"/>
                  </a:lnTo>
                  <a:lnTo>
                    <a:pt x="1600179" y="222797"/>
                  </a:lnTo>
                  <a:lnTo>
                    <a:pt x="1605616" y="161950"/>
                  </a:lnTo>
                  <a:lnTo>
                    <a:pt x="1614148" y="108275"/>
                  </a:lnTo>
                  <a:lnTo>
                    <a:pt x="1625340" y="63507"/>
                  </a:lnTo>
                  <a:lnTo>
                    <a:pt x="1653970" y="7634"/>
                  </a:lnTo>
                  <a:lnTo>
                    <a:pt x="1670541" y="0"/>
                  </a:lnTo>
                  <a:close/>
                </a:path>
              </a:pathLst>
            </a:custGeom>
            <a:solidFill>
              <a:srgbClr val="A2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67859" y="4543817"/>
              <a:ext cx="144780" cy="578485"/>
            </a:xfrm>
            <a:custGeom>
              <a:avLst/>
              <a:gdLst/>
              <a:ahLst/>
              <a:cxnLst/>
              <a:rect l="l" t="t" r="r" b="b"/>
              <a:pathLst>
                <a:path w="144780" h="578485">
                  <a:moveTo>
                    <a:pt x="72270" y="0"/>
                  </a:moveTo>
                  <a:lnTo>
                    <a:pt x="40488" y="29382"/>
                  </a:lnTo>
                  <a:lnTo>
                    <a:pt x="15877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4"/>
                  </a:lnTo>
                  <a:lnTo>
                    <a:pt x="7345" y="416211"/>
                  </a:lnTo>
                  <a:lnTo>
                    <a:pt x="15877" y="469886"/>
                  </a:lnTo>
                  <a:lnTo>
                    <a:pt x="27069" y="514654"/>
                  </a:lnTo>
                  <a:lnTo>
                    <a:pt x="55699" y="570527"/>
                  </a:lnTo>
                  <a:lnTo>
                    <a:pt x="72270" y="578162"/>
                  </a:lnTo>
                  <a:lnTo>
                    <a:pt x="88841" y="570527"/>
                  </a:lnTo>
                  <a:lnTo>
                    <a:pt x="117472" y="514654"/>
                  </a:lnTo>
                  <a:lnTo>
                    <a:pt x="128664" y="469886"/>
                  </a:lnTo>
                  <a:lnTo>
                    <a:pt x="137195" y="416211"/>
                  </a:lnTo>
                  <a:lnTo>
                    <a:pt x="142632" y="355364"/>
                  </a:lnTo>
                  <a:lnTo>
                    <a:pt x="144541" y="289081"/>
                  </a:lnTo>
                  <a:lnTo>
                    <a:pt x="142632" y="222797"/>
                  </a:lnTo>
                  <a:lnTo>
                    <a:pt x="137195" y="161950"/>
                  </a:lnTo>
                  <a:lnTo>
                    <a:pt x="128664" y="108275"/>
                  </a:lnTo>
                  <a:lnTo>
                    <a:pt x="117472" y="63507"/>
                  </a:lnTo>
                  <a:lnTo>
                    <a:pt x="88841" y="7634"/>
                  </a:lnTo>
                  <a:lnTo>
                    <a:pt x="72270" y="0"/>
                  </a:lnTo>
                  <a:close/>
                </a:path>
              </a:pathLst>
            </a:custGeom>
            <a:solidFill>
              <a:srgbClr val="C77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45302" y="4643677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0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46399" y="4643677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1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55990" y="4643677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2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65581" y="4643677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69588" y="5232906"/>
            <a:ext cx="1743075" cy="578485"/>
            <a:chOff x="1269588" y="5232906"/>
            <a:chExt cx="1743075" cy="578485"/>
          </a:xfrm>
        </p:grpSpPr>
        <p:sp>
          <p:nvSpPr>
            <p:cNvPr id="29" name="object 29"/>
            <p:cNvSpPr/>
            <p:nvPr/>
          </p:nvSpPr>
          <p:spPr>
            <a:xfrm>
              <a:off x="1269588" y="5232906"/>
              <a:ext cx="1670685" cy="578485"/>
            </a:xfrm>
            <a:custGeom>
              <a:avLst/>
              <a:gdLst/>
              <a:ahLst/>
              <a:cxnLst/>
              <a:rect l="l" t="t" r="r" b="b"/>
              <a:pathLst>
                <a:path w="1670685" h="578485">
                  <a:moveTo>
                    <a:pt x="1670541" y="0"/>
                  </a:moveTo>
                  <a:lnTo>
                    <a:pt x="72270" y="0"/>
                  </a:lnTo>
                  <a:lnTo>
                    <a:pt x="55699" y="7634"/>
                  </a:lnTo>
                  <a:lnTo>
                    <a:pt x="27069" y="63507"/>
                  </a:lnTo>
                  <a:lnTo>
                    <a:pt x="15877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4"/>
                  </a:lnTo>
                  <a:lnTo>
                    <a:pt x="7345" y="416211"/>
                  </a:lnTo>
                  <a:lnTo>
                    <a:pt x="15877" y="469887"/>
                  </a:lnTo>
                  <a:lnTo>
                    <a:pt x="27069" y="514654"/>
                  </a:lnTo>
                  <a:lnTo>
                    <a:pt x="55699" y="570527"/>
                  </a:lnTo>
                  <a:lnTo>
                    <a:pt x="72270" y="578162"/>
                  </a:lnTo>
                  <a:lnTo>
                    <a:pt x="1670541" y="578162"/>
                  </a:lnTo>
                  <a:lnTo>
                    <a:pt x="1653970" y="570527"/>
                  </a:lnTo>
                  <a:lnTo>
                    <a:pt x="1638758" y="548780"/>
                  </a:lnTo>
                  <a:lnTo>
                    <a:pt x="1614148" y="469887"/>
                  </a:lnTo>
                  <a:lnTo>
                    <a:pt x="1605616" y="416211"/>
                  </a:lnTo>
                  <a:lnTo>
                    <a:pt x="1600179" y="355364"/>
                  </a:lnTo>
                  <a:lnTo>
                    <a:pt x="1598270" y="289081"/>
                  </a:lnTo>
                  <a:lnTo>
                    <a:pt x="1600179" y="222797"/>
                  </a:lnTo>
                  <a:lnTo>
                    <a:pt x="1605616" y="161950"/>
                  </a:lnTo>
                  <a:lnTo>
                    <a:pt x="1614148" y="108275"/>
                  </a:lnTo>
                  <a:lnTo>
                    <a:pt x="1625340" y="63507"/>
                  </a:lnTo>
                  <a:lnTo>
                    <a:pt x="1653970" y="7634"/>
                  </a:lnTo>
                  <a:lnTo>
                    <a:pt x="1670541" y="0"/>
                  </a:lnTo>
                  <a:close/>
                </a:path>
              </a:pathLst>
            </a:custGeom>
            <a:solidFill>
              <a:srgbClr val="A2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67859" y="5232906"/>
              <a:ext cx="144780" cy="578485"/>
            </a:xfrm>
            <a:custGeom>
              <a:avLst/>
              <a:gdLst/>
              <a:ahLst/>
              <a:cxnLst/>
              <a:rect l="l" t="t" r="r" b="b"/>
              <a:pathLst>
                <a:path w="144780" h="578485">
                  <a:moveTo>
                    <a:pt x="72270" y="0"/>
                  </a:moveTo>
                  <a:lnTo>
                    <a:pt x="40488" y="29382"/>
                  </a:lnTo>
                  <a:lnTo>
                    <a:pt x="15877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4"/>
                  </a:lnTo>
                  <a:lnTo>
                    <a:pt x="7345" y="416211"/>
                  </a:lnTo>
                  <a:lnTo>
                    <a:pt x="15877" y="469887"/>
                  </a:lnTo>
                  <a:lnTo>
                    <a:pt x="27069" y="514654"/>
                  </a:lnTo>
                  <a:lnTo>
                    <a:pt x="55699" y="570527"/>
                  </a:lnTo>
                  <a:lnTo>
                    <a:pt x="72270" y="578162"/>
                  </a:lnTo>
                  <a:lnTo>
                    <a:pt x="88841" y="570527"/>
                  </a:lnTo>
                  <a:lnTo>
                    <a:pt x="117472" y="514654"/>
                  </a:lnTo>
                  <a:lnTo>
                    <a:pt x="128664" y="469887"/>
                  </a:lnTo>
                  <a:lnTo>
                    <a:pt x="137195" y="416211"/>
                  </a:lnTo>
                  <a:lnTo>
                    <a:pt x="142632" y="355364"/>
                  </a:lnTo>
                  <a:lnTo>
                    <a:pt x="144541" y="289081"/>
                  </a:lnTo>
                  <a:lnTo>
                    <a:pt x="142632" y="222797"/>
                  </a:lnTo>
                  <a:lnTo>
                    <a:pt x="137195" y="161950"/>
                  </a:lnTo>
                  <a:lnTo>
                    <a:pt x="128664" y="108275"/>
                  </a:lnTo>
                  <a:lnTo>
                    <a:pt x="117472" y="63507"/>
                  </a:lnTo>
                  <a:lnTo>
                    <a:pt x="88841" y="7634"/>
                  </a:lnTo>
                  <a:lnTo>
                    <a:pt x="72270" y="0"/>
                  </a:lnTo>
                  <a:close/>
                </a:path>
              </a:pathLst>
            </a:custGeom>
            <a:solidFill>
              <a:srgbClr val="C77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45302" y="5332765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0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46399" y="5332765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1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55990" y="5332765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2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65581" y="5332765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75173" y="5332765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4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779" y="4733035"/>
            <a:ext cx="559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002D43"/>
                </a:solidFill>
                <a:latin typeface="Century Gothic"/>
                <a:cs typeface="Century Gothic"/>
              </a:rPr>
              <a:t>Shard</a:t>
            </a:r>
            <a:r>
              <a:rPr sz="12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2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74779" y="4044188"/>
            <a:ext cx="559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002D43"/>
                </a:solidFill>
                <a:latin typeface="Century Gothic"/>
                <a:cs typeface="Century Gothic"/>
              </a:rPr>
              <a:t>Shard</a:t>
            </a:r>
            <a:r>
              <a:rPr sz="12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1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74779" y="5394452"/>
            <a:ext cx="559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002D43"/>
                </a:solidFill>
                <a:latin typeface="Century Gothic"/>
                <a:cs typeface="Century Gothic"/>
              </a:rPr>
              <a:t>Shard</a:t>
            </a:r>
            <a:r>
              <a:rPr sz="12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29303" y="3681362"/>
            <a:ext cx="3381375" cy="2408555"/>
            <a:chOff x="1029303" y="3681362"/>
            <a:chExt cx="3381375" cy="240855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3303" y="4163567"/>
              <a:ext cx="1597152" cy="5791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32719" y="4246697"/>
              <a:ext cx="1437005" cy="436245"/>
            </a:xfrm>
            <a:custGeom>
              <a:avLst/>
              <a:gdLst/>
              <a:ahLst/>
              <a:cxnLst/>
              <a:rect l="l" t="t" r="r" b="b"/>
              <a:pathLst>
                <a:path w="1437004" h="436245">
                  <a:moveTo>
                    <a:pt x="1240980" y="355716"/>
                  </a:moveTo>
                  <a:lnTo>
                    <a:pt x="1234028" y="380147"/>
                  </a:lnTo>
                  <a:lnTo>
                    <a:pt x="1429470" y="435762"/>
                  </a:lnTo>
                  <a:lnTo>
                    <a:pt x="1436420" y="411331"/>
                  </a:lnTo>
                  <a:lnTo>
                    <a:pt x="1240980" y="355716"/>
                  </a:lnTo>
                  <a:close/>
                </a:path>
                <a:path w="1437004" h="436245">
                  <a:moveTo>
                    <a:pt x="1143259" y="327910"/>
                  </a:moveTo>
                  <a:lnTo>
                    <a:pt x="1136307" y="352339"/>
                  </a:lnTo>
                  <a:lnTo>
                    <a:pt x="1160738" y="359291"/>
                  </a:lnTo>
                  <a:lnTo>
                    <a:pt x="1167690" y="334862"/>
                  </a:lnTo>
                  <a:lnTo>
                    <a:pt x="1143259" y="327910"/>
                  </a:lnTo>
                  <a:close/>
                </a:path>
                <a:path w="1437004" h="436245">
                  <a:moveTo>
                    <a:pt x="874528" y="251439"/>
                  </a:moveTo>
                  <a:lnTo>
                    <a:pt x="867576" y="275870"/>
                  </a:lnTo>
                  <a:lnTo>
                    <a:pt x="1063016" y="331485"/>
                  </a:lnTo>
                  <a:lnTo>
                    <a:pt x="1069968" y="307054"/>
                  </a:lnTo>
                  <a:lnTo>
                    <a:pt x="874528" y="251439"/>
                  </a:lnTo>
                  <a:close/>
                </a:path>
                <a:path w="1437004" h="436245">
                  <a:moveTo>
                    <a:pt x="776806" y="223633"/>
                  </a:moveTo>
                  <a:lnTo>
                    <a:pt x="769854" y="248062"/>
                  </a:lnTo>
                  <a:lnTo>
                    <a:pt x="794285" y="255014"/>
                  </a:lnTo>
                  <a:lnTo>
                    <a:pt x="801237" y="230585"/>
                  </a:lnTo>
                  <a:lnTo>
                    <a:pt x="776806" y="223633"/>
                  </a:lnTo>
                  <a:close/>
                </a:path>
                <a:path w="1437004" h="436245">
                  <a:moveTo>
                    <a:pt x="508074" y="147162"/>
                  </a:moveTo>
                  <a:lnTo>
                    <a:pt x="501124" y="171593"/>
                  </a:lnTo>
                  <a:lnTo>
                    <a:pt x="696564" y="227208"/>
                  </a:lnTo>
                  <a:lnTo>
                    <a:pt x="703516" y="202777"/>
                  </a:lnTo>
                  <a:lnTo>
                    <a:pt x="508074" y="147162"/>
                  </a:lnTo>
                  <a:close/>
                </a:path>
                <a:path w="1437004" h="436245">
                  <a:moveTo>
                    <a:pt x="410354" y="119355"/>
                  </a:moveTo>
                  <a:lnTo>
                    <a:pt x="403402" y="143785"/>
                  </a:lnTo>
                  <a:lnTo>
                    <a:pt x="427833" y="150737"/>
                  </a:lnTo>
                  <a:lnTo>
                    <a:pt x="434784" y="126307"/>
                  </a:lnTo>
                  <a:lnTo>
                    <a:pt x="410354" y="119355"/>
                  </a:lnTo>
                  <a:close/>
                </a:path>
                <a:path w="1437004" h="436245">
                  <a:moveTo>
                    <a:pt x="141622" y="42885"/>
                  </a:moveTo>
                  <a:lnTo>
                    <a:pt x="134672" y="67316"/>
                  </a:lnTo>
                  <a:lnTo>
                    <a:pt x="330112" y="122930"/>
                  </a:lnTo>
                  <a:lnTo>
                    <a:pt x="337064" y="98499"/>
                  </a:lnTo>
                  <a:lnTo>
                    <a:pt x="141622" y="42885"/>
                  </a:lnTo>
                  <a:close/>
                </a:path>
                <a:path w="1437004" h="436245">
                  <a:moveTo>
                    <a:pt x="83717" y="0"/>
                  </a:moveTo>
                  <a:lnTo>
                    <a:pt x="0" y="15789"/>
                  </a:lnTo>
                  <a:lnTo>
                    <a:pt x="62862" y="73290"/>
                  </a:lnTo>
                  <a:lnTo>
                    <a:pt x="70496" y="46460"/>
                  </a:lnTo>
                  <a:lnTo>
                    <a:pt x="61380" y="46460"/>
                  </a:lnTo>
                  <a:lnTo>
                    <a:pt x="57600" y="45384"/>
                  </a:lnTo>
                  <a:lnTo>
                    <a:pt x="64552" y="20954"/>
                  </a:lnTo>
                  <a:lnTo>
                    <a:pt x="77754" y="20954"/>
                  </a:lnTo>
                  <a:lnTo>
                    <a:pt x="83717" y="0"/>
                  </a:lnTo>
                  <a:close/>
                </a:path>
                <a:path w="1437004" h="436245">
                  <a:moveTo>
                    <a:pt x="64552" y="20954"/>
                  </a:moveTo>
                  <a:lnTo>
                    <a:pt x="57600" y="45384"/>
                  </a:lnTo>
                  <a:lnTo>
                    <a:pt x="61380" y="46460"/>
                  </a:lnTo>
                  <a:lnTo>
                    <a:pt x="68332" y="22030"/>
                  </a:lnTo>
                  <a:lnTo>
                    <a:pt x="64552" y="20954"/>
                  </a:lnTo>
                  <a:close/>
                </a:path>
                <a:path w="1437004" h="436245">
                  <a:moveTo>
                    <a:pt x="77754" y="20954"/>
                  </a:moveTo>
                  <a:lnTo>
                    <a:pt x="64552" y="20954"/>
                  </a:lnTo>
                  <a:lnTo>
                    <a:pt x="68332" y="22030"/>
                  </a:lnTo>
                  <a:lnTo>
                    <a:pt x="61380" y="46460"/>
                  </a:lnTo>
                  <a:lnTo>
                    <a:pt x="70496" y="46460"/>
                  </a:lnTo>
                  <a:lnTo>
                    <a:pt x="77754" y="2095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5600" y="4852415"/>
              <a:ext cx="1511808" cy="23774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012400" y="4914350"/>
              <a:ext cx="1353820" cy="76200"/>
            </a:xfrm>
            <a:custGeom>
              <a:avLst/>
              <a:gdLst/>
              <a:ahLst/>
              <a:cxnLst/>
              <a:rect l="l" t="t" r="r" b="b"/>
              <a:pathLst>
                <a:path w="1353820" h="76200">
                  <a:moveTo>
                    <a:pt x="1150222" y="37696"/>
                  </a:moveTo>
                  <a:lnTo>
                    <a:pt x="1149931" y="63093"/>
                  </a:lnTo>
                  <a:lnTo>
                    <a:pt x="1353118" y="65421"/>
                  </a:lnTo>
                  <a:lnTo>
                    <a:pt x="1353409" y="40022"/>
                  </a:lnTo>
                  <a:lnTo>
                    <a:pt x="1150222" y="37696"/>
                  </a:lnTo>
                  <a:close/>
                </a:path>
                <a:path w="1353820" h="76200">
                  <a:moveTo>
                    <a:pt x="1048630" y="36532"/>
                  </a:moveTo>
                  <a:lnTo>
                    <a:pt x="1048339" y="61930"/>
                  </a:lnTo>
                  <a:lnTo>
                    <a:pt x="1073736" y="62221"/>
                  </a:lnTo>
                  <a:lnTo>
                    <a:pt x="1074027" y="36823"/>
                  </a:lnTo>
                  <a:lnTo>
                    <a:pt x="1048630" y="36532"/>
                  </a:lnTo>
                  <a:close/>
                </a:path>
                <a:path w="1353820" h="76200">
                  <a:moveTo>
                    <a:pt x="769247" y="33333"/>
                  </a:moveTo>
                  <a:lnTo>
                    <a:pt x="768957" y="58731"/>
                  </a:lnTo>
                  <a:lnTo>
                    <a:pt x="972144" y="61057"/>
                  </a:lnTo>
                  <a:lnTo>
                    <a:pt x="972435" y="35660"/>
                  </a:lnTo>
                  <a:lnTo>
                    <a:pt x="769247" y="33333"/>
                  </a:lnTo>
                  <a:close/>
                </a:path>
                <a:path w="1353820" h="76200">
                  <a:moveTo>
                    <a:pt x="667654" y="32169"/>
                  </a:moveTo>
                  <a:lnTo>
                    <a:pt x="667363" y="57567"/>
                  </a:lnTo>
                  <a:lnTo>
                    <a:pt x="692762" y="57858"/>
                  </a:lnTo>
                  <a:lnTo>
                    <a:pt x="693052" y="32461"/>
                  </a:lnTo>
                  <a:lnTo>
                    <a:pt x="667654" y="32169"/>
                  </a:lnTo>
                  <a:close/>
                </a:path>
                <a:path w="1353820" h="76200">
                  <a:moveTo>
                    <a:pt x="388273" y="28969"/>
                  </a:moveTo>
                  <a:lnTo>
                    <a:pt x="387982" y="54368"/>
                  </a:lnTo>
                  <a:lnTo>
                    <a:pt x="591168" y="56695"/>
                  </a:lnTo>
                  <a:lnTo>
                    <a:pt x="591459" y="31296"/>
                  </a:lnTo>
                  <a:lnTo>
                    <a:pt x="388273" y="28969"/>
                  </a:lnTo>
                  <a:close/>
                </a:path>
                <a:path w="1353820" h="76200">
                  <a:moveTo>
                    <a:pt x="286679" y="27806"/>
                  </a:moveTo>
                  <a:lnTo>
                    <a:pt x="286388" y="53205"/>
                  </a:lnTo>
                  <a:lnTo>
                    <a:pt x="311787" y="53496"/>
                  </a:lnTo>
                  <a:lnTo>
                    <a:pt x="312078" y="28097"/>
                  </a:lnTo>
                  <a:lnTo>
                    <a:pt x="286679" y="27806"/>
                  </a:lnTo>
                  <a:close/>
                </a:path>
                <a:path w="1353820" h="76200">
                  <a:moveTo>
                    <a:pt x="76631" y="0"/>
                  </a:moveTo>
                  <a:lnTo>
                    <a:pt x="0" y="37224"/>
                  </a:lnTo>
                  <a:lnTo>
                    <a:pt x="75759" y="76194"/>
                  </a:lnTo>
                  <a:lnTo>
                    <a:pt x="76050" y="50796"/>
                  </a:lnTo>
                  <a:lnTo>
                    <a:pt x="63351" y="50651"/>
                  </a:lnTo>
                  <a:lnTo>
                    <a:pt x="63642" y="25252"/>
                  </a:lnTo>
                  <a:lnTo>
                    <a:pt x="76342" y="25252"/>
                  </a:lnTo>
                  <a:lnTo>
                    <a:pt x="76631" y="0"/>
                  </a:lnTo>
                  <a:close/>
                </a:path>
                <a:path w="1353820" h="76200">
                  <a:moveTo>
                    <a:pt x="76340" y="25398"/>
                  </a:moveTo>
                  <a:lnTo>
                    <a:pt x="76050" y="50796"/>
                  </a:lnTo>
                  <a:lnTo>
                    <a:pt x="210193" y="52332"/>
                  </a:lnTo>
                  <a:lnTo>
                    <a:pt x="210484" y="26934"/>
                  </a:lnTo>
                  <a:lnTo>
                    <a:pt x="76340" y="25398"/>
                  </a:lnTo>
                  <a:close/>
                </a:path>
                <a:path w="1353820" h="76200">
                  <a:moveTo>
                    <a:pt x="63642" y="25252"/>
                  </a:moveTo>
                  <a:lnTo>
                    <a:pt x="63351" y="50651"/>
                  </a:lnTo>
                  <a:lnTo>
                    <a:pt x="76050" y="50796"/>
                  </a:lnTo>
                  <a:lnTo>
                    <a:pt x="76340" y="25398"/>
                  </a:lnTo>
                  <a:lnTo>
                    <a:pt x="63642" y="25252"/>
                  </a:lnTo>
                  <a:close/>
                </a:path>
                <a:path w="1353820" h="76200">
                  <a:moveTo>
                    <a:pt x="76342" y="25252"/>
                  </a:moveTo>
                  <a:lnTo>
                    <a:pt x="63642" y="25252"/>
                  </a:lnTo>
                  <a:lnTo>
                    <a:pt x="76340" y="25398"/>
                  </a:lnTo>
                  <a:lnTo>
                    <a:pt x="76342" y="2525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1696" y="5154167"/>
              <a:ext cx="1508759" cy="38709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018833" y="5176385"/>
              <a:ext cx="1349375" cy="252729"/>
            </a:xfrm>
            <a:custGeom>
              <a:avLst/>
              <a:gdLst/>
              <a:ahLst/>
              <a:cxnLst/>
              <a:rect l="l" t="t" r="r" b="b"/>
              <a:pathLst>
                <a:path w="1349375" h="252729">
                  <a:moveTo>
                    <a:pt x="1344834" y="0"/>
                  </a:moveTo>
                  <a:lnTo>
                    <a:pt x="1144162" y="31941"/>
                  </a:lnTo>
                  <a:lnTo>
                    <a:pt x="1148154" y="57026"/>
                  </a:lnTo>
                  <a:lnTo>
                    <a:pt x="1348827" y="25083"/>
                  </a:lnTo>
                  <a:lnTo>
                    <a:pt x="1344834" y="0"/>
                  </a:lnTo>
                  <a:close/>
                </a:path>
                <a:path w="1349375" h="252729">
                  <a:moveTo>
                    <a:pt x="1068909" y="43920"/>
                  </a:moveTo>
                  <a:lnTo>
                    <a:pt x="1043824" y="47913"/>
                  </a:lnTo>
                  <a:lnTo>
                    <a:pt x="1047817" y="72997"/>
                  </a:lnTo>
                  <a:lnTo>
                    <a:pt x="1072902" y="69004"/>
                  </a:lnTo>
                  <a:lnTo>
                    <a:pt x="1068909" y="43920"/>
                  </a:lnTo>
                  <a:close/>
                </a:path>
                <a:path w="1349375" h="252729">
                  <a:moveTo>
                    <a:pt x="968571" y="59891"/>
                  </a:moveTo>
                  <a:lnTo>
                    <a:pt x="767899" y="91834"/>
                  </a:lnTo>
                  <a:lnTo>
                    <a:pt x="771892" y="116918"/>
                  </a:lnTo>
                  <a:lnTo>
                    <a:pt x="972564" y="84975"/>
                  </a:lnTo>
                  <a:lnTo>
                    <a:pt x="968571" y="59891"/>
                  </a:lnTo>
                  <a:close/>
                </a:path>
                <a:path w="1349375" h="252729">
                  <a:moveTo>
                    <a:pt x="692646" y="103812"/>
                  </a:moveTo>
                  <a:lnTo>
                    <a:pt x="667561" y="107805"/>
                  </a:lnTo>
                  <a:lnTo>
                    <a:pt x="671554" y="132890"/>
                  </a:lnTo>
                  <a:lnTo>
                    <a:pt x="696639" y="128897"/>
                  </a:lnTo>
                  <a:lnTo>
                    <a:pt x="692646" y="103812"/>
                  </a:lnTo>
                  <a:close/>
                </a:path>
                <a:path w="1349375" h="252729">
                  <a:moveTo>
                    <a:pt x="592308" y="119783"/>
                  </a:moveTo>
                  <a:lnTo>
                    <a:pt x="391634" y="151726"/>
                  </a:lnTo>
                  <a:lnTo>
                    <a:pt x="395627" y="176810"/>
                  </a:lnTo>
                  <a:lnTo>
                    <a:pt x="596301" y="144867"/>
                  </a:lnTo>
                  <a:lnTo>
                    <a:pt x="592308" y="119783"/>
                  </a:lnTo>
                  <a:close/>
                </a:path>
                <a:path w="1349375" h="252729">
                  <a:moveTo>
                    <a:pt x="316382" y="163705"/>
                  </a:moveTo>
                  <a:lnTo>
                    <a:pt x="291298" y="167698"/>
                  </a:lnTo>
                  <a:lnTo>
                    <a:pt x="295291" y="192782"/>
                  </a:lnTo>
                  <a:lnTo>
                    <a:pt x="320375" y="188789"/>
                  </a:lnTo>
                  <a:lnTo>
                    <a:pt x="316382" y="163705"/>
                  </a:lnTo>
                  <a:close/>
                </a:path>
                <a:path w="1349375" h="252729">
                  <a:moveTo>
                    <a:pt x="69263" y="177321"/>
                  </a:moveTo>
                  <a:lnTo>
                    <a:pt x="0" y="226926"/>
                  </a:lnTo>
                  <a:lnTo>
                    <a:pt x="81241" y="252573"/>
                  </a:lnTo>
                  <a:lnTo>
                    <a:pt x="77566" y="229486"/>
                  </a:lnTo>
                  <a:lnTo>
                    <a:pt x="64705" y="229486"/>
                  </a:lnTo>
                  <a:lnTo>
                    <a:pt x="60712" y="204401"/>
                  </a:lnTo>
                  <a:lnTo>
                    <a:pt x="73256" y="202404"/>
                  </a:lnTo>
                  <a:lnTo>
                    <a:pt x="69263" y="177321"/>
                  </a:lnTo>
                  <a:close/>
                </a:path>
                <a:path w="1349375" h="252729">
                  <a:moveTo>
                    <a:pt x="73256" y="202404"/>
                  </a:moveTo>
                  <a:lnTo>
                    <a:pt x="60712" y="204401"/>
                  </a:lnTo>
                  <a:lnTo>
                    <a:pt x="64705" y="229486"/>
                  </a:lnTo>
                  <a:lnTo>
                    <a:pt x="77249" y="227489"/>
                  </a:lnTo>
                  <a:lnTo>
                    <a:pt x="73256" y="202404"/>
                  </a:lnTo>
                  <a:close/>
                </a:path>
                <a:path w="1349375" h="252729">
                  <a:moveTo>
                    <a:pt x="77249" y="227489"/>
                  </a:moveTo>
                  <a:lnTo>
                    <a:pt x="64705" y="229486"/>
                  </a:lnTo>
                  <a:lnTo>
                    <a:pt x="77566" y="229486"/>
                  </a:lnTo>
                  <a:lnTo>
                    <a:pt x="77249" y="227489"/>
                  </a:lnTo>
                  <a:close/>
                </a:path>
                <a:path w="1349375" h="252729">
                  <a:moveTo>
                    <a:pt x="216046" y="179675"/>
                  </a:moveTo>
                  <a:lnTo>
                    <a:pt x="73256" y="202404"/>
                  </a:lnTo>
                  <a:lnTo>
                    <a:pt x="77249" y="227489"/>
                  </a:lnTo>
                  <a:lnTo>
                    <a:pt x="220038" y="204760"/>
                  </a:lnTo>
                  <a:lnTo>
                    <a:pt x="216046" y="17967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544" y="5775959"/>
              <a:ext cx="1871472" cy="31394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45302" y="5853778"/>
              <a:ext cx="1673860" cy="114300"/>
            </a:xfrm>
            <a:custGeom>
              <a:avLst/>
              <a:gdLst/>
              <a:ahLst/>
              <a:cxnLst/>
              <a:rect l="l" t="t" r="r" b="b"/>
              <a:pathLst>
                <a:path w="1673860" h="114300">
                  <a:moveTo>
                    <a:pt x="1559229" y="76199"/>
                  </a:moveTo>
                  <a:lnTo>
                    <a:pt x="1559229" y="114300"/>
                  </a:lnTo>
                  <a:lnTo>
                    <a:pt x="1635429" y="76200"/>
                  </a:lnTo>
                  <a:lnTo>
                    <a:pt x="1559229" y="76199"/>
                  </a:lnTo>
                  <a:close/>
                </a:path>
                <a:path w="1673860" h="114300">
                  <a:moveTo>
                    <a:pt x="1559229" y="38099"/>
                  </a:moveTo>
                  <a:lnTo>
                    <a:pt x="1559229" y="76199"/>
                  </a:lnTo>
                  <a:lnTo>
                    <a:pt x="1578279" y="76200"/>
                  </a:lnTo>
                  <a:lnTo>
                    <a:pt x="1578279" y="38100"/>
                  </a:lnTo>
                  <a:lnTo>
                    <a:pt x="1559229" y="38099"/>
                  </a:lnTo>
                  <a:close/>
                </a:path>
                <a:path w="1673860" h="114300">
                  <a:moveTo>
                    <a:pt x="1559229" y="0"/>
                  </a:moveTo>
                  <a:lnTo>
                    <a:pt x="1559229" y="38099"/>
                  </a:lnTo>
                  <a:lnTo>
                    <a:pt x="1578279" y="38100"/>
                  </a:lnTo>
                  <a:lnTo>
                    <a:pt x="1578279" y="76200"/>
                  </a:lnTo>
                  <a:lnTo>
                    <a:pt x="1635431" y="76198"/>
                  </a:lnTo>
                  <a:lnTo>
                    <a:pt x="1673529" y="57150"/>
                  </a:lnTo>
                  <a:lnTo>
                    <a:pt x="1559229" y="0"/>
                  </a:lnTo>
                  <a:close/>
                </a:path>
                <a:path w="1673860" h="114300">
                  <a:moveTo>
                    <a:pt x="0" y="38098"/>
                  </a:moveTo>
                  <a:lnTo>
                    <a:pt x="0" y="76198"/>
                  </a:lnTo>
                  <a:lnTo>
                    <a:pt x="1559229" y="76199"/>
                  </a:lnTo>
                  <a:lnTo>
                    <a:pt x="1559229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4066" y="3686125"/>
              <a:ext cx="3192780" cy="2164080"/>
            </a:xfrm>
            <a:custGeom>
              <a:avLst/>
              <a:gdLst/>
              <a:ahLst/>
              <a:cxnLst/>
              <a:rect l="l" t="t" r="r" b="b"/>
              <a:pathLst>
                <a:path w="3192779" h="2164079">
                  <a:moveTo>
                    <a:pt x="0" y="0"/>
                  </a:moveTo>
                  <a:lnTo>
                    <a:pt x="3192639" y="0"/>
                  </a:lnTo>
                  <a:lnTo>
                    <a:pt x="3192639" y="2163534"/>
                  </a:lnTo>
                  <a:lnTo>
                    <a:pt x="0" y="216353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455223" y="4466365"/>
            <a:ext cx="942340" cy="908050"/>
          </a:xfrm>
          <a:prstGeom prst="rect">
            <a:avLst/>
          </a:prstGeom>
          <a:solidFill>
            <a:srgbClr val="A21000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126364" marR="118110" indent="-635" algn="ctr">
              <a:lnSpc>
                <a:spcPct val="100800"/>
              </a:lnSpc>
            </a:pPr>
            <a:r>
              <a:rPr sz="1200" spc="10" dirty="0">
                <a:solidFill>
                  <a:srgbClr val="002D43"/>
                </a:solidFill>
                <a:latin typeface="Century Gothic"/>
                <a:cs typeface="Century Gothic"/>
              </a:rPr>
              <a:t>Writes  </a:t>
            </a:r>
            <a:r>
              <a:rPr sz="1200" dirty="0">
                <a:solidFill>
                  <a:srgbClr val="002D43"/>
                </a:solidFill>
                <a:latin typeface="Century Gothic"/>
                <a:cs typeface="Century Gothic"/>
              </a:rPr>
              <a:t>from  </a:t>
            </a:r>
            <a:r>
              <a:rPr sz="1200" spc="65" dirty="0">
                <a:solidFill>
                  <a:srgbClr val="002D43"/>
                </a:solidFill>
                <a:latin typeface="Century Gothic"/>
                <a:cs typeface="Century Gothic"/>
              </a:rPr>
              <a:t>P</a:t>
            </a:r>
            <a:r>
              <a:rPr sz="1200" spc="30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1200" spc="-9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200" spc="-80" dirty="0">
                <a:solidFill>
                  <a:srgbClr val="002D43"/>
                </a:solidFill>
                <a:latin typeface="Century Gothic"/>
                <a:cs typeface="Century Gothic"/>
              </a:rPr>
              <a:t>du</a:t>
            </a:r>
            <a:r>
              <a:rPr sz="1200" spc="-229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200" spc="-15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200" spc="85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1200" spc="5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21484" y="5978144"/>
            <a:ext cx="690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002D43"/>
                </a:solidFill>
                <a:latin typeface="Century Gothic"/>
                <a:cs typeface="Century Gothic"/>
              </a:rPr>
              <a:t>Newest </a:t>
            </a:r>
            <a:r>
              <a:rPr sz="900" spc="-7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64772" y="5978144"/>
            <a:ext cx="649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02D43"/>
                </a:solidFill>
                <a:latin typeface="Century Gothic"/>
                <a:cs typeface="Century Gothic"/>
              </a:rPr>
              <a:t>Oldest</a:t>
            </a:r>
            <a:r>
              <a:rPr sz="900" spc="-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900" spc="-7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928138" y="3870967"/>
            <a:ext cx="1743075" cy="578485"/>
            <a:chOff x="6928138" y="3870967"/>
            <a:chExt cx="1743075" cy="578485"/>
          </a:xfrm>
        </p:grpSpPr>
        <p:sp>
          <p:nvSpPr>
            <p:cNvPr id="53" name="object 53"/>
            <p:cNvSpPr/>
            <p:nvPr/>
          </p:nvSpPr>
          <p:spPr>
            <a:xfrm>
              <a:off x="6928138" y="3870967"/>
              <a:ext cx="1670685" cy="578485"/>
            </a:xfrm>
            <a:custGeom>
              <a:avLst/>
              <a:gdLst/>
              <a:ahLst/>
              <a:cxnLst/>
              <a:rect l="l" t="t" r="r" b="b"/>
              <a:pathLst>
                <a:path w="1670684" h="578485">
                  <a:moveTo>
                    <a:pt x="1670541" y="0"/>
                  </a:moveTo>
                  <a:lnTo>
                    <a:pt x="72270" y="0"/>
                  </a:lnTo>
                  <a:lnTo>
                    <a:pt x="55699" y="7634"/>
                  </a:lnTo>
                  <a:lnTo>
                    <a:pt x="27069" y="63507"/>
                  </a:lnTo>
                  <a:lnTo>
                    <a:pt x="15877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4"/>
                  </a:lnTo>
                  <a:lnTo>
                    <a:pt x="7345" y="416211"/>
                  </a:lnTo>
                  <a:lnTo>
                    <a:pt x="15877" y="469886"/>
                  </a:lnTo>
                  <a:lnTo>
                    <a:pt x="27069" y="514654"/>
                  </a:lnTo>
                  <a:lnTo>
                    <a:pt x="55699" y="570527"/>
                  </a:lnTo>
                  <a:lnTo>
                    <a:pt x="72270" y="578162"/>
                  </a:lnTo>
                  <a:lnTo>
                    <a:pt x="1670541" y="578162"/>
                  </a:lnTo>
                  <a:lnTo>
                    <a:pt x="1653970" y="570527"/>
                  </a:lnTo>
                  <a:lnTo>
                    <a:pt x="1638759" y="548779"/>
                  </a:lnTo>
                  <a:lnTo>
                    <a:pt x="1614148" y="469886"/>
                  </a:lnTo>
                  <a:lnTo>
                    <a:pt x="1605617" y="416211"/>
                  </a:lnTo>
                  <a:lnTo>
                    <a:pt x="1600180" y="355364"/>
                  </a:lnTo>
                  <a:lnTo>
                    <a:pt x="1598272" y="289081"/>
                  </a:lnTo>
                  <a:lnTo>
                    <a:pt x="1600180" y="222797"/>
                  </a:lnTo>
                  <a:lnTo>
                    <a:pt x="1605617" y="161950"/>
                  </a:lnTo>
                  <a:lnTo>
                    <a:pt x="1614148" y="108275"/>
                  </a:lnTo>
                  <a:lnTo>
                    <a:pt x="1625340" y="63507"/>
                  </a:lnTo>
                  <a:lnTo>
                    <a:pt x="1653970" y="7634"/>
                  </a:lnTo>
                  <a:lnTo>
                    <a:pt x="1670541" y="0"/>
                  </a:lnTo>
                  <a:close/>
                </a:path>
              </a:pathLst>
            </a:custGeom>
            <a:solidFill>
              <a:srgbClr val="A2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526410" y="3870967"/>
              <a:ext cx="144780" cy="578485"/>
            </a:xfrm>
            <a:custGeom>
              <a:avLst/>
              <a:gdLst/>
              <a:ahLst/>
              <a:cxnLst/>
              <a:rect l="l" t="t" r="r" b="b"/>
              <a:pathLst>
                <a:path w="144779" h="578485">
                  <a:moveTo>
                    <a:pt x="72269" y="0"/>
                  </a:moveTo>
                  <a:lnTo>
                    <a:pt x="40486" y="29382"/>
                  </a:lnTo>
                  <a:lnTo>
                    <a:pt x="15876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4"/>
                  </a:lnTo>
                  <a:lnTo>
                    <a:pt x="7345" y="416211"/>
                  </a:lnTo>
                  <a:lnTo>
                    <a:pt x="15876" y="469886"/>
                  </a:lnTo>
                  <a:lnTo>
                    <a:pt x="27068" y="514654"/>
                  </a:lnTo>
                  <a:lnTo>
                    <a:pt x="55698" y="570527"/>
                  </a:lnTo>
                  <a:lnTo>
                    <a:pt x="72269" y="578162"/>
                  </a:lnTo>
                  <a:lnTo>
                    <a:pt x="88840" y="570527"/>
                  </a:lnTo>
                  <a:lnTo>
                    <a:pt x="117470" y="514654"/>
                  </a:lnTo>
                  <a:lnTo>
                    <a:pt x="128662" y="469886"/>
                  </a:lnTo>
                  <a:lnTo>
                    <a:pt x="137194" y="416211"/>
                  </a:lnTo>
                  <a:lnTo>
                    <a:pt x="142631" y="355364"/>
                  </a:lnTo>
                  <a:lnTo>
                    <a:pt x="144539" y="289081"/>
                  </a:lnTo>
                  <a:lnTo>
                    <a:pt x="142631" y="222797"/>
                  </a:lnTo>
                  <a:lnTo>
                    <a:pt x="137194" y="161950"/>
                  </a:lnTo>
                  <a:lnTo>
                    <a:pt x="128662" y="108275"/>
                  </a:lnTo>
                  <a:lnTo>
                    <a:pt x="117470" y="63507"/>
                  </a:lnTo>
                  <a:lnTo>
                    <a:pt x="88840" y="7634"/>
                  </a:lnTo>
                  <a:lnTo>
                    <a:pt x="72269" y="0"/>
                  </a:lnTo>
                  <a:close/>
                </a:path>
              </a:pathLst>
            </a:custGeom>
            <a:solidFill>
              <a:srgbClr val="C77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042744" y="3970826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9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5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003851" y="3970826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9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0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204948" y="3970826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9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1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414540" y="3970826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9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2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24132" y="3970826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9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833723" y="3970826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9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4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928138" y="4560054"/>
            <a:ext cx="1743075" cy="578485"/>
            <a:chOff x="6928138" y="4560054"/>
            <a:chExt cx="1743075" cy="578485"/>
          </a:xfrm>
        </p:grpSpPr>
        <p:sp>
          <p:nvSpPr>
            <p:cNvPr id="62" name="object 62"/>
            <p:cNvSpPr/>
            <p:nvPr/>
          </p:nvSpPr>
          <p:spPr>
            <a:xfrm>
              <a:off x="6928138" y="4560054"/>
              <a:ext cx="1670685" cy="578485"/>
            </a:xfrm>
            <a:custGeom>
              <a:avLst/>
              <a:gdLst/>
              <a:ahLst/>
              <a:cxnLst/>
              <a:rect l="l" t="t" r="r" b="b"/>
              <a:pathLst>
                <a:path w="1670684" h="578485">
                  <a:moveTo>
                    <a:pt x="1670541" y="0"/>
                  </a:moveTo>
                  <a:lnTo>
                    <a:pt x="72270" y="0"/>
                  </a:lnTo>
                  <a:lnTo>
                    <a:pt x="55699" y="7634"/>
                  </a:lnTo>
                  <a:lnTo>
                    <a:pt x="27069" y="63508"/>
                  </a:lnTo>
                  <a:lnTo>
                    <a:pt x="15877" y="108276"/>
                  </a:lnTo>
                  <a:lnTo>
                    <a:pt x="7345" y="161951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5"/>
                  </a:lnTo>
                  <a:lnTo>
                    <a:pt x="7345" y="416212"/>
                  </a:lnTo>
                  <a:lnTo>
                    <a:pt x="15877" y="469887"/>
                  </a:lnTo>
                  <a:lnTo>
                    <a:pt x="27069" y="514655"/>
                  </a:lnTo>
                  <a:lnTo>
                    <a:pt x="55699" y="570528"/>
                  </a:lnTo>
                  <a:lnTo>
                    <a:pt x="72270" y="578163"/>
                  </a:lnTo>
                  <a:lnTo>
                    <a:pt x="1670541" y="578163"/>
                  </a:lnTo>
                  <a:lnTo>
                    <a:pt x="1653970" y="570528"/>
                  </a:lnTo>
                  <a:lnTo>
                    <a:pt x="1638759" y="548780"/>
                  </a:lnTo>
                  <a:lnTo>
                    <a:pt x="1614148" y="469887"/>
                  </a:lnTo>
                  <a:lnTo>
                    <a:pt x="1605617" y="416212"/>
                  </a:lnTo>
                  <a:lnTo>
                    <a:pt x="1600180" y="355365"/>
                  </a:lnTo>
                  <a:lnTo>
                    <a:pt x="1598272" y="289081"/>
                  </a:lnTo>
                  <a:lnTo>
                    <a:pt x="1600180" y="222797"/>
                  </a:lnTo>
                  <a:lnTo>
                    <a:pt x="1605617" y="161951"/>
                  </a:lnTo>
                  <a:lnTo>
                    <a:pt x="1614148" y="108276"/>
                  </a:lnTo>
                  <a:lnTo>
                    <a:pt x="1625340" y="63508"/>
                  </a:lnTo>
                  <a:lnTo>
                    <a:pt x="1653970" y="7634"/>
                  </a:lnTo>
                  <a:lnTo>
                    <a:pt x="1670541" y="0"/>
                  </a:lnTo>
                  <a:close/>
                </a:path>
              </a:pathLst>
            </a:custGeom>
            <a:solidFill>
              <a:srgbClr val="A2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526410" y="4560054"/>
              <a:ext cx="144780" cy="578485"/>
            </a:xfrm>
            <a:custGeom>
              <a:avLst/>
              <a:gdLst/>
              <a:ahLst/>
              <a:cxnLst/>
              <a:rect l="l" t="t" r="r" b="b"/>
              <a:pathLst>
                <a:path w="144779" h="578485">
                  <a:moveTo>
                    <a:pt x="72269" y="0"/>
                  </a:moveTo>
                  <a:lnTo>
                    <a:pt x="40486" y="29382"/>
                  </a:lnTo>
                  <a:lnTo>
                    <a:pt x="15876" y="108276"/>
                  </a:lnTo>
                  <a:lnTo>
                    <a:pt x="7345" y="161951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5"/>
                  </a:lnTo>
                  <a:lnTo>
                    <a:pt x="7345" y="416212"/>
                  </a:lnTo>
                  <a:lnTo>
                    <a:pt x="15876" y="469887"/>
                  </a:lnTo>
                  <a:lnTo>
                    <a:pt x="27068" y="514655"/>
                  </a:lnTo>
                  <a:lnTo>
                    <a:pt x="55698" y="570528"/>
                  </a:lnTo>
                  <a:lnTo>
                    <a:pt x="72269" y="578163"/>
                  </a:lnTo>
                  <a:lnTo>
                    <a:pt x="88840" y="570528"/>
                  </a:lnTo>
                  <a:lnTo>
                    <a:pt x="117470" y="514655"/>
                  </a:lnTo>
                  <a:lnTo>
                    <a:pt x="128662" y="469887"/>
                  </a:lnTo>
                  <a:lnTo>
                    <a:pt x="137194" y="416212"/>
                  </a:lnTo>
                  <a:lnTo>
                    <a:pt x="142631" y="355365"/>
                  </a:lnTo>
                  <a:lnTo>
                    <a:pt x="144539" y="289081"/>
                  </a:lnTo>
                  <a:lnTo>
                    <a:pt x="142631" y="222797"/>
                  </a:lnTo>
                  <a:lnTo>
                    <a:pt x="137194" y="161951"/>
                  </a:lnTo>
                  <a:lnTo>
                    <a:pt x="128662" y="108276"/>
                  </a:lnTo>
                  <a:lnTo>
                    <a:pt x="117470" y="63508"/>
                  </a:lnTo>
                  <a:lnTo>
                    <a:pt x="88840" y="7634"/>
                  </a:lnTo>
                  <a:lnTo>
                    <a:pt x="72269" y="0"/>
                  </a:lnTo>
                  <a:close/>
                </a:path>
              </a:pathLst>
            </a:custGeom>
            <a:solidFill>
              <a:srgbClr val="C77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003851" y="4659913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0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204948" y="4659913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1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414540" y="4659913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2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24132" y="4659913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20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928138" y="5249142"/>
            <a:ext cx="1743075" cy="578485"/>
            <a:chOff x="6928138" y="5249142"/>
            <a:chExt cx="1743075" cy="578485"/>
          </a:xfrm>
        </p:grpSpPr>
        <p:sp>
          <p:nvSpPr>
            <p:cNvPr id="69" name="object 69"/>
            <p:cNvSpPr/>
            <p:nvPr/>
          </p:nvSpPr>
          <p:spPr>
            <a:xfrm>
              <a:off x="6928138" y="5249142"/>
              <a:ext cx="1670685" cy="578485"/>
            </a:xfrm>
            <a:custGeom>
              <a:avLst/>
              <a:gdLst/>
              <a:ahLst/>
              <a:cxnLst/>
              <a:rect l="l" t="t" r="r" b="b"/>
              <a:pathLst>
                <a:path w="1670684" h="578485">
                  <a:moveTo>
                    <a:pt x="1670541" y="0"/>
                  </a:moveTo>
                  <a:lnTo>
                    <a:pt x="72270" y="0"/>
                  </a:lnTo>
                  <a:lnTo>
                    <a:pt x="55699" y="7634"/>
                  </a:lnTo>
                  <a:lnTo>
                    <a:pt x="27069" y="63507"/>
                  </a:lnTo>
                  <a:lnTo>
                    <a:pt x="15877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5"/>
                  </a:lnTo>
                  <a:lnTo>
                    <a:pt x="7345" y="416212"/>
                  </a:lnTo>
                  <a:lnTo>
                    <a:pt x="15877" y="469887"/>
                  </a:lnTo>
                  <a:lnTo>
                    <a:pt x="27069" y="514655"/>
                  </a:lnTo>
                  <a:lnTo>
                    <a:pt x="55699" y="570528"/>
                  </a:lnTo>
                  <a:lnTo>
                    <a:pt x="72270" y="578163"/>
                  </a:lnTo>
                  <a:lnTo>
                    <a:pt x="1670541" y="578163"/>
                  </a:lnTo>
                  <a:lnTo>
                    <a:pt x="1653970" y="570528"/>
                  </a:lnTo>
                  <a:lnTo>
                    <a:pt x="1638759" y="548780"/>
                  </a:lnTo>
                  <a:lnTo>
                    <a:pt x="1614148" y="469887"/>
                  </a:lnTo>
                  <a:lnTo>
                    <a:pt x="1605617" y="416212"/>
                  </a:lnTo>
                  <a:lnTo>
                    <a:pt x="1600180" y="355365"/>
                  </a:lnTo>
                  <a:lnTo>
                    <a:pt x="1598272" y="289081"/>
                  </a:lnTo>
                  <a:lnTo>
                    <a:pt x="1600180" y="222797"/>
                  </a:lnTo>
                  <a:lnTo>
                    <a:pt x="1605617" y="161950"/>
                  </a:lnTo>
                  <a:lnTo>
                    <a:pt x="1614148" y="108275"/>
                  </a:lnTo>
                  <a:lnTo>
                    <a:pt x="1625340" y="63507"/>
                  </a:lnTo>
                  <a:lnTo>
                    <a:pt x="1653970" y="7634"/>
                  </a:lnTo>
                  <a:lnTo>
                    <a:pt x="1670541" y="0"/>
                  </a:lnTo>
                  <a:close/>
                </a:path>
              </a:pathLst>
            </a:custGeom>
            <a:solidFill>
              <a:srgbClr val="A2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526410" y="5249142"/>
              <a:ext cx="144780" cy="578485"/>
            </a:xfrm>
            <a:custGeom>
              <a:avLst/>
              <a:gdLst/>
              <a:ahLst/>
              <a:cxnLst/>
              <a:rect l="l" t="t" r="r" b="b"/>
              <a:pathLst>
                <a:path w="144779" h="578485">
                  <a:moveTo>
                    <a:pt x="72269" y="0"/>
                  </a:moveTo>
                  <a:lnTo>
                    <a:pt x="40486" y="29382"/>
                  </a:lnTo>
                  <a:lnTo>
                    <a:pt x="15876" y="108275"/>
                  </a:lnTo>
                  <a:lnTo>
                    <a:pt x="7345" y="161950"/>
                  </a:lnTo>
                  <a:lnTo>
                    <a:pt x="1908" y="222797"/>
                  </a:lnTo>
                  <a:lnTo>
                    <a:pt x="0" y="289081"/>
                  </a:lnTo>
                  <a:lnTo>
                    <a:pt x="1908" y="355365"/>
                  </a:lnTo>
                  <a:lnTo>
                    <a:pt x="7345" y="416212"/>
                  </a:lnTo>
                  <a:lnTo>
                    <a:pt x="15876" y="469887"/>
                  </a:lnTo>
                  <a:lnTo>
                    <a:pt x="27068" y="514655"/>
                  </a:lnTo>
                  <a:lnTo>
                    <a:pt x="55698" y="570528"/>
                  </a:lnTo>
                  <a:lnTo>
                    <a:pt x="72269" y="578163"/>
                  </a:lnTo>
                  <a:lnTo>
                    <a:pt x="88840" y="570528"/>
                  </a:lnTo>
                  <a:lnTo>
                    <a:pt x="117470" y="514655"/>
                  </a:lnTo>
                  <a:lnTo>
                    <a:pt x="128662" y="469887"/>
                  </a:lnTo>
                  <a:lnTo>
                    <a:pt x="137194" y="416212"/>
                  </a:lnTo>
                  <a:lnTo>
                    <a:pt x="142631" y="355365"/>
                  </a:lnTo>
                  <a:lnTo>
                    <a:pt x="144539" y="289081"/>
                  </a:lnTo>
                  <a:lnTo>
                    <a:pt x="142631" y="222797"/>
                  </a:lnTo>
                  <a:lnTo>
                    <a:pt x="137194" y="161950"/>
                  </a:lnTo>
                  <a:lnTo>
                    <a:pt x="128662" y="108275"/>
                  </a:lnTo>
                  <a:lnTo>
                    <a:pt x="117470" y="63507"/>
                  </a:lnTo>
                  <a:lnTo>
                    <a:pt x="88840" y="7634"/>
                  </a:lnTo>
                  <a:lnTo>
                    <a:pt x="72269" y="0"/>
                  </a:lnTo>
                  <a:close/>
                </a:path>
              </a:pathLst>
            </a:custGeom>
            <a:solidFill>
              <a:srgbClr val="C77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003851" y="5349001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0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204948" y="5349001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1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414540" y="5349001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2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624132" y="5349001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33723" y="5349001"/>
            <a:ext cx="125730" cy="417195"/>
          </a:xfrm>
          <a:prstGeom prst="rect">
            <a:avLst/>
          </a:prstGeom>
          <a:solidFill>
            <a:srgbClr val="00A0C8"/>
          </a:solidFill>
          <a:ln w="9525">
            <a:solidFill>
              <a:srgbClr val="FF9900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5"/>
              </a:spcBef>
            </a:pP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4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833329" y="4751323"/>
            <a:ext cx="756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2D43"/>
                </a:solidFill>
                <a:latin typeface="Century Gothic"/>
                <a:cs typeface="Century Gothic"/>
              </a:rPr>
              <a:t>Partition</a:t>
            </a:r>
            <a:r>
              <a:rPr sz="12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2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833329" y="4062476"/>
            <a:ext cx="756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2D43"/>
                </a:solidFill>
                <a:latin typeface="Century Gothic"/>
                <a:cs typeface="Century Gothic"/>
              </a:rPr>
              <a:t>Partition</a:t>
            </a:r>
            <a:r>
              <a:rPr sz="12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1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833329" y="5409691"/>
            <a:ext cx="756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2D43"/>
                </a:solidFill>
                <a:latin typeface="Century Gothic"/>
                <a:cs typeface="Century Gothic"/>
              </a:rPr>
              <a:t>Partition</a:t>
            </a:r>
            <a:r>
              <a:rPr sz="12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200" spc="35" dirty="0">
                <a:solidFill>
                  <a:srgbClr val="002D43"/>
                </a:solidFill>
                <a:latin typeface="Century Gothic"/>
                <a:cs typeface="Century Gothic"/>
              </a:rPr>
              <a:t>3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6687853" y="3697599"/>
            <a:ext cx="3383279" cy="2411095"/>
            <a:chOff x="6687853" y="3697599"/>
            <a:chExt cx="3383279" cy="2411095"/>
          </a:xfrm>
        </p:grpSpPr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3439" y="4181855"/>
              <a:ext cx="1597152" cy="57911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591269" y="4262934"/>
              <a:ext cx="1437005" cy="436245"/>
            </a:xfrm>
            <a:custGeom>
              <a:avLst/>
              <a:gdLst/>
              <a:ahLst/>
              <a:cxnLst/>
              <a:rect l="l" t="t" r="r" b="b"/>
              <a:pathLst>
                <a:path w="1437004" h="436245">
                  <a:moveTo>
                    <a:pt x="1240980" y="355716"/>
                  </a:moveTo>
                  <a:lnTo>
                    <a:pt x="1234028" y="380147"/>
                  </a:lnTo>
                  <a:lnTo>
                    <a:pt x="1429470" y="435761"/>
                  </a:lnTo>
                  <a:lnTo>
                    <a:pt x="1436420" y="411331"/>
                  </a:lnTo>
                  <a:lnTo>
                    <a:pt x="1240980" y="355716"/>
                  </a:lnTo>
                  <a:close/>
                </a:path>
                <a:path w="1437004" h="436245">
                  <a:moveTo>
                    <a:pt x="1143259" y="327910"/>
                  </a:moveTo>
                  <a:lnTo>
                    <a:pt x="1136307" y="352339"/>
                  </a:lnTo>
                  <a:lnTo>
                    <a:pt x="1160738" y="359291"/>
                  </a:lnTo>
                  <a:lnTo>
                    <a:pt x="1167690" y="334862"/>
                  </a:lnTo>
                  <a:lnTo>
                    <a:pt x="1143259" y="327910"/>
                  </a:lnTo>
                  <a:close/>
                </a:path>
                <a:path w="1437004" h="436245">
                  <a:moveTo>
                    <a:pt x="874528" y="251439"/>
                  </a:moveTo>
                  <a:lnTo>
                    <a:pt x="867576" y="275870"/>
                  </a:lnTo>
                  <a:lnTo>
                    <a:pt x="1063016" y="331485"/>
                  </a:lnTo>
                  <a:lnTo>
                    <a:pt x="1069968" y="307054"/>
                  </a:lnTo>
                  <a:lnTo>
                    <a:pt x="874528" y="251439"/>
                  </a:lnTo>
                  <a:close/>
                </a:path>
                <a:path w="1437004" h="436245">
                  <a:moveTo>
                    <a:pt x="776806" y="223633"/>
                  </a:moveTo>
                  <a:lnTo>
                    <a:pt x="769854" y="248062"/>
                  </a:lnTo>
                  <a:lnTo>
                    <a:pt x="794285" y="255014"/>
                  </a:lnTo>
                  <a:lnTo>
                    <a:pt x="801237" y="230585"/>
                  </a:lnTo>
                  <a:lnTo>
                    <a:pt x="776806" y="223633"/>
                  </a:lnTo>
                  <a:close/>
                </a:path>
                <a:path w="1437004" h="436245">
                  <a:moveTo>
                    <a:pt x="508074" y="147162"/>
                  </a:moveTo>
                  <a:lnTo>
                    <a:pt x="501124" y="171593"/>
                  </a:lnTo>
                  <a:lnTo>
                    <a:pt x="696564" y="227208"/>
                  </a:lnTo>
                  <a:lnTo>
                    <a:pt x="703516" y="202777"/>
                  </a:lnTo>
                  <a:lnTo>
                    <a:pt x="508074" y="147162"/>
                  </a:lnTo>
                  <a:close/>
                </a:path>
                <a:path w="1437004" h="436245">
                  <a:moveTo>
                    <a:pt x="410354" y="119355"/>
                  </a:moveTo>
                  <a:lnTo>
                    <a:pt x="403402" y="143785"/>
                  </a:lnTo>
                  <a:lnTo>
                    <a:pt x="427833" y="150737"/>
                  </a:lnTo>
                  <a:lnTo>
                    <a:pt x="434784" y="126307"/>
                  </a:lnTo>
                  <a:lnTo>
                    <a:pt x="410354" y="119355"/>
                  </a:lnTo>
                  <a:close/>
                </a:path>
                <a:path w="1437004" h="436245">
                  <a:moveTo>
                    <a:pt x="141622" y="42885"/>
                  </a:moveTo>
                  <a:lnTo>
                    <a:pt x="134670" y="67316"/>
                  </a:lnTo>
                  <a:lnTo>
                    <a:pt x="330112" y="122930"/>
                  </a:lnTo>
                  <a:lnTo>
                    <a:pt x="337064" y="98499"/>
                  </a:lnTo>
                  <a:lnTo>
                    <a:pt x="141622" y="42885"/>
                  </a:lnTo>
                  <a:close/>
                </a:path>
                <a:path w="1437004" h="436245">
                  <a:moveTo>
                    <a:pt x="83717" y="0"/>
                  </a:moveTo>
                  <a:lnTo>
                    <a:pt x="0" y="15789"/>
                  </a:lnTo>
                  <a:lnTo>
                    <a:pt x="62862" y="73290"/>
                  </a:lnTo>
                  <a:lnTo>
                    <a:pt x="70496" y="46460"/>
                  </a:lnTo>
                  <a:lnTo>
                    <a:pt x="61380" y="46460"/>
                  </a:lnTo>
                  <a:lnTo>
                    <a:pt x="57600" y="45384"/>
                  </a:lnTo>
                  <a:lnTo>
                    <a:pt x="64552" y="20955"/>
                  </a:lnTo>
                  <a:lnTo>
                    <a:pt x="77754" y="20955"/>
                  </a:lnTo>
                  <a:lnTo>
                    <a:pt x="83717" y="0"/>
                  </a:lnTo>
                  <a:close/>
                </a:path>
                <a:path w="1437004" h="436245">
                  <a:moveTo>
                    <a:pt x="64552" y="20955"/>
                  </a:moveTo>
                  <a:lnTo>
                    <a:pt x="57600" y="45384"/>
                  </a:lnTo>
                  <a:lnTo>
                    <a:pt x="61380" y="46460"/>
                  </a:lnTo>
                  <a:lnTo>
                    <a:pt x="68332" y="22030"/>
                  </a:lnTo>
                  <a:lnTo>
                    <a:pt x="64552" y="20955"/>
                  </a:lnTo>
                  <a:close/>
                </a:path>
                <a:path w="1437004" h="436245">
                  <a:moveTo>
                    <a:pt x="77754" y="20955"/>
                  </a:moveTo>
                  <a:lnTo>
                    <a:pt x="64552" y="20955"/>
                  </a:lnTo>
                  <a:lnTo>
                    <a:pt x="68332" y="22030"/>
                  </a:lnTo>
                  <a:lnTo>
                    <a:pt x="61380" y="46460"/>
                  </a:lnTo>
                  <a:lnTo>
                    <a:pt x="70496" y="46460"/>
                  </a:lnTo>
                  <a:lnTo>
                    <a:pt x="77754" y="2095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2688" y="4870703"/>
              <a:ext cx="1511807" cy="23469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670950" y="4930587"/>
              <a:ext cx="1353820" cy="76200"/>
            </a:xfrm>
            <a:custGeom>
              <a:avLst/>
              <a:gdLst/>
              <a:ahLst/>
              <a:cxnLst/>
              <a:rect l="l" t="t" r="r" b="b"/>
              <a:pathLst>
                <a:path w="1353820" h="76200">
                  <a:moveTo>
                    <a:pt x="1150222" y="37696"/>
                  </a:moveTo>
                  <a:lnTo>
                    <a:pt x="1149931" y="63093"/>
                  </a:lnTo>
                  <a:lnTo>
                    <a:pt x="1353118" y="65420"/>
                  </a:lnTo>
                  <a:lnTo>
                    <a:pt x="1353409" y="40022"/>
                  </a:lnTo>
                  <a:lnTo>
                    <a:pt x="1150222" y="37696"/>
                  </a:lnTo>
                  <a:close/>
                </a:path>
                <a:path w="1353820" h="76200">
                  <a:moveTo>
                    <a:pt x="1048630" y="36532"/>
                  </a:moveTo>
                  <a:lnTo>
                    <a:pt x="1048339" y="61930"/>
                  </a:lnTo>
                  <a:lnTo>
                    <a:pt x="1073736" y="62221"/>
                  </a:lnTo>
                  <a:lnTo>
                    <a:pt x="1074027" y="36823"/>
                  </a:lnTo>
                  <a:lnTo>
                    <a:pt x="1048630" y="36532"/>
                  </a:lnTo>
                  <a:close/>
                </a:path>
                <a:path w="1353820" h="76200">
                  <a:moveTo>
                    <a:pt x="769247" y="33332"/>
                  </a:moveTo>
                  <a:lnTo>
                    <a:pt x="768957" y="58731"/>
                  </a:lnTo>
                  <a:lnTo>
                    <a:pt x="972144" y="61057"/>
                  </a:lnTo>
                  <a:lnTo>
                    <a:pt x="972435" y="35660"/>
                  </a:lnTo>
                  <a:lnTo>
                    <a:pt x="769247" y="33332"/>
                  </a:lnTo>
                  <a:close/>
                </a:path>
                <a:path w="1353820" h="76200">
                  <a:moveTo>
                    <a:pt x="667654" y="32169"/>
                  </a:moveTo>
                  <a:lnTo>
                    <a:pt x="667363" y="57567"/>
                  </a:lnTo>
                  <a:lnTo>
                    <a:pt x="692762" y="57858"/>
                  </a:lnTo>
                  <a:lnTo>
                    <a:pt x="693052" y="32459"/>
                  </a:lnTo>
                  <a:lnTo>
                    <a:pt x="667654" y="32169"/>
                  </a:lnTo>
                  <a:close/>
                </a:path>
                <a:path w="1353820" h="76200">
                  <a:moveTo>
                    <a:pt x="388273" y="28969"/>
                  </a:moveTo>
                  <a:lnTo>
                    <a:pt x="387982" y="54368"/>
                  </a:lnTo>
                  <a:lnTo>
                    <a:pt x="591168" y="56695"/>
                  </a:lnTo>
                  <a:lnTo>
                    <a:pt x="591459" y="31296"/>
                  </a:lnTo>
                  <a:lnTo>
                    <a:pt x="388273" y="28969"/>
                  </a:lnTo>
                  <a:close/>
                </a:path>
                <a:path w="1353820" h="76200">
                  <a:moveTo>
                    <a:pt x="286679" y="27806"/>
                  </a:moveTo>
                  <a:lnTo>
                    <a:pt x="286388" y="53205"/>
                  </a:lnTo>
                  <a:lnTo>
                    <a:pt x="311787" y="53496"/>
                  </a:lnTo>
                  <a:lnTo>
                    <a:pt x="312078" y="28097"/>
                  </a:lnTo>
                  <a:lnTo>
                    <a:pt x="286679" y="27806"/>
                  </a:lnTo>
                  <a:close/>
                </a:path>
                <a:path w="1353820" h="76200">
                  <a:moveTo>
                    <a:pt x="76631" y="0"/>
                  </a:moveTo>
                  <a:lnTo>
                    <a:pt x="0" y="37224"/>
                  </a:lnTo>
                  <a:lnTo>
                    <a:pt x="75759" y="76194"/>
                  </a:lnTo>
                  <a:lnTo>
                    <a:pt x="76050" y="50796"/>
                  </a:lnTo>
                  <a:lnTo>
                    <a:pt x="63351" y="50651"/>
                  </a:lnTo>
                  <a:lnTo>
                    <a:pt x="63642" y="25252"/>
                  </a:lnTo>
                  <a:lnTo>
                    <a:pt x="76342" y="25252"/>
                  </a:lnTo>
                  <a:lnTo>
                    <a:pt x="76631" y="0"/>
                  </a:lnTo>
                  <a:close/>
                </a:path>
                <a:path w="1353820" h="76200">
                  <a:moveTo>
                    <a:pt x="76340" y="25398"/>
                  </a:moveTo>
                  <a:lnTo>
                    <a:pt x="76050" y="50796"/>
                  </a:lnTo>
                  <a:lnTo>
                    <a:pt x="210193" y="52332"/>
                  </a:lnTo>
                  <a:lnTo>
                    <a:pt x="210484" y="26934"/>
                  </a:lnTo>
                  <a:lnTo>
                    <a:pt x="76340" y="25398"/>
                  </a:lnTo>
                  <a:close/>
                </a:path>
                <a:path w="1353820" h="76200">
                  <a:moveTo>
                    <a:pt x="63642" y="25252"/>
                  </a:moveTo>
                  <a:lnTo>
                    <a:pt x="63351" y="50651"/>
                  </a:lnTo>
                  <a:lnTo>
                    <a:pt x="76050" y="50796"/>
                  </a:lnTo>
                  <a:lnTo>
                    <a:pt x="76340" y="25398"/>
                  </a:lnTo>
                  <a:lnTo>
                    <a:pt x="63642" y="25252"/>
                  </a:lnTo>
                  <a:close/>
                </a:path>
                <a:path w="1353820" h="76200">
                  <a:moveTo>
                    <a:pt x="76342" y="25252"/>
                  </a:moveTo>
                  <a:lnTo>
                    <a:pt x="63642" y="25252"/>
                  </a:lnTo>
                  <a:lnTo>
                    <a:pt x="76340" y="25398"/>
                  </a:lnTo>
                  <a:lnTo>
                    <a:pt x="76342" y="2525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8783" y="5172455"/>
              <a:ext cx="1508759" cy="38404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677382" y="5192622"/>
              <a:ext cx="1349375" cy="252729"/>
            </a:xfrm>
            <a:custGeom>
              <a:avLst/>
              <a:gdLst/>
              <a:ahLst/>
              <a:cxnLst/>
              <a:rect l="l" t="t" r="r" b="b"/>
              <a:pathLst>
                <a:path w="1349375" h="252729">
                  <a:moveTo>
                    <a:pt x="1344834" y="0"/>
                  </a:moveTo>
                  <a:lnTo>
                    <a:pt x="1144162" y="31941"/>
                  </a:lnTo>
                  <a:lnTo>
                    <a:pt x="1148154" y="57025"/>
                  </a:lnTo>
                  <a:lnTo>
                    <a:pt x="1348827" y="25083"/>
                  </a:lnTo>
                  <a:lnTo>
                    <a:pt x="1344834" y="0"/>
                  </a:lnTo>
                  <a:close/>
                </a:path>
                <a:path w="1349375" h="252729">
                  <a:moveTo>
                    <a:pt x="1068909" y="43920"/>
                  </a:moveTo>
                  <a:lnTo>
                    <a:pt x="1043824" y="47913"/>
                  </a:lnTo>
                  <a:lnTo>
                    <a:pt x="1047817" y="72997"/>
                  </a:lnTo>
                  <a:lnTo>
                    <a:pt x="1072902" y="69004"/>
                  </a:lnTo>
                  <a:lnTo>
                    <a:pt x="1068909" y="43920"/>
                  </a:lnTo>
                  <a:close/>
                </a:path>
                <a:path w="1349375" h="252729">
                  <a:moveTo>
                    <a:pt x="968571" y="59891"/>
                  </a:moveTo>
                  <a:lnTo>
                    <a:pt x="767899" y="91833"/>
                  </a:lnTo>
                  <a:lnTo>
                    <a:pt x="771892" y="116918"/>
                  </a:lnTo>
                  <a:lnTo>
                    <a:pt x="972564" y="84975"/>
                  </a:lnTo>
                  <a:lnTo>
                    <a:pt x="968571" y="59891"/>
                  </a:lnTo>
                  <a:close/>
                </a:path>
                <a:path w="1349375" h="252729">
                  <a:moveTo>
                    <a:pt x="692646" y="103812"/>
                  </a:moveTo>
                  <a:lnTo>
                    <a:pt x="667561" y="107805"/>
                  </a:lnTo>
                  <a:lnTo>
                    <a:pt x="671554" y="132890"/>
                  </a:lnTo>
                  <a:lnTo>
                    <a:pt x="696639" y="128897"/>
                  </a:lnTo>
                  <a:lnTo>
                    <a:pt x="692646" y="103812"/>
                  </a:lnTo>
                  <a:close/>
                </a:path>
                <a:path w="1349375" h="252729">
                  <a:moveTo>
                    <a:pt x="592308" y="119783"/>
                  </a:moveTo>
                  <a:lnTo>
                    <a:pt x="391634" y="151726"/>
                  </a:lnTo>
                  <a:lnTo>
                    <a:pt x="395627" y="176810"/>
                  </a:lnTo>
                  <a:lnTo>
                    <a:pt x="596301" y="144867"/>
                  </a:lnTo>
                  <a:lnTo>
                    <a:pt x="592308" y="119783"/>
                  </a:lnTo>
                  <a:close/>
                </a:path>
                <a:path w="1349375" h="252729">
                  <a:moveTo>
                    <a:pt x="316382" y="163704"/>
                  </a:moveTo>
                  <a:lnTo>
                    <a:pt x="291298" y="167697"/>
                  </a:lnTo>
                  <a:lnTo>
                    <a:pt x="295291" y="192782"/>
                  </a:lnTo>
                  <a:lnTo>
                    <a:pt x="320375" y="188789"/>
                  </a:lnTo>
                  <a:lnTo>
                    <a:pt x="316382" y="163704"/>
                  </a:lnTo>
                  <a:close/>
                </a:path>
                <a:path w="1349375" h="252729">
                  <a:moveTo>
                    <a:pt x="69263" y="177321"/>
                  </a:moveTo>
                  <a:lnTo>
                    <a:pt x="0" y="226926"/>
                  </a:lnTo>
                  <a:lnTo>
                    <a:pt x="81241" y="252573"/>
                  </a:lnTo>
                  <a:lnTo>
                    <a:pt x="77566" y="229485"/>
                  </a:lnTo>
                  <a:lnTo>
                    <a:pt x="64705" y="229485"/>
                  </a:lnTo>
                  <a:lnTo>
                    <a:pt x="60712" y="204401"/>
                  </a:lnTo>
                  <a:lnTo>
                    <a:pt x="73256" y="202404"/>
                  </a:lnTo>
                  <a:lnTo>
                    <a:pt x="69263" y="177321"/>
                  </a:lnTo>
                  <a:close/>
                </a:path>
                <a:path w="1349375" h="252729">
                  <a:moveTo>
                    <a:pt x="73256" y="202404"/>
                  </a:moveTo>
                  <a:lnTo>
                    <a:pt x="60712" y="204401"/>
                  </a:lnTo>
                  <a:lnTo>
                    <a:pt x="64705" y="229485"/>
                  </a:lnTo>
                  <a:lnTo>
                    <a:pt x="77248" y="227488"/>
                  </a:lnTo>
                  <a:lnTo>
                    <a:pt x="73256" y="202404"/>
                  </a:lnTo>
                  <a:close/>
                </a:path>
                <a:path w="1349375" h="252729">
                  <a:moveTo>
                    <a:pt x="77248" y="227488"/>
                  </a:moveTo>
                  <a:lnTo>
                    <a:pt x="64705" y="229485"/>
                  </a:lnTo>
                  <a:lnTo>
                    <a:pt x="77566" y="229485"/>
                  </a:lnTo>
                  <a:lnTo>
                    <a:pt x="77248" y="227488"/>
                  </a:lnTo>
                  <a:close/>
                </a:path>
                <a:path w="1349375" h="252729">
                  <a:moveTo>
                    <a:pt x="216046" y="179675"/>
                  </a:moveTo>
                  <a:lnTo>
                    <a:pt x="73256" y="202404"/>
                  </a:lnTo>
                  <a:lnTo>
                    <a:pt x="77248" y="227488"/>
                  </a:lnTo>
                  <a:lnTo>
                    <a:pt x="220038" y="204760"/>
                  </a:lnTo>
                  <a:lnTo>
                    <a:pt x="216046" y="17967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1631" y="5794247"/>
              <a:ext cx="1871472" cy="31394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003851" y="5870014"/>
              <a:ext cx="1673860" cy="114300"/>
            </a:xfrm>
            <a:custGeom>
              <a:avLst/>
              <a:gdLst/>
              <a:ahLst/>
              <a:cxnLst/>
              <a:rect l="l" t="t" r="r" b="b"/>
              <a:pathLst>
                <a:path w="1673859" h="114300">
                  <a:moveTo>
                    <a:pt x="1559229" y="76199"/>
                  </a:moveTo>
                  <a:lnTo>
                    <a:pt x="1559229" y="114300"/>
                  </a:lnTo>
                  <a:lnTo>
                    <a:pt x="1635429" y="76200"/>
                  </a:lnTo>
                  <a:lnTo>
                    <a:pt x="1559229" y="76199"/>
                  </a:lnTo>
                  <a:close/>
                </a:path>
                <a:path w="1673859" h="114300">
                  <a:moveTo>
                    <a:pt x="1559229" y="38099"/>
                  </a:moveTo>
                  <a:lnTo>
                    <a:pt x="1559229" y="76199"/>
                  </a:lnTo>
                  <a:lnTo>
                    <a:pt x="1578279" y="76200"/>
                  </a:lnTo>
                  <a:lnTo>
                    <a:pt x="1578279" y="38100"/>
                  </a:lnTo>
                  <a:lnTo>
                    <a:pt x="1559229" y="38099"/>
                  </a:lnTo>
                  <a:close/>
                </a:path>
                <a:path w="1673859" h="114300">
                  <a:moveTo>
                    <a:pt x="1559229" y="0"/>
                  </a:moveTo>
                  <a:lnTo>
                    <a:pt x="1559229" y="38099"/>
                  </a:lnTo>
                  <a:lnTo>
                    <a:pt x="1578279" y="38100"/>
                  </a:lnTo>
                  <a:lnTo>
                    <a:pt x="1578279" y="76200"/>
                  </a:lnTo>
                  <a:lnTo>
                    <a:pt x="1635431" y="76199"/>
                  </a:lnTo>
                  <a:lnTo>
                    <a:pt x="1673529" y="57150"/>
                  </a:lnTo>
                  <a:lnTo>
                    <a:pt x="1559229" y="0"/>
                  </a:lnTo>
                  <a:close/>
                </a:path>
                <a:path w="1673859" h="114300">
                  <a:moveTo>
                    <a:pt x="0" y="38099"/>
                  </a:moveTo>
                  <a:lnTo>
                    <a:pt x="0" y="76199"/>
                  </a:lnTo>
                  <a:lnTo>
                    <a:pt x="1559229" y="76199"/>
                  </a:lnTo>
                  <a:lnTo>
                    <a:pt x="1559229" y="38099"/>
                  </a:lnTo>
                  <a:lnTo>
                    <a:pt x="0" y="380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692615" y="3702362"/>
              <a:ext cx="3192780" cy="2164080"/>
            </a:xfrm>
            <a:custGeom>
              <a:avLst/>
              <a:gdLst/>
              <a:ahLst/>
              <a:cxnLst/>
              <a:rect l="l" t="t" r="r" b="b"/>
              <a:pathLst>
                <a:path w="3192779" h="2164079">
                  <a:moveTo>
                    <a:pt x="0" y="0"/>
                  </a:moveTo>
                  <a:lnTo>
                    <a:pt x="3192639" y="0"/>
                  </a:lnTo>
                  <a:lnTo>
                    <a:pt x="3192639" y="2163532"/>
                  </a:lnTo>
                  <a:lnTo>
                    <a:pt x="0" y="21635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0113773" y="4482601"/>
            <a:ext cx="942340" cy="908050"/>
          </a:xfrm>
          <a:prstGeom prst="rect">
            <a:avLst/>
          </a:prstGeom>
          <a:solidFill>
            <a:srgbClr val="A21000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marL="126364" marR="118110" indent="-635" algn="ctr">
              <a:lnSpc>
                <a:spcPct val="100800"/>
              </a:lnSpc>
            </a:pPr>
            <a:r>
              <a:rPr sz="1200" spc="10" dirty="0">
                <a:solidFill>
                  <a:srgbClr val="002D43"/>
                </a:solidFill>
                <a:latin typeface="Century Gothic"/>
                <a:cs typeface="Century Gothic"/>
              </a:rPr>
              <a:t>Writes  </a:t>
            </a:r>
            <a:r>
              <a:rPr sz="1200" dirty="0">
                <a:solidFill>
                  <a:srgbClr val="002D43"/>
                </a:solidFill>
                <a:latin typeface="Century Gothic"/>
                <a:cs typeface="Century Gothic"/>
              </a:rPr>
              <a:t>from  </a:t>
            </a:r>
            <a:r>
              <a:rPr sz="1200" spc="65" dirty="0">
                <a:solidFill>
                  <a:srgbClr val="002D43"/>
                </a:solidFill>
                <a:latin typeface="Century Gothic"/>
                <a:cs typeface="Century Gothic"/>
              </a:rPr>
              <a:t>P</a:t>
            </a:r>
            <a:r>
              <a:rPr sz="1200" spc="30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1200" spc="-9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200" spc="-80" dirty="0">
                <a:solidFill>
                  <a:srgbClr val="002D43"/>
                </a:solidFill>
                <a:latin typeface="Century Gothic"/>
                <a:cs typeface="Century Gothic"/>
              </a:rPr>
              <a:t>du</a:t>
            </a:r>
            <a:r>
              <a:rPr sz="1200" spc="-229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200" spc="-15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200" spc="85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1200" spc="5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79" y="248412"/>
            <a:ext cx="92824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latin typeface="Trebuchet MS"/>
                <a:cs typeface="Trebuchet MS"/>
              </a:rPr>
              <a:t>Comparing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35" dirty="0">
                <a:latin typeface="Trebuchet MS"/>
                <a:cs typeface="Trebuchet MS"/>
              </a:rPr>
              <a:t>Amazon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10" dirty="0">
                <a:latin typeface="Trebuchet MS"/>
                <a:cs typeface="Trebuchet MS"/>
              </a:rPr>
              <a:t>Kinesis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55" dirty="0">
                <a:latin typeface="Trebuchet MS"/>
                <a:cs typeface="Trebuchet MS"/>
              </a:rPr>
              <a:t>Data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25" dirty="0">
                <a:latin typeface="Trebuchet MS"/>
                <a:cs typeface="Trebuchet MS"/>
              </a:rPr>
              <a:t>Streams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30" dirty="0">
                <a:latin typeface="Trebuchet MS"/>
                <a:cs typeface="Trebuchet MS"/>
              </a:rPr>
              <a:t>to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245" dirty="0">
                <a:latin typeface="Trebuchet MS"/>
                <a:cs typeface="Trebuchet MS"/>
              </a:rPr>
              <a:t>MSK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2728976"/>
            <a:ext cx="5080000" cy="335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>
              <a:lnSpc>
                <a:spcPct val="100000"/>
              </a:lnSpc>
              <a:spcBef>
                <a:spcPts val="100"/>
              </a:spcBef>
            </a:pPr>
            <a:r>
              <a:rPr sz="2700" u="heavy" spc="-175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Amazon </a:t>
            </a:r>
            <a:r>
              <a:rPr sz="2700" u="heavy" spc="10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Kinesis </a:t>
            </a:r>
            <a:r>
              <a:rPr sz="2700" u="heavy" spc="-235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Data</a:t>
            </a:r>
            <a:r>
              <a:rPr sz="2700" u="heavy" spc="-100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 </a:t>
            </a:r>
            <a:r>
              <a:rPr sz="2700" u="heavy" spc="-50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Streams</a:t>
            </a:r>
            <a:endParaRPr sz="2700">
              <a:latin typeface="Century Gothic"/>
              <a:cs typeface="Century Gothic"/>
            </a:endParaRPr>
          </a:p>
          <a:p>
            <a:pPr marL="393700" indent="-381000">
              <a:lnSpc>
                <a:spcPct val="100000"/>
              </a:lnSpc>
              <a:spcBef>
                <a:spcPts val="243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40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2400" spc="-30" dirty="0">
                <a:solidFill>
                  <a:srgbClr val="232F3E"/>
                </a:solidFill>
                <a:latin typeface="Century Gothic"/>
                <a:cs typeface="Century Gothic"/>
              </a:rPr>
              <a:t>API</a:t>
            </a:r>
            <a:r>
              <a:rPr sz="2400" spc="-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160" dirty="0">
                <a:solidFill>
                  <a:srgbClr val="232F3E"/>
                </a:solidFill>
                <a:latin typeface="Century Gothic"/>
                <a:cs typeface="Century Gothic"/>
              </a:rPr>
              <a:t>experience</a:t>
            </a:r>
            <a:endParaRPr sz="2400">
              <a:latin typeface="Century Gothic"/>
              <a:cs typeface="Century Gothic"/>
            </a:endParaRPr>
          </a:p>
          <a:p>
            <a:pPr marL="393700" marR="1224280" indent="-381000">
              <a:lnSpc>
                <a:spcPct val="100800"/>
              </a:lnSpc>
              <a:spcBef>
                <a:spcPts val="79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20" dirty="0">
                <a:solidFill>
                  <a:srgbClr val="232F3E"/>
                </a:solidFill>
                <a:latin typeface="Century Gothic"/>
                <a:cs typeface="Century Gothic"/>
              </a:rPr>
              <a:t>Throughput</a:t>
            </a:r>
            <a:r>
              <a:rPr sz="2400" spc="-9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25" dirty="0">
                <a:solidFill>
                  <a:srgbClr val="232F3E"/>
                </a:solidFill>
                <a:latin typeface="Century Gothic"/>
                <a:cs typeface="Century Gothic"/>
              </a:rPr>
              <a:t>provisioning  </a:t>
            </a:r>
            <a:r>
              <a:rPr sz="2400" spc="-120" dirty="0">
                <a:solidFill>
                  <a:srgbClr val="232F3E"/>
                </a:solidFill>
                <a:latin typeface="Century Gothic"/>
                <a:cs typeface="Century Gothic"/>
              </a:rPr>
              <a:t>model</a:t>
            </a:r>
            <a:endParaRPr sz="2400">
              <a:latin typeface="Century Gothic"/>
              <a:cs typeface="Century Gothic"/>
            </a:endParaRPr>
          </a:p>
          <a:p>
            <a:pPr marL="393700" indent="-3810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60" dirty="0">
                <a:solidFill>
                  <a:srgbClr val="232F3E"/>
                </a:solidFill>
                <a:latin typeface="Century Gothic"/>
                <a:cs typeface="Century Gothic"/>
              </a:rPr>
              <a:t>Seamless</a:t>
            </a:r>
            <a:r>
              <a:rPr sz="2400" spc="-2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95" dirty="0">
                <a:solidFill>
                  <a:srgbClr val="232F3E"/>
                </a:solidFill>
                <a:latin typeface="Century Gothic"/>
                <a:cs typeface="Century Gothic"/>
              </a:rPr>
              <a:t>scaling</a:t>
            </a:r>
            <a:endParaRPr sz="2400">
              <a:latin typeface="Century Gothic"/>
              <a:cs typeface="Century Gothic"/>
            </a:endParaRPr>
          </a:p>
          <a:p>
            <a:pPr marL="393700" indent="-3810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30" dirty="0">
                <a:solidFill>
                  <a:srgbClr val="232F3E"/>
                </a:solidFill>
                <a:latin typeface="Century Gothic"/>
                <a:cs typeface="Century Gothic"/>
              </a:rPr>
              <a:t>Typically </a:t>
            </a:r>
            <a:r>
              <a:rPr sz="2400" spc="-45" dirty="0">
                <a:solidFill>
                  <a:srgbClr val="232F3E"/>
                </a:solidFill>
                <a:latin typeface="Century Gothic"/>
                <a:cs typeface="Century Gothic"/>
              </a:rPr>
              <a:t>lower</a:t>
            </a:r>
            <a:r>
              <a:rPr sz="2400" spc="-2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60" dirty="0">
                <a:solidFill>
                  <a:srgbClr val="232F3E"/>
                </a:solidFill>
                <a:latin typeface="Century Gothic"/>
                <a:cs typeface="Century Gothic"/>
              </a:rPr>
              <a:t>costs</a:t>
            </a:r>
            <a:endParaRPr sz="2400">
              <a:latin typeface="Century Gothic"/>
              <a:cs typeface="Century Gothic"/>
            </a:endParaRPr>
          </a:p>
          <a:p>
            <a:pPr marL="393700" indent="-3810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229" dirty="0">
                <a:solidFill>
                  <a:srgbClr val="232F3E"/>
                </a:solidFill>
                <a:latin typeface="Century Gothic"/>
                <a:cs typeface="Century Gothic"/>
              </a:rPr>
              <a:t>Deep </a:t>
            </a:r>
            <a:r>
              <a:rPr sz="2400" spc="-4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2400" spc="-26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400" spc="-35" dirty="0">
                <a:solidFill>
                  <a:srgbClr val="232F3E"/>
                </a:solidFill>
                <a:latin typeface="Century Gothic"/>
                <a:cs typeface="Century Gothic"/>
              </a:rPr>
              <a:t>integrations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8816" y="2725928"/>
            <a:ext cx="4119245" cy="3285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5220">
              <a:lnSpc>
                <a:spcPct val="100000"/>
              </a:lnSpc>
              <a:spcBef>
                <a:spcPts val="100"/>
              </a:spcBef>
            </a:pPr>
            <a:r>
              <a:rPr sz="2700" u="heavy" spc="-175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Amazon</a:t>
            </a:r>
            <a:r>
              <a:rPr sz="2700" u="heavy" spc="-85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 </a:t>
            </a:r>
            <a:r>
              <a:rPr sz="2700" u="heavy" dirty="0">
                <a:solidFill>
                  <a:srgbClr val="002D43"/>
                </a:solidFill>
                <a:uFill>
                  <a:solidFill>
                    <a:srgbClr val="002D43"/>
                  </a:solidFill>
                </a:uFill>
                <a:latin typeface="Century Gothic"/>
                <a:cs typeface="Century Gothic"/>
              </a:rPr>
              <a:t>MSK</a:t>
            </a:r>
            <a:endParaRPr sz="2700">
              <a:latin typeface="Century Gothic"/>
              <a:cs typeface="Century Gothic"/>
            </a:endParaRPr>
          </a:p>
          <a:p>
            <a:pPr marL="393700" indent="-381000">
              <a:lnSpc>
                <a:spcPct val="100000"/>
              </a:lnSpc>
              <a:spcBef>
                <a:spcPts val="193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125" dirty="0">
                <a:solidFill>
                  <a:srgbClr val="002D43"/>
                </a:solidFill>
                <a:latin typeface="Century Gothic"/>
                <a:cs typeface="Century Gothic"/>
              </a:rPr>
              <a:t>Open-source</a:t>
            </a:r>
            <a:r>
              <a:rPr sz="2400" spc="-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400" spc="-65" dirty="0">
                <a:solidFill>
                  <a:srgbClr val="002D43"/>
                </a:solidFill>
                <a:latin typeface="Century Gothic"/>
                <a:cs typeface="Century Gothic"/>
              </a:rPr>
              <a:t>compatibility</a:t>
            </a:r>
            <a:endParaRPr sz="2400">
              <a:latin typeface="Century Gothic"/>
              <a:cs typeface="Century Gothic"/>
            </a:endParaRPr>
          </a:p>
          <a:p>
            <a:pPr marL="393700" indent="-3810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002D43"/>
                </a:solidFill>
                <a:latin typeface="Century Gothic"/>
                <a:cs typeface="Century Gothic"/>
              </a:rPr>
              <a:t>Strong </a:t>
            </a:r>
            <a:r>
              <a:rPr sz="2400" spc="-10" dirty="0">
                <a:solidFill>
                  <a:srgbClr val="002D43"/>
                </a:solidFill>
                <a:latin typeface="Century Gothic"/>
                <a:cs typeface="Century Gothic"/>
              </a:rPr>
              <a:t>third-party</a:t>
            </a:r>
            <a:r>
              <a:rPr sz="2400" spc="-10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400" spc="-35" dirty="0">
                <a:solidFill>
                  <a:srgbClr val="002D43"/>
                </a:solidFill>
                <a:latin typeface="Century Gothic"/>
                <a:cs typeface="Century Gothic"/>
              </a:rPr>
              <a:t>tooling</a:t>
            </a:r>
            <a:endParaRPr sz="2400">
              <a:latin typeface="Century Gothic"/>
              <a:cs typeface="Century Gothic"/>
            </a:endParaRPr>
          </a:p>
          <a:p>
            <a:pPr marL="393700" indent="-3810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40" dirty="0">
                <a:solidFill>
                  <a:srgbClr val="002D43"/>
                </a:solidFill>
                <a:latin typeface="Century Gothic"/>
                <a:cs typeface="Century Gothic"/>
              </a:rPr>
              <a:t>Cluster </a:t>
            </a:r>
            <a:r>
              <a:rPr sz="2400" spc="-30" dirty="0">
                <a:solidFill>
                  <a:srgbClr val="002D43"/>
                </a:solidFill>
                <a:latin typeface="Century Gothic"/>
                <a:cs typeface="Century Gothic"/>
              </a:rPr>
              <a:t>provisioning</a:t>
            </a:r>
            <a:r>
              <a:rPr sz="24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400" spc="-125" dirty="0">
                <a:solidFill>
                  <a:srgbClr val="002D43"/>
                </a:solidFill>
                <a:latin typeface="Century Gothic"/>
                <a:cs typeface="Century Gothic"/>
              </a:rPr>
              <a:t>model</a:t>
            </a:r>
            <a:endParaRPr sz="2400">
              <a:latin typeface="Century Gothic"/>
              <a:cs typeface="Century Gothic"/>
            </a:endParaRPr>
          </a:p>
          <a:p>
            <a:pPr marL="393700" marR="140970" indent="-381000">
              <a:lnSpc>
                <a:spcPct val="100800"/>
              </a:lnSpc>
              <a:spcBef>
                <a:spcPts val="79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270" dirty="0">
                <a:solidFill>
                  <a:srgbClr val="002D43"/>
                </a:solidFill>
                <a:latin typeface="Century Gothic"/>
                <a:cs typeface="Century Gothic"/>
              </a:rPr>
              <a:t>Apache </a:t>
            </a:r>
            <a:r>
              <a:rPr sz="2400" spc="-105" dirty="0">
                <a:solidFill>
                  <a:srgbClr val="002D43"/>
                </a:solidFill>
                <a:latin typeface="Century Gothic"/>
                <a:cs typeface="Century Gothic"/>
              </a:rPr>
              <a:t>Kafka </a:t>
            </a:r>
            <a:r>
              <a:rPr sz="2400" spc="-95" dirty="0">
                <a:solidFill>
                  <a:srgbClr val="002D43"/>
                </a:solidFill>
                <a:latin typeface="Century Gothic"/>
                <a:cs typeface="Century Gothic"/>
              </a:rPr>
              <a:t>scaling </a:t>
            </a:r>
            <a:r>
              <a:rPr sz="2400" spc="5" dirty="0">
                <a:solidFill>
                  <a:srgbClr val="002D43"/>
                </a:solidFill>
                <a:latin typeface="Century Gothic"/>
                <a:cs typeface="Century Gothic"/>
              </a:rPr>
              <a:t>isn’t  </a:t>
            </a:r>
            <a:r>
              <a:rPr sz="2400" spc="-70" dirty="0">
                <a:solidFill>
                  <a:srgbClr val="002D43"/>
                </a:solidFill>
                <a:latin typeface="Century Gothic"/>
                <a:cs typeface="Century Gothic"/>
              </a:rPr>
              <a:t>seamless </a:t>
            </a:r>
            <a:r>
              <a:rPr sz="2400" spc="-35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2400" spc="-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400" spc="-35" dirty="0">
                <a:solidFill>
                  <a:srgbClr val="002D43"/>
                </a:solidFill>
                <a:latin typeface="Century Gothic"/>
                <a:cs typeface="Century Gothic"/>
              </a:rPr>
              <a:t>clients</a:t>
            </a:r>
            <a:endParaRPr sz="2400">
              <a:latin typeface="Century Gothic"/>
              <a:cs typeface="Century Gothic"/>
            </a:endParaRPr>
          </a:p>
          <a:p>
            <a:pPr marL="393700" indent="-3810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175" dirty="0">
                <a:solidFill>
                  <a:srgbClr val="002D43"/>
                </a:solidFill>
                <a:latin typeface="Century Gothic"/>
                <a:cs typeface="Century Gothic"/>
              </a:rPr>
              <a:t>Raw</a:t>
            </a:r>
            <a:r>
              <a:rPr sz="24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400" spc="-135" dirty="0">
                <a:solidFill>
                  <a:srgbClr val="002D43"/>
                </a:solidFill>
                <a:latin typeface="Century Gothic"/>
                <a:cs typeface="Century Gothic"/>
              </a:rPr>
              <a:t>performance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0253" y="1346071"/>
            <a:ext cx="1121540" cy="11215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347" y="1346071"/>
            <a:ext cx="1121540" cy="112154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986271" y="2645663"/>
            <a:ext cx="121920" cy="3505200"/>
            <a:chOff x="5986271" y="2645663"/>
            <a:chExt cx="121920" cy="35052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6271" y="2645663"/>
              <a:ext cx="121920" cy="3505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33678" y="2668249"/>
              <a:ext cx="27940" cy="3415665"/>
            </a:xfrm>
            <a:custGeom>
              <a:avLst/>
              <a:gdLst/>
              <a:ahLst/>
              <a:cxnLst/>
              <a:rect l="l" t="t" r="r" b="b"/>
              <a:pathLst>
                <a:path w="27939" h="3415665">
                  <a:moveTo>
                    <a:pt x="0" y="0"/>
                  </a:moveTo>
                  <a:lnTo>
                    <a:pt x="27757" y="3415420"/>
                  </a:lnTo>
                </a:path>
              </a:pathLst>
            </a:custGeom>
            <a:ln w="127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584" y="1073297"/>
            <a:ext cx="1415415" cy="3660775"/>
            <a:chOff x="519584" y="1073297"/>
            <a:chExt cx="1415415" cy="366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584" y="1073297"/>
              <a:ext cx="1386079" cy="13860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899" y="2459376"/>
              <a:ext cx="715447" cy="7154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074" y="3320902"/>
              <a:ext cx="1412638" cy="141263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30273" y="3391916"/>
            <a:ext cx="1332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API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Gateway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5223" y="3215132"/>
            <a:ext cx="132016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92100">
              <a:lnSpc>
                <a:spcPts val="2090"/>
              </a:lnSpc>
              <a:spcBef>
                <a:spcPts val="225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Stream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7044" y="5065267"/>
            <a:ext cx="221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74476" y="3297428"/>
            <a:ext cx="150241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82905">
              <a:lnSpc>
                <a:spcPts val="2090"/>
              </a:lnSpc>
              <a:spcBef>
                <a:spcPts val="225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Analytics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3078" y="1942879"/>
            <a:ext cx="399911" cy="35471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97960" y="5479796"/>
            <a:ext cx="221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05425" y="5296916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1364" y="3227323"/>
            <a:ext cx="132016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292100">
              <a:lnSpc>
                <a:spcPts val="2110"/>
              </a:lnSpc>
              <a:spcBef>
                <a:spcPts val="21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Stream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67209" y="2870708"/>
            <a:ext cx="86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Lambda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9813" y="1397002"/>
            <a:ext cx="2110105" cy="369570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Conversion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Rates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49477" y="1397002"/>
            <a:ext cx="1313815" cy="369570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Anomalies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70347" y="1756566"/>
            <a:ext cx="1739900" cy="1628139"/>
            <a:chOff x="1570347" y="1756566"/>
            <a:chExt cx="1739900" cy="1628139"/>
          </a:xfrm>
        </p:grpSpPr>
        <p:sp>
          <p:nvSpPr>
            <p:cNvPr id="18" name="object 18"/>
            <p:cNvSpPr/>
            <p:nvPr/>
          </p:nvSpPr>
          <p:spPr>
            <a:xfrm>
              <a:off x="1570342" y="1756574"/>
              <a:ext cx="920115" cy="1628139"/>
            </a:xfrm>
            <a:custGeom>
              <a:avLst/>
              <a:gdLst/>
              <a:ahLst/>
              <a:cxnLst/>
              <a:rect l="l" t="t" r="r" b="b"/>
              <a:pathLst>
                <a:path w="920114" h="1628139">
                  <a:moveTo>
                    <a:pt x="766457" y="1418259"/>
                  </a:moveTo>
                  <a:lnTo>
                    <a:pt x="670610" y="1417396"/>
                  </a:lnTo>
                  <a:lnTo>
                    <a:pt x="683158" y="1443075"/>
                  </a:lnTo>
                  <a:lnTo>
                    <a:pt x="358089" y="1601990"/>
                  </a:lnTo>
                  <a:lnTo>
                    <a:pt x="370636" y="1627670"/>
                  </a:lnTo>
                  <a:lnTo>
                    <a:pt x="695706" y="1468742"/>
                  </a:lnTo>
                  <a:lnTo>
                    <a:pt x="708266" y="1494409"/>
                  </a:lnTo>
                  <a:lnTo>
                    <a:pt x="752284" y="1436801"/>
                  </a:lnTo>
                  <a:lnTo>
                    <a:pt x="766457" y="1418259"/>
                  </a:lnTo>
                  <a:close/>
                </a:path>
                <a:path w="920114" h="1628139">
                  <a:moveTo>
                    <a:pt x="783386" y="1066876"/>
                  </a:moveTo>
                  <a:lnTo>
                    <a:pt x="697661" y="1024013"/>
                  </a:lnTo>
                  <a:lnTo>
                    <a:pt x="697661" y="1052588"/>
                  </a:lnTo>
                  <a:lnTo>
                    <a:pt x="0" y="1052588"/>
                  </a:lnTo>
                  <a:lnTo>
                    <a:pt x="0" y="1081163"/>
                  </a:lnTo>
                  <a:lnTo>
                    <a:pt x="697661" y="1081163"/>
                  </a:lnTo>
                  <a:lnTo>
                    <a:pt x="697661" y="1109738"/>
                  </a:lnTo>
                  <a:lnTo>
                    <a:pt x="754811" y="1081163"/>
                  </a:lnTo>
                  <a:lnTo>
                    <a:pt x="783386" y="1066876"/>
                  </a:lnTo>
                  <a:close/>
                </a:path>
                <a:path w="920114" h="1628139">
                  <a:moveTo>
                    <a:pt x="919988" y="602716"/>
                  </a:moveTo>
                  <a:lnTo>
                    <a:pt x="907376" y="560362"/>
                  </a:lnTo>
                  <a:lnTo>
                    <a:pt x="892644" y="510857"/>
                  </a:lnTo>
                  <a:lnTo>
                    <a:pt x="871791" y="530390"/>
                  </a:lnTo>
                  <a:lnTo>
                    <a:pt x="374789" y="0"/>
                  </a:lnTo>
                  <a:lnTo>
                    <a:pt x="353936" y="19532"/>
                  </a:lnTo>
                  <a:lnTo>
                    <a:pt x="850950" y="549935"/>
                  </a:lnTo>
                  <a:lnTo>
                    <a:pt x="830097" y="569468"/>
                  </a:lnTo>
                  <a:lnTo>
                    <a:pt x="919988" y="602716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9736" y="2368296"/>
              <a:ext cx="850391" cy="85039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356054" y="2359151"/>
            <a:ext cx="1894839" cy="908685"/>
            <a:chOff x="3356054" y="2359151"/>
            <a:chExt cx="1894839" cy="908685"/>
          </a:xfrm>
        </p:grpSpPr>
        <p:sp>
          <p:nvSpPr>
            <p:cNvPr id="21" name="object 21"/>
            <p:cNvSpPr/>
            <p:nvPr/>
          </p:nvSpPr>
          <p:spPr>
            <a:xfrm>
              <a:off x="3356051" y="2729153"/>
              <a:ext cx="1894839" cy="137160"/>
            </a:xfrm>
            <a:custGeom>
              <a:avLst/>
              <a:gdLst/>
              <a:ahLst/>
              <a:cxnLst/>
              <a:rect l="l" t="t" r="r" b="b"/>
              <a:pathLst>
                <a:path w="1894839" h="137160">
                  <a:moveTo>
                    <a:pt x="457111" y="94297"/>
                  </a:moveTo>
                  <a:lnTo>
                    <a:pt x="371386" y="51435"/>
                  </a:lnTo>
                  <a:lnTo>
                    <a:pt x="371386" y="80010"/>
                  </a:lnTo>
                  <a:lnTo>
                    <a:pt x="0" y="80010"/>
                  </a:lnTo>
                  <a:lnTo>
                    <a:pt x="0" y="108585"/>
                  </a:lnTo>
                  <a:lnTo>
                    <a:pt x="371386" y="108585"/>
                  </a:lnTo>
                  <a:lnTo>
                    <a:pt x="371386" y="137160"/>
                  </a:lnTo>
                  <a:lnTo>
                    <a:pt x="428536" y="108585"/>
                  </a:lnTo>
                  <a:lnTo>
                    <a:pt x="457111" y="94297"/>
                  </a:lnTo>
                  <a:close/>
                </a:path>
                <a:path w="1894839" h="137160">
                  <a:moveTo>
                    <a:pt x="1894789" y="42862"/>
                  </a:moveTo>
                  <a:lnTo>
                    <a:pt x="1809064" y="0"/>
                  </a:lnTo>
                  <a:lnTo>
                    <a:pt x="1809064" y="28575"/>
                  </a:lnTo>
                  <a:lnTo>
                    <a:pt x="1437678" y="28575"/>
                  </a:lnTo>
                  <a:lnTo>
                    <a:pt x="1437678" y="57150"/>
                  </a:lnTo>
                  <a:lnTo>
                    <a:pt x="1809064" y="57150"/>
                  </a:lnTo>
                  <a:lnTo>
                    <a:pt x="1809064" y="85725"/>
                  </a:lnTo>
                  <a:lnTo>
                    <a:pt x="1866214" y="57150"/>
                  </a:lnTo>
                  <a:lnTo>
                    <a:pt x="1894789" y="42862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6575" y="2359151"/>
              <a:ext cx="911351" cy="908303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8331361" y="4690680"/>
            <a:ext cx="1710689" cy="85725"/>
          </a:xfrm>
          <a:custGeom>
            <a:avLst/>
            <a:gdLst/>
            <a:ahLst/>
            <a:cxnLst/>
            <a:rect l="l" t="t" r="r" b="b"/>
            <a:pathLst>
              <a:path w="1710690" h="85725">
                <a:moveTo>
                  <a:pt x="1624380" y="57149"/>
                </a:moveTo>
                <a:lnTo>
                  <a:pt x="1624380" y="85725"/>
                </a:lnTo>
                <a:lnTo>
                  <a:pt x="1681530" y="57150"/>
                </a:lnTo>
                <a:lnTo>
                  <a:pt x="1624380" y="57149"/>
                </a:lnTo>
                <a:close/>
              </a:path>
              <a:path w="1710690" h="85725">
                <a:moveTo>
                  <a:pt x="1624380" y="28574"/>
                </a:moveTo>
                <a:lnTo>
                  <a:pt x="1624380" y="57149"/>
                </a:lnTo>
                <a:lnTo>
                  <a:pt x="1638669" y="57150"/>
                </a:lnTo>
                <a:lnTo>
                  <a:pt x="1638669" y="28575"/>
                </a:lnTo>
                <a:lnTo>
                  <a:pt x="1624380" y="28574"/>
                </a:lnTo>
                <a:close/>
              </a:path>
              <a:path w="1710690" h="85725">
                <a:moveTo>
                  <a:pt x="1624380" y="0"/>
                </a:moveTo>
                <a:lnTo>
                  <a:pt x="1624380" y="28574"/>
                </a:lnTo>
                <a:lnTo>
                  <a:pt x="1638669" y="28575"/>
                </a:lnTo>
                <a:lnTo>
                  <a:pt x="1638669" y="57150"/>
                </a:lnTo>
                <a:lnTo>
                  <a:pt x="1681533" y="57148"/>
                </a:lnTo>
                <a:lnTo>
                  <a:pt x="1710105" y="42862"/>
                </a:lnTo>
                <a:lnTo>
                  <a:pt x="1624380" y="0"/>
                </a:lnTo>
                <a:close/>
              </a:path>
              <a:path w="1710690" h="85725">
                <a:moveTo>
                  <a:pt x="0" y="28573"/>
                </a:moveTo>
                <a:lnTo>
                  <a:pt x="0" y="57148"/>
                </a:lnTo>
                <a:lnTo>
                  <a:pt x="1624380" y="57149"/>
                </a:lnTo>
                <a:lnTo>
                  <a:pt x="162438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423066" y="2316479"/>
            <a:ext cx="1663700" cy="969644"/>
            <a:chOff x="6423066" y="2316479"/>
            <a:chExt cx="1663700" cy="969644"/>
          </a:xfrm>
        </p:grpSpPr>
        <p:sp>
          <p:nvSpPr>
            <p:cNvPr id="25" name="object 25"/>
            <p:cNvSpPr/>
            <p:nvPr/>
          </p:nvSpPr>
          <p:spPr>
            <a:xfrm>
              <a:off x="6423066" y="2695317"/>
              <a:ext cx="672465" cy="85725"/>
            </a:xfrm>
            <a:custGeom>
              <a:avLst/>
              <a:gdLst/>
              <a:ahLst/>
              <a:cxnLst/>
              <a:rect l="l" t="t" r="r" b="b"/>
              <a:pathLst>
                <a:path w="672465" h="85725">
                  <a:moveTo>
                    <a:pt x="586274" y="57149"/>
                  </a:moveTo>
                  <a:lnTo>
                    <a:pt x="586273" y="85725"/>
                  </a:lnTo>
                  <a:lnTo>
                    <a:pt x="643424" y="57150"/>
                  </a:lnTo>
                  <a:lnTo>
                    <a:pt x="586274" y="57149"/>
                  </a:lnTo>
                  <a:close/>
                </a:path>
                <a:path w="672465" h="85725">
                  <a:moveTo>
                    <a:pt x="586274" y="28574"/>
                  </a:moveTo>
                  <a:lnTo>
                    <a:pt x="586274" y="57149"/>
                  </a:lnTo>
                  <a:lnTo>
                    <a:pt x="600562" y="57150"/>
                  </a:lnTo>
                  <a:lnTo>
                    <a:pt x="600562" y="28575"/>
                  </a:lnTo>
                  <a:lnTo>
                    <a:pt x="586274" y="28574"/>
                  </a:lnTo>
                  <a:close/>
                </a:path>
                <a:path w="672465" h="85725">
                  <a:moveTo>
                    <a:pt x="586275" y="0"/>
                  </a:moveTo>
                  <a:lnTo>
                    <a:pt x="586274" y="28574"/>
                  </a:lnTo>
                  <a:lnTo>
                    <a:pt x="600562" y="28575"/>
                  </a:lnTo>
                  <a:lnTo>
                    <a:pt x="600562" y="57150"/>
                  </a:lnTo>
                  <a:lnTo>
                    <a:pt x="643427" y="57148"/>
                  </a:lnTo>
                  <a:lnTo>
                    <a:pt x="672000" y="42862"/>
                  </a:lnTo>
                  <a:lnTo>
                    <a:pt x="586275" y="0"/>
                  </a:lnTo>
                  <a:close/>
                </a:path>
                <a:path w="672465" h="85725">
                  <a:moveTo>
                    <a:pt x="0" y="28573"/>
                  </a:moveTo>
                  <a:lnTo>
                    <a:pt x="0" y="57148"/>
                  </a:lnTo>
                  <a:lnTo>
                    <a:pt x="586274" y="57149"/>
                  </a:lnTo>
                  <a:lnTo>
                    <a:pt x="58627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0127" y="2316479"/>
              <a:ext cx="966216" cy="96926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873989" y="3788611"/>
            <a:ext cx="5167630" cy="1704339"/>
            <a:chOff x="4873989" y="3788611"/>
            <a:chExt cx="5167630" cy="1704339"/>
          </a:xfrm>
        </p:grpSpPr>
        <p:sp>
          <p:nvSpPr>
            <p:cNvPr id="28" name="object 28"/>
            <p:cNvSpPr/>
            <p:nvPr/>
          </p:nvSpPr>
          <p:spPr>
            <a:xfrm>
              <a:off x="4873980" y="3788612"/>
              <a:ext cx="5167630" cy="725805"/>
            </a:xfrm>
            <a:custGeom>
              <a:avLst/>
              <a:gdLst/>
              <a:ahLst/>
              <a:cxnLst/>
              <a:rect l="l" t="t" r="r" b="b"/>
              <a:pathLst>
                <a:path w="5167630" h="725804">
                  <a:moveTo>
                    <a:pt x="5167477" y="508038"/>
                  </a:moveTo>
                  <a:lnTo>
                    <a:pt x="5081752" y="465175"/>
                  </a:lnTo>
                  <a:lnTo>
                    <a:pt x="5081752" y="493750"/>
                  </a:lnTo>
                  <a:lnTo>
                    <a:pt x="2837878" y="493750"/>
                  </a:lnTo>
                  <a:lnTo>
                    <a:pt x="2837878" y="0"/>
                  </a:lnTo>
                  <a:lnTo>
                    <a:pt x="2809303" y="0"/>
                  </a:lnTo>
                  <a:lnTo>
                    <a:pt x="2809303" y="493750"/>
                  </a:lnTo>
                  <a:lnTo>
                    <a:pt x="0" y="493750"/>
                  </a:lnTo>
                  <a:lnTo>
                    <a:pt x="0" y="522325"/>
                  </a:lnTo>
                  <a:lnTo>
                    <a:pt x="2809303" y="522325"/>
                  </a:lnTo>
                  <a:lnTo>
                    <a:pt x="2809303" y="639914"/>
                  </a:lnTo>
                  <a:lnTo>
                    <a:pt x="2780741" y="639914"/>
                  </a:lnTo>
                  <a:lnTo>
                    <a:pt x="2823603" y="725639"/>
                  </a:lnTo>
                  <a:lnTo>
                    <a:pt x="2859316" y="654202"/>
                  </a:lnTo>
                  <a:lnTo>
                    <a:pt x="2866466" y="639914"/>
                  </a:lnTo>
                  <a:lnTo>
                    <a:pt x="2837878" y="639914"/>
                  </a:lnTo>
                  <a:lnTo>
                    <a:pt x="2837878" y="522325"/>
                  </a:lnTo>
                  <a:lnTo>
                    <a:pt x="5081752" y="522325"/>
                  </a:lnTo>
                  <a:lnTo>
                    <a:pt x="5081752" y="550900"/>
                  </a:lnTo>
                  <a:lnTo>
                    <a:pt x="5138902" y="522325"/>
                  </a:lnTo>
                  <a:lnTo>
                    <a:pt x="5167477" y="508038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3007" y="4547615"/>
              <a:ext cx="944879" cy="94488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8203451" y="1956816"/>
            <a:ext cx="1461770" cy="847725"/>
            <a:chOff x="8203451" y="1956816"/>
            <a:chExt cx="1461770" cy="847725"/>
          </a:xfrm>
        </p:grpSpPr>
        <p:sp>
          <p:nvSpPr>
            <p:cNvPr id="31" name="object 31"/>
            <p:cNvSpPr/>
            <p:nvPr/>
          </p:nvSpPr>
          <p:spPr>
            <a:xfrm>
              <a:off x="8203451" y="2457960"/>
              <a:ext cx="585470" cy="293370"/>
            </a:xfrm>
            <a:custGeom>
              <a:avLst/>
              <a:gdLst/>
              <a:ahLst/>
              <a:cxnLst/>
              <a:rect l="l" t="t" r="r" b="b"/>
              <a:pathLst>
                <a:path w="585470" h="293369">
                  <a:moveTo>
                    <a:pt x="501585" y="25743"/>
                  </a:moveTo>
                  <a:lnTo>
                    <a:pt x="0" y="267346"/>
                  </a:lnTo>
                  <a:lnTo>
                    <a:pt x="12400" y="293090"/>
                  </a:lnTo>
                  <a:lnTo>
                    <a:pt x="513985" y="51488"/>
                  </a:lnTo>
                  <a:lnTo>
                    <a:pt x="501585" y="25743"/>
                  </a:lnTo>
                  <a:close/>
                </a:path>
                <a:path w="585470" h="293369">
                  <a:moveTo>
                    <a:pt x="570997" y="19544"/>
                  </a:moveTo>
                  <a:lnTo>
                    <a:pt x="514456" y="19544"/>
                  </a:lnTo>
                  <a:lnTo>
                    <a:pt x="526856" y="45288"/>
                  </a:lnTo>
                  <a:lnTo>
                    <a:pt x="513985" y="51488"/>
                  </a:lnTo>
                  <a:lnTo>
                    <a:pt x="526385" y="77232"/>
                  </a:lnTo>
                  <a:lnTo>
                    <a:pt x="570997" y="19544"/>
                  </a:lnTo>
                  <a:close/>
                </a:path>
                <a:path w="585470" h="293369">
                  <a:moveTo>
                    <a:pt x="514456" y="19544"/>
                  </a:moveTo>
                  <a:lnTo>
                    <a:pt x="501585" y="25743"/>
                  </a:lnTo>
                  <a:lnTo>
                    <a:pt x="513985" y="51488"/>
                  </a:lnTo>
                  <a:lnTo>
                    <a:pt x="526856" y="45288"/>
                  </a:lnTo>
                  <a:lnTo>
                    <a:pt x="514456" y="19544"/>
                  </a:lnTo>
                  <a:close/>
                </a:path>
                <a:path w="585470" h="293369">
                  <a:moveTo>
                    <a:pt x="489184" y="0"/>
                  </a:moveTo>
                  <a:lnTo>
                    <a:pt x="501585" y="25743"/>
                  </a:lnTo>
                  <a:lnTo>
                    <a:pt x="514456" y="19544"/>
                  </a:lnTo>
                  <a:lnTo>
                    <a:pt x="570997" y="19544"/>
                  </a:lnTo>
                  <a:lnTo>
                    <a:pt x="585017" y="1414"/>
                  </a:lnTo>
                  <a:lnTo>
                    <a:pt x="489184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20912" y="1956816"/>
              <a:ext cx="844296" cy="847343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846576" y="3737813"/>
            <a:ext cx="944880" cy="1294765"/>
            <a:chOff x="3846576" y="3737813"/>
            <a:chExt cx="944880" cy="1294765"/>
          </a:xfrm>
        </p:grpSpPr>
        <p:sp>
          <p:nvSpPr>
            <p:cNvPr id="34" name="object 34"/>
            <p:cNvSpPr/>
            <p:nvPr/>
          </p:nvSpPr>
          <p:spPr>
            <a:xfrm>
              <a:off x="4251121" y="3737813"/>
              <a:ext cx="85725" cy="322580"/>
            </a:xfrm>
            <a:custGeom>
              <a:avLst/>
              <a:gdLst/>
              <a:ahLst/>
              <a:cxnLst/>
              <a:rect l="l" t="t" r="r" b="b"/>
              <a:pathLst>
                <a:path w="85725" h="322579">
                  <a:moveTo>
                    <a:pt x="28574" y="236226"/>
                  </a:moveTo>
                  <a:lnTo>
                    <a:pt x="0" y="236226"/>
                  </a:lnTo>
                  <a:lnTo>
                    <a:pt x="42862" y="321951"/>
                  </a:lnTo>
                  <a:lnTo>
                    <a:pt x="78581" y="250513"/>
                  </a:lnTo>
                  <a:lnTo>
                    <a:pt x="28575" y="250513"/>
                  </a:lnTo>
                  <a:lnTo>
                    <a:pt x="28574" y="236226"/>
                  </a:lnTo>
                  <a:close/>
                </a:path>
                <a:path w="85725" h="322579">
                  <a:moveTo>
                    <a:pt x="57148" y="0"/>
                  </a:moveTo>
                  <a:lnTo>
                    <a:pt x="28573" y="0"/>
                  </a:lnTo>
                  <a:lnTo>
                    <a:pt x="28575" y="250513"/>
                  </a:lnTo>
                  <a:lnTo>
                    <a:pt x="57150" y="250513"/>
                  </a:lnTo>
                  <a:lnTo>
                    <a:pt x="57148" y="0"/>
                  </a:lnTo>
                  <a:close/>
                </a:path>
                <a:path w="85725" h="322579">
                  <a:moveTo>
                    <a:pt x="85725" y="236226"/>
                  </a:moveTo>
                  <a:lnTo>
                    <a:pt x="57149" y="236226"/>
                  </a:lnTo>
                  <a:lnTo>
                    <a:pt x="57150" y="250513"/>
                  </a:lnTo>
                  <a:lnTo>
                    <a:pt x="78581" y="250513"/>
                  </a:lnTo>
                  <a:lnTo>
                    <a:pt x="85725" y="236226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6576" y="4087368"/>
              <a:ext cx="944879" cy="94488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617912" y="2468371"/>
            <a:ext cx="449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sz="1800" spc="12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714541" y="1533144"/>
            <a:ext cx="1432560" cy="887094"/>
            <a:chOff x="9714541" y="1533144"/>
            <a:chExt cx="1432560" cy="887094"/>
          </a:xfrm>
        </p:grpSpPr>
        <p:sp>
          <p:nvSpPr>
            <p:cNvPr id="38" name="object 38"/>
            <p:cNvSpPr/>
            <p:nvPr/>
          </p:nvSpPr>
          <p:spPr>
            <a:xfrm>
              <a:off x="9714541" y="2040944"/>
              <a:ext cx="540385" cy="247015"/>
            </a:xfrm>
            <a:custGeom>
              <a:avLst/>
              <a:gdLst/>
              <a:ahLst/>
              <a:cxnLst/>
              <a:rect l="l" t="t" r="r" b="b"/>
              <a:pathLst>
                <a:path w="540384" h="247014">
                  <a:moveTo>
                    <a:pt x="455910" y="26295"/>
                  </a:moveTo>
                  <a:lnTo>
                    <a:pt x="0" y="220277"/>
                  </a:lnTo>
                  <a:lnTo>
                    <a:pt x="11187" y="246571"/>
                  </a:lnTo>
                  <a:lnTo>
                    <a:pt x="467097" y="52587"/>
                  </a:lnTo>
                  <a:lnTo>
                    <a:pt x="455910" y="26295"/>
                  </a:lnTo>
                  <a:close/>
                </a:path>
                <a:path w="540384" h="247014">
                  <a:moveTo>
                    <a:pt x="527777" y="20700"/>
                  </a:moveTo>
                  <a:lnTo>
                    <a:pt x="469057" y="20700"/>
                  </a:lnTo>
                  <a:lnTo>
                    <a:pt x="480245" y="46993"/>
                  </a:lnTo>
                  <a:lnTo>
                    <a:pt x="467097" y="52587"/>
                  </a:lnTo>
                  <a:lnTo>
                    <a:pt x="478285" y="78882"/>
                  </a:lnTo>
                  <a:lnTo>
                    <a:pt x="527777" y="20700"/>
                  </a:lnTo>
                  <a:close/>
                </a:path>
                <a:path w="540384" h="247014">
                  <a:moveTo>
                    <a:pt x="469057" y="20700"/>
                  </a:moveTo>
                  <a:lnTo>
                    <a:pt x="455910" y="26295"/>
                  </a:lnTo>
                  <a:lnTo>
                    <a:pt x="467097" y="52587"/>
                  </a:lnTo>
                  <a:lnTo>
                    <a:pt x="480245" y="46993"/>
                  </a:lnTo>
                  <a:lnTo>
                    <a:pt x="469057" y="20700"/>
                  </a:lnTo>
                  <a:close/>
                </a:path>
                <a:path w="540384" h="247014">
                  <a:moveTo>
                    <a:pt x="444722" y="0"/>
                  </a:moveTo>
                  <a:lnTo>
                    <a:pt x="455910" y="26295"/>
                  </a:lnTo>
                  <a:lnTo>
                    <a:pt x="469057" y="20700"/>
                  </a:lnTo>
                  <a:lnTo>
                    <a:pt x="527777" y="20700"/>
                  </a:lnTo>
                  <a:lnTo>
                    <a:pt x="540386" y="5878"/>
                  </a:lnTo>
                  <a:lnTo>
                    <a:pt x="444722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56519" y="1533144"/>
              <a:ext cx="890016" cy="886967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7061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Clickstream </a:t>
            </a:r>
            <a:r>
              <a:rPr sz="3200" spc="5" dirty="0">
                <a:solidFill>
                  <a:srgbClr val="4D4D4C"/>
                </a:solidFill>
                <a:latin typeface="Trebuchet MS"/>
                <a:cs typeface="Trebuchet MS"/>
              </a:rPr>
              <a:t>with Real-Time</a:t>
            </a:r>
            <a:r>
              <a:rPr sz="3200" spc="-53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rgbClr val="4D4D4C"/>
                </a:solidFill>
                <a:latin typeface="Trebuchet MS"/>
                <a:cs typeface="Trebuchet MS"/>
              </a:rPr>
              <a:t>Analytics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24855" y="2359151"/>
            <a:ext cx="978408" cy="97840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91928" y="3883152"/>
            <a:ext cx="1331976" cy="1328928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584" y="1153507"/>
            <a:ext cx="1415415" cy="3660775"/>
            <a:chOff x="519584" y="1153507"/>
            <a:chExt cx="1415415" cy="366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584" y="1153507"/>
              <a:ext cx="1386079" cy="13860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899" y="2539587"/>
              <a:ext cx="715447" cy="7154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074" y="3401114"/>
              <a:ext cx="1412638" cy="141263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85840" y="3321811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4873" y="3471164"/>
            <a:ext cx="283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01140" algn="l"/>
              </a:tabLst>
            </a:pP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API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70" dirty="0">
                <a:solidFill>
                  <a:srgbClr val="002D43"/>
                </a:solidFill>
                <a:latin typeface="Century Gothic"/>
                <a:cs typeface="Century Gothic"/>
              </a:rPr>
              <a:t>Gateway	</a:t>
            </a:r>
            <a:r>
              <a:rPr sz="2700" spc="-225" baseline="-27777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700" spc="-104" baseline="-27777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700" spc="-67" baseline="-27777" dirty="0">
                <a:solidFill>
                  <a:srgbClr val="002D43"/>
                </a:solidFill>
                <a:latin typeface="Century Gothic"/>
                <a:cs typeface="Century Gothic"/>
              </a:rPr>
              <a:t>Stream</a:t>
            </a:r>
            <a:endParaRPr sz="2700" baseline="-27777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0147" y="5226811"/>
            <a:ext cx="14433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53060">
              <a:lnSpc>
                <a:spcPts val="2090"/>
              </a:lnSpc>
              <a:spcBef>
                <a:spcPts val="225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33955" y="3148076"/>
            <a:ext cx="144335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353060">
              <a:lnSpc>
                <a:spcPts val="2110"/>
              </a:lnSpc>
              <a:spcBef>
                <a:spcPts val="21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81410" y="5473700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70347" y="1836778"/>
            <a:ext cx="1722120" cy="1628139"/>
            <a:chOff x="1570347" y="1836778"/>
            <a:chExt cx="1722120" cy="1628139"/>
          </a:xfrm>
        </p:grpSpPr>
        <p:sp>
          <p:nvSpPr>
            <p:cNvPr id="12" name="object 12"/>
            <p:cNvSpPr/>
            <p:nvPr/>
          </p:nvSpPr>
          <p:spPr>
            <a:xfrm>
              <a:off x="1570342" y="1836788"/>
              <a:ext cx="920115" cy="1628139"/>
            </a:xfrm>
            <a:custGeom>
              <a:avLst/>
              <a:gdLst/>
              <a:ahLst/>
              <a:cxnLst/>
              <a:rect l="l" t="t" r="r" b="b"/>
              <a:pathLst>
                <a:path w="920114" h="1628139">
                  <a:moveTo>
                    <a:pt x="766457" y="1418247"/>
                  </a:moveTo>
                  <a:lnTo>
                    <a:pt x="670610" y="1417396"/>
                  </a:lnTo>
                  <a:lnTo>
                    <a:pt x="683158" y="1443075"/>
                  </a:lnTo>
                  <a:lnTo>
                    <a:pt x="358089" y="1601990"/>
                  </a:lnTo>
                  <a:lnTo>
                    <a:pt x="370636" y="1627657"/>
                  </a:lnTo>
                  <a:lnTo>
                    <a:pt x="695718" y="1468742"/>
                  </a:lnTo>
                  <a:lnTo>
                    <a:pt x="708266" y="1494409"/>
                  </a:lnTo>
                  <a:lnTo>
                    <a:pt x="752284" y="1436789"/>
                  </a:lnTo>
                  <a:lnTo>
                    <a:pt x="766457" y="1418247"/>
                  </a:lnTo>
                  <a:close/>
                </a:path>
                <a:path w="920114" h="1628139">
                  <a:moveTo>
                    <a:pt x="783386" y="1066876"/>
                  </a:moveTo>
                  <a:lnTo>
                    <a:pt x="697661" y="1024013"/>
                  </a:lnTo>
                  <a:lnTo>
                    <a:pt x="697661" y="1052588"/>
                  </a:lnTo>
                  <a:lnTo>
                    <a:pt x="0" y="1052588"/>
                  </a:lnTo>
                  <a:lnTo>
                    <a:pt x="0" y="1081163"/>
                  </a:lnTo>
                  <a:lnTo>
                    <a:pt x="697661" y="1081163"/>
                  </a:lnTo>
                  <a:lnTo>
                    <a:pt x="697661" y="1109738"/>
                  </a:lnTo>
                  <a:lnTo>
                    <a:pt x="754811" y="1081163"/>
                  </a:lnTo>
                  <a:lnTo>
                    <a:pt x="783386" y="1066876"/>
                  </a:lnTo>
                  <a:close/>
                </a:path>
                <a:path w="920114" h="1628139">
                  <a:moveTo>
                    <a:pt x="919988" y="602716"/>
                  </a:moveTo>
                  <a:lnTo>
                    <a:pt x="907376" y="560349"/>
                  </a:lnTo>
                  <a:lnTo>
                    <a:pt x="892644" y="510857"/>
                  </a:lnTo>
                  <a:lnTo>
                    <a:pt x="871791" y="530390"/>
                  </a:lnTo>
                  <a:lnTo>
                    <a:pt x="374789" y="0"/>
                  </a:lnTo>
                  <a:lnTo>
                    <a:pt x="353936" y="19532"/>
                  </a:lnTo>
                  <a:lnTo>
                    <a:pt x="850950" y="549935"/>
                  </a:lnTo>
                  <a:lnTo>
                    <a:pt x="830097" y="569468"/>
                  </a:lnTo>
                  <a:lnTo>
                    <a:pt x="919988" y="602716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1447" y="2450592"/>
              <a:ext cx="850391" cy="850391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3356054" y="2860794"/>
            <a:ext cx="457200" cy="85725"/>
          </a:xfrm>
          <a:custGeom>
            <a:avLst/>
            <a:gdLst/>
            <a:ahLst/>
            <a:cxnLst/>
            <a:rect l="l" t="t" r="r" b="b"/>
            <a:pathLst>
              <a:path w="457200" h="85725">
                <a:moveTo>
                  <a:pt x="371383" y="57149"/>
                </a:moveTo>
                <a:lnTo>
                  <a:pt x="371383" y="85725"/>
                </a:lnTo>
                <a:lnTo>
                  <a:pt x="428533" y="57150"/>
                </a:lnTo>
                <a:lnTo>
                  <a:pt x="371383" y="57149"/>
                </a:lnTo>
                <a:close/>
              </a:path>
              <a:path w="457200" h="85725">
                <a:moveTo>
                  <a:pt x="371383" y="28574"/>
                </a:moveTo>
                <a:lnTo>
                  <a:pt x="371383" y="57149"/>
                </a:lnTo>
                <a:lnTo>
                  <a:pt x="385671" y="57150"/>
                </a:lnTo>
                <a:lnTo>
                  <a:pt x="385671" y="28575"/>
                </a:lnTo>
                <a:lnTo>
                  <a:pt x="371383" y="28574"/>
                </a:lnTo>
                <a:close/>
              </a:path>
              <a:path w="457200" h="85725">
                <a:moveTo>
                  <a:pt x="371383" y="0"/>
                </a:moveTo>
                <a:lnTo>
                  <a:pt x="371383" y="28574"/>
                </a:lnTo>
                <a:lnTo>
                  <a:pt x="385671" y="28575"/>
                </a:lnTo>
                <a:lnTo>
                  <a:pt x="385671" y="57150"/>
                </a:lnTo>
                <a:lnTo>
                  <a:pt x="428536" y="57148"/>
                </a:lnTo>
                <a:lnTo>
                  <a:pt x="457108" y="42862"/>
                </a:lnTo>
                <a:lnTo>
                  <a:pt x="371383" y="0"/>
                </a:lnTo>
                <a:close/>
              </a:path>
              <a:path w="457200" h="85725">
                <a:moveTo>
                  <a:pt x="0" y="28573"/>
                </a:moveTo>
                <a:lnTo>
                  <a:pt x="0" y="57148"/>
                </a:lnTo>
                <a:lnTo>
                  <a:pt x="371383" y="57149"/>
                </a:lnTo>
                <a:lnTo>
                  <a:pt x="37138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13556" y="4629486"/>
            <a:ext cx="5167630" cy="85725"/>
          </a:xfrm>
          <a:custGeom>
            <a:avLst/>
            <a:gdLst/>
            <a:ahLst/>
            <a:cxnLst/>
            <a:rect l="l" t="t" r="r" b="b"/>
            <a:pathLst>
              <a:path w="5167630" h="85725">
                <a:moveTo>
                  <a:pt x="5081753" y="57149"/>
                </a:moveTo>
                <a:lnTo>
                  <a:pt x="5081753" y="85725"/>
                </a:lnTo>
                <a:lnTo>
                  <a:pt x="5138903" y="57150"/>
                </a:lnTo>
                <a:lnTo>
                  <a:pt x="5081753" y="57149"/>
                </a:lnTo>
                <a:close/>
              </a:path>
              <a:path w="5167630" h="85725">
                <a:moveTo>
                  <a:pt x="5081753" y="28574"/>
                </a:moveTo>
                <a:lnTo>
                  <a:pt x="5081753" y="57149"/>
                </a:lnTo>
                <a:lnTo>
                  <a:pt x="5096042" y="57150"/>
                </a:lnTo>
                <a:lnTo>
                  <a:pt x="5096042" y="28575"/>
                </a:lnTo>
                <a:lnTo>
                  <a:pt x="5081753" y="28574"/>
                </a:lnTo>
                <a:close/>
              </a:path>
              <a:path w="5167630" h="85725">
                <a:moveTo>
                  <a:pt x="5081753" y="0"/>
                </a:moveTo>
                <a:lnTo>
                  <a:pt x="5081753" y="28574"/>
                </a:lnTo>
                <a:lnTo>
                  <a:pt x="5096042" y="28575"/>
                </a:lnTo>
                <a:lnTo>
                  <a:pt x="5096042" y="57150"/>
                </a:lnTo>
                <a:lnTo>
                  <a:pt x="5138906" y="57148"/>
                </a:lnTo>
                <a:lnTo>
                  <a:pt x="5167478" y="42862"/>
                </a:lnTo>
                <a:lnTo>
                  <a:pt x="5081753" y="0"/>
                </a:lnTo>
                <a:close/>
              </a:path>
              <a:path w="5167630" h="85725">
                <a:moveTo>
                  <a:pt x="0" y="28573"/>
                </a:moveTo>
                <a:lnTo>
                  <a:pt x="0" y="57148"/>
                </a:lnTo>
                <a:lnTo>
                  <a:pt x="5081753" y="57149"/>
                </a:lnTo>
                <a:lnTo>
                  <a:pt x="508175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861815" y="2438400"/>
            <a:ext cx="2776220" cy="911860"/>
            <a:chOff x="3861815" y="2438400"/>
            <a:chExt cx="2776220" cy="911860"/>
          </a:xfrm>
        </p:grpSpPr>
        <p:sp>
          <p:nvSpPr>
            <p:cNvPr id="17" name="object 17"/>
            <p:cNvSpPr/>
            <p:nvPr/>
          </p:nvSpPr>
          <p:spPr>
            <a:xfrm>
              <a:off x="4793738" y="2809361"/>
              <a:ext cx="1844675" cy="85725"/>
            </a:xfrm>
            <a:custGeom>
              <a:avLst/>
              <a:gdLst/>
              <a:ahLst/>
              <a:cxnLst/>
              <a:rect l="l" t="t" r="r" b="b"/>
              <a:pathLst>
                <a:path w="1844675" h="85725">
                  <a:moveTo>
                    <a:pt x="1758403" y="0"/>
                  </a:moveTo>
                  <a:lnTo>
                    <a:pt x="1758403" y="85725"/>
                  </a:lnTo>
                  <a:lnTo>
                    <a:pt x="1815553" y="57150"/>
                  </a:lnTo>
                  <a:lnTo>
                    <a:pt x="1772691" y="57150"/>
                  </a:lnTo>
                  <a:lnTo>
                    <a:pt x="1772691" y="28575"/>
                  </a:lnTo>
                  <a:lnTo>
                    <a:pt x="1815553" y="28575"/>
                  </a:lnTo>
                  <a:lnTo>
                    <a:pt x="1758403" y="0"/>
                  </a:lnTo>
                  <a:close/>
                </a:path>
                <a:path w="1844675" h="85725">
                  <a:moveTo>
                    <a:pt x="1758403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1758403" y="57150"/>
                  </a:lnTo>
                  <a:lnTo>
                    <a:pt x="1758403" y="28575"/>
                  </a:lnTo>
                  <a:close/>
                </a:path>
                <a:path w="1844675" h="85725">
                  <a:moveTo>
                    <a:pt x="1815553" y="28575"/>
                  </a:moveTo>
                  <a:lnTo>
                    <a:pt x="1772691" y="28575"/>
                  </a:lnTo>
                  <a:lnTo>
                    <a:pt x="1772691" y="57150"/>
                  </a:lnTo>
                  <a:lnTo>
                    <a:pt x="1815553" y="57150"/>
                  </a:lnTo>
                  <a:lnTo>
                    <a:pt x="1844128" y="42862"/>
                  </a:lnTo>
                  <a:lnTo>
                    <a:pt x="1815553" y="28575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1815" y="2438400"/>
              <a:ext cx="911351" cy="91135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904488" y="3930971"/>
            <a:ext cx="944880" cy="1293495"/>
            <a:chOff x="3904488" y="3930971"/>
            <a:chExt cx="944880" cy="1293495"/>
          </a:xfrm>
        </p:grpSpPr>
        <p:sp>
          <p:nvSpPr>
            <p:cNvPr id="20" name="object 20"/>
            <p:cNvSpPr/>
            <p:nvPr/>
          </p:nvSpPr>
          <p:spPr>
            <a:xfrm>
              <a:off x="4233915" y="3930971"/>
              <a:ext cx="85725" cy="322580"/>
            </a:xfrm>
            <a:custGeom>
              <a:avLst/>
              <a:gdLst/>
              <a:ahLst/>
              <a:cxnLst/>
              <a:rect l="l" t="t" r="r" b="b"/>
              <a:pathLst>
                <a:path w="85725" h="322579">
                  <a:moveTo>
                    <a:pt x="28575" y="236226"/>
                  </a:moveTo>
                  <a:lnTo>
                    <a:pt x="0" y="236226"/>
                  </a:lnTo>
                  <a:lnTo>
                    <a:pt x="42862" y="321951"/>
                  </a:lnTo>
                  <a:lnTo>
                    <a:pt x="78581" y="250513"/>
                  </a:lnTo>
                  <a:lnTo>
                    <a:pt x="28575" y="250513"/>
                  </a:lnTo>
                  <a:lnTo>
                    <a:pt x="28575" y="236226"/>
                  </a:lnTo>
                  <a:close/>
                </a:path>
                <a:path w="85725" h="322579">
                  <a:moveTo>
                    <a:pt x="57150" y="0"/>
                  </a:moveTo>
                  <a:lnTo>
                    <a:pt x="28575" y="0"/>
                  </a:lnTo>
                  <a:lnTo>
                    <a:pt x="28575" y="250513"/>
                  </a:lnTo>
                  <a:lnTo>
                    <a:pt x="57150" y="250513"/>
                  </a:lnTo>
                  <a:lnTo>
                    <a:pt x="57150" y="0"/>
                  </a:lnTo>
                  <a:close/>
                </a:path>
                <a:path w="85725" h="322579">
                  <a:moveTo>
                    <a:pt x="85725" y="236226"/>
                  </a:moveTo>
                  <a:lnTo>
                    <a:pt x="57150" y="236226"/>
                  </a:lnTo>
                  <a:lnTo>
                    <a:pt x="57150" y="250513"/>
                  </a:lnTo>
                  <a:lnTo>
                    <a:pt x="78581" y="250513"/>
                  </a:lnTo>
                  <a:lnTo>
                    <a:pt x="85725" y="236226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4488" y="4279391"/>
              <a:ext cx="944880" cy="9448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853742" y="3733292"/>
            <a:ext cx="1468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Spark 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on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EMR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58541" y="2797406"/>
            <a:ext cx="1844675" cy="85725"/>
          </a:xfrm>
          <a:custGeom>
            <a:avLst/>
            <a:gdLst/>
            <a:ahLst/>
            <a:cxnLst/>
            <a:rect l="l" t="t" r="r" b="b"/>
            <a:pathLst>
              <a:path w="1844675" h="85725">
                <a:moveTo>
                  <a:pt x="1758403" y="57149"/>
                </a:moveTo>
                <a:lnTo>
                  <a:pt x="1758403" y="85725"/>
                </a:lnTo>
                <a:lnTo>
                  <a:pt x="1815553" y="57150"/>
                </a:lnTo>
                <a:lnTo>
                  <a:pt x="1758403" y="57149"/>
                </a:lnTo>
                <a:close/>
              </a:path>
              <a:path w="1844675" h="85725">
                <a:moveTo>
                  <a:pt x="1758403" y="28574"/>
                </a:moveTo>
                <a:lnTo>
                  <a:pt x="1758403" y="57149"/>
                </a:lnTo>
                <a:lnTo>
                  <a:pt x="1772691" y="57150"/>
                </a:lnTo>
                <a:lnTo>
                  <a:pt x="1772691" y="28575"/>
                </a:lnTo>
                <a:lnTo>
                  <a:pt x="1758403" y="28574"/>
                </a:lnTo>
                <a:close/>
              </a:path>
              <a:path w="1844675" h="85725">
                <a:moveTo>
                  <a:pt x="1758403" y="0"/>
                </a:moveTo>
                <a:lnTo>
                  <a:pt x="1758403" y="28574"/>
                </a:lnTo>
                <a:lnTo>
                  <a:pt x="1772691" y="28575"/>
                </a:lnTo>
                <a:lnTo>
                  <a:pt x="1772691" y="57150"/>
                </a:lnTo>
                <a:lnTo>
                  <a:pt x="1815556" y="57148"/>
                </a:lnTo>
                <a:lnTo>
                  <a:pt x="1844128" y="42862"/>
                </a:lnTo>
                <a:lnTo>
                  <a:pt x="1758403" y="0"/>
                </a:lnTo>
                <a:close/>
              </a:path>
              <a:path w="1844675" h="85725">
                <a:moveTo>
                  <a:pt x="0" y="28573"/>
                </a:moveTo>
                <a:lnTo>
                  <a:pt x="0" y="57148"/>
                </a:lnTo>
                <a:lnTo>
                  <a:pt x="1758403" y="57149"/>
                </a:lnTo>
                <a:lnTo>
                  <a:pt x="175840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87342" y="1455483"/>
            <a:ext cx="2043430" cy="369570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Conversion</a:t>
            </a: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Rates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59347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Clickstream</a:t>
            </a:r>
            <a:r>
              <a:rPr sz="3200" spc="-18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rgbClr val="4D4D4C"/>
                </a:solidFill>
                <a:latin typeface="Trebuchet MS"/>
                <a:cs typeface="Trebuchet MS"/>
              </a:rPr>
              <a:t>with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4D4D4C"/>
                </a:solidFill>
                <a:latin typeface="Trebuchet MS"/>
                <a:cs typeface="Trebuchet MS"/>
              </a:rPr>
              <a:t>Spark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4D4D4C"/>
                </a:solidFill>
                <a:latin typeface="Trebuchet MS"/>
                <a:cs typeface="Trebuchet MS"/>
              </a:rPr>
              <a:t>on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rgbClr val="4D4D4C"/>
                </a:solidFill>
                <a:latin typeface="Trebuchet MS"/>
                <a:cs typeface="Trebuchet MS"/>
              </a:rPr>
              <a:t>EMR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68711" y="2243327"/>
            <a:ext cx="944879" cy="94488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0171176" y="3712428"/>
            <a:ext cx="1329055" cy="1697989"/>
            <a:chOff x="10171176" y="3712428"/>
            <a:chExt cx="1329055" cy="1697989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41233" y="3712428"/>
              <a:ext cx="188991" cy="4206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71176" y="4081272"/>
              <a:ext cx="1328927" cy="1328927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8376" y="2221992"/>
            <a:ext cx="1365503" cy="1365503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3728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 </a:t>
            </a: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Sources </a:t>
            </a:r>
            <a:r>
              <a:rPr sz="3200" spc="110" dirty="0">
                <a:solidFill>
                  <a:srgbClr val="4D4D4C"/>
                </a:solidFill>
                <a:latin typeface="Trebuchet MS"/>
                <a:cs typeface="Trebuchet MS"/>
              </a:rPr>
              <a:t>-</a:t>
            </a:r>
            <a:r>
              <a:rPr sz="3200" spc="-59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rgbClr val="4D4D4C"/>
                </a:solidFill>
                <a:latin typeface="Trebuchet MS"/>
                <a:cs typeface="Trebuchet MS"/>
              </a:rPr>
              <a:t>Logs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5" y="2600574"/>
            <a:ext cx="1852761" cy="1228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09616" y="4052316"/>
            <a:ext cx="1291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85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34987" y="3153089"/>
            <a:ext cx="1899920" cy="151765"/>
            <a:chOff x="5234987" y="3153089"/>
            <a:chExt cx="1899920" cy="151765"/>
          </a:xfrm>
        </p:grpSpPr>
        <p:sp>
          <p:nvSpPr>
            <p:cNvPr id="6" name="object 6"/>
            <p:cNvSpPr/>
            <p:nvPr/>
          </p:nvSpPr>
          <p:spPr>
            <a:xfrm>
              <a:off x="5247687" y="3165789"/>
              <a:ext cx="1874520" cy="126364"/>
            </a:xfrm>
            <a:custGeom>
              <a:avLst/>
              <a:gdLst/>
              <a:ahLst/>
              <a:cxnLst/>
              <a:rect l="l" t="t" r="r" b="b"/>
              <a:pathLst>
                <a:path w="1874520" h="126364">
                  <a:moveTo>
                    <a:pt x="1811365" y="0"/>
                  </a:moveTo>
                  <a:lnTo>
                    <a:pt x="1811365" y="31578"/>
                  </a:lnTo>
                  <a:lnTo>
                    <a:pt x="0" y="31578"/>
                  </a:lnTo>
                  <a:lnTo>
                    <a:pt x="0" y="94733"/>
                  </a:lnTo>
                  <a:lnTo>
                    <a:pt x="1811365" y="94733"/>
                  </a:lnTo>
                  <a:lnTo>
                    <a:pt x="1811365" y="126310"/>
                  </a:lnTo>
                  <a:lnTo>
                    <a:pt x="1874520" y="63154"/>
                  </a:lnTo>
                  <a:lnTo>
                    <a:pt x="181136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47687" y="3165789"/>
              <a:ext cx="1874520" cy="126364"/>
            </a:xfrm>
            <a:custGeom>
              <a:avLst/>
              <a:gdLst/>
              <a:ahLst/>
              <a:cxnLst/>
              <a:rect l="l" t="t" r="r" b="b"/>
              <a:pathLst>
                <a:path w="1874520" h="126364">
                  <a:moveTo>
                    <a:pt x="0" y="31578"/>
                  </a:moveTo>
                  <a:lnTo>
                    <a:pt x="1811366" y="31578"/>
                  </a:lnTo>
                  <a:lnTo>
                    <a:pt x="1811366" y="0"/>
                  </a:lnTo>
                  <a:lnTo>
                    <a:pt x="1874520" y="63155"/>
                  </a:lnTo>
                  <a:lnTo>
                    <a:pt x="1811366" y="126310"/>
                  </a:lnTo>
                  <a:lnTo>
                    <a:pt x="1811366" y="94733"/>
                  </a:lnTo>
                  <a:lnTo>
                    <a:pt x="0" y="94733"/>
                  </a:lnTo>
                  <a:lnTo>
                    <a:pt x="0" y="31578"/>
                  </a:lnTo>
                  <a:close/>
                </a:path>
              </a:pathLst>
            </a:custGeom>
            <a:ln w="25400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26068" y="4052316"/>
            <a:ext cx="563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Logs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3864" y="2481072"/>
            <a:ext cx="1472183" cy="146913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9036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solidFill>
                  <a:srgbClr val="4D4D4C"/>
                </a:solidFill>
                <a:latin typeface="Trebuchet MS"/>
                <a:cs typeface="Trebuchet MS"/>
              </a:rPr>
              <a:t>L</a:t>
            </a:r>
            <a:r>
              <a:rPr sz="3200" spc="-5" dirty="0">
                <a:solidFill>
                  <a:srgbClr val="4D4D4C"/>
                </a:solidFill>
                <a:latin typeface="Trebuchet MS"/>
                <a:cs typeface="Trebuchet MS"/>
              </a:rPr>
              <a:t>o</a:t>
            </a:r>
            <a:r>
              <a:rPr sz="3200" spc="280" dirty="0">
                <a:solidFill>
                  <a:srgbClr val="4D4D4C"/>
                </a:solidFill>
                <a:latin typeface="Trebuchet MS"/>
                <a:cs typeface="Trebuchet MS"/>
              </a:rPr>
              <a:t>g</a:t>
            </a:r>
            <a:r>
              <a:rPr sz="3200" spc="45" dirty="0">
                <a:solidFill>
                  <a:srgbClr val="4D4D4C"/>
                </a:solidFill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1500" y="1697228"/>
            <a:ext cx="3605529" cy="235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002D43"/>
                </a:solidFill>
                <a:latin typeface="Tahoma"/>
                <a:cs typeface="Tahoma"/>
              </a:rPr>
              <a:t>Collecting </a:t>
            </a:r>
            <a:r>
              <a:rPr sz="2400" b="1" spc="-80" dirty="0">
                <a:solidFill>
                  <a:srgbClr val="002D43"/>
                </a:solidFill>
                <a:latin typeface="Tahoma"/>
                <a:cs typeface="Tahoma"/>
              </a:rPr>
              <a:t>and</a:t>
            </a:r>
            <a:r>
              <a:rPr sz="2400" b="1" spc="-16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2400" b="1" spc="-60" dirty="0">
                <a:solidFill>
                  <a:srgbClr val="002D43"/>
                </a:solidFill>
                <a:latin typeface="Tahoma"/>
                <a:cs typeface="Tahoma"/>
              </a:rPr>
              <a:t>Analyzing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50">
              <a:latin typeface="Tahoma"/>
              <a:cs typeface="Tahoma"/>
            </a:endParaRPr>
          </a:p>
          <a:p>
            <a:pPr marL="538480" indent="-343535">
              <a:lnSpc>
                <a:spcPct val="100000"/>
              </a:lnSpc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40" dirty="0">
                <a:solidFill>
                  <a:srgbClr val="002D43"/>
                </a:solidFill>
                <a:latin typeface="Century Gothic"/>
                <a:cs typeface="Century Gothic"/>
              </a:rPr>
              <a:t>CloudWatch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538480" indent="-343535">
              <a:lnSpc>
                <a:spcPct val="100000"/>
              </a:lnSpc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20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Kinesis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53848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50" dirty="0">
                <a:solidFill>
                  <a:srgbClr val="002D43"/>
                </a:solidFill>
                <a:latin typeface="Century Gothic"/>
                <a:cs typeface="Century Gothic"/>
              </a:rPr>
              <a:t>Other</a:t>
            </a: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45" dirty="0">
                <a:solidFill>
                  <a:srgbClr val="002D43"/>
                </a:solidFill>
                <a:latin typeface="Century Gothic"/>
                <a:cs typeface="Century Gothic"/>
              </a:rPr>
              <a:t>Options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7"/>
            <a:ext cx="1852762" cy="12289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40316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Change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409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Capture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7"/>
            <a:ext cx="1944893" cy="19448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09792" y="1962403"/>
            <a:ext cx="4533265" cy="284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solidFill>
                  <a:srgbClr val="002D43"/>
                </a:solidFill>
                <a:latin typeface="Tahoma"/>
                <a:cs typeface="Tahoma"/>
              </a:rPr>
              <a:t>Techniques </a:t>
            </a:r>
            <a:r>
              <a:rPr sz="2400" b="1" spc="-55" dirty="0">
                <a:solidFill>
                  <a:srgbClr val="002D43"/>
                </a:solidFill>
                <a:latin typeface="Tahoma"/>
                <a:cs typeface="Tahoma"/>
              </a:rPr>
              <a:t>to </a:t>
            </a:r>
            <a:r>
              <a:rPr sz="2400" b="1" spc="-95" dirty="0">
                <a:solidFill>
                  <a:srgbClr val="002D43"/>
                </a:solidFill>
                <a:latin typeface="Tahoma"/>
                <a:cs typeface="Tahoma"/>
              </a:rPr>
              <a:t>Capture</a:t>
            </a:r>
            <a:r>
              <a:rPr sz="2400" b="1" spc="-16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2400" b="1" spc="-110" dirty="0">
                <a:solidFill>
                  <a:srgbClr val="002D43"/>
                </a:solidFill>
                <a:latin typeface="Tahoma"/>
                <a:cs typeface="Tahoma"/>
              </a:rPr>
              <a:t>Changes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ahoma"/>
              <a:cs typeface="Tahoma"/>
            </a:endParaRPr>
          </a:p>
          <a:p>
            <a:pPr marL="428625" indent="-286385">
              <a:lnSpc>
                <a:spcPct val="100000"/>
              </a:lnSpc>
              <a:buFont typeface="Arial"/>
              <a:buChar char="•"/>
              <a:tabLst>
                <a:tab pos="428625" algn="l"/>
                <a:tab pos="429259" algn="l"/>
              </a:tabLst>
            </a:pP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Timestamp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42862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28625" algn="l"/>
                <a:tab pos="429259" algn="l"/>
              </a:tabLst>
            </a:pPr>
            <a:r>
              <a:rPr sz="2000" spc="55" dirty="0">
                <a:solidFill>
                  <a:srgbClr val="002D43"/>
                </a:solidFill>
                <a:latin typeface="Century Gothic"/>
                <a:cs typeface="Century Gothic"/>
              </a:rPr>
              <a:t>Diff</a:t>
            </a:r>
            <a:r>
              <a:rPr sz="20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105" dirty="0">
                <a:solidFill>
                  <a:srgbClr val="002D43"/>
                </a:solidFill>
                <a:latin typeface="Century Gothic"/>
                <a:cs typeface="Century Gothic"/>
              </a:rPr>
              <a:t>Comparison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428625" indent="-286385">
              <a:lnSpc>
                <a:spcPct val="100000"/>
              </a:lnSpc>
              <a:buFont typeface="Arial"/>
              <a:buChar char="•"/>
              <a:tabLst>
                <a:tab pos="428625" algn="l"/>
                <a:tab pos="429259" algn="l"/>
              </a:tabLst>
            </a:pPr>
            <a:r>
              <a:rPr sz="2000" spc="20" dirty="0">
                <a:solidFill>
                  <a:srgbClr val="002D43"/>
                </a:solidFill>
                <a:latin typeface="Century Gothic"/>
                <a:cs typeface="Century Gothic"/>
              </a:rPr>
              <a:t>Triggers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D43"/>
              </a:buClr>
              <a:buFont typeface="Arial"/>
              <a:buChar char="•"/>
            </a:pPr>
            <a:endParaRPr sz="1950">
              <a:latin typeface="Century Gothic"/>
              <a:cs typeface="Century Gothic"/>
            </a:endParaRPr>
          </a:p>
          <a:p>
            <a:pPr marL="428625" indent="-286385">
              <a:lnSpc>
                <a:spcPct val="100000"/>
              </a:lnSpc>
              <a:buFont typeface="Arial"/>
              <a:buChar char="•"/>
              <a:tabLst>
                <a:tab pos="428625" algn="l"/>
                <a:tab pos="429259" algn="l"/>
              </a:tabLst>
            </a:pPr>
            <a:r>
              <a:rPr sz="2000" spc="-50" dirty="0">
                <a:solidFill>
                  <a:srgbClr val="002D43"/>
                </a:solidFill>
                <a:latin typeface="Century Gothic"/>
                <a:cs typeface="Century Gothic"/>
              </a:rPr>
              <a:t>Transaction</a:t>
            </a:r>
            <a:r>
              <a:rPr sz="2000" spc="-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000" spc="-75" dirty="0">
                <a:solidFill>
                  <a:srgbClr val="002D43"/>
                </a:solidFill>
                <a:latin typeface="Century Gothic"/>
                <a:cs typeface="Century Gothic"/>
              </a:rPr>
              <a:t>Log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48494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5" dirty="0">
                <a:solidFill>
                  <a:srgbClr val="4D4D4C"/>
                </a:solidFill>
                <a:latin typeface="Trebuchet MS"/>
                <a:cs typeface="Trebuchet MS"/>
              </a:rPr>
              <a:t>Logs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6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4D4D4C"/>
                </a:solidFill>
                <a:latin typeface="Trebuchet MS"/>
                <a:cs typeface="Trebuchet MS"/>
              </a:rPr>
              <a:t>CloudWatch </a:t>
            </a:r>
            <a:r>
              <a:rPr sz="3200" spc="50" dirty="0">
                <a:solidFill>
                  <a:srgbClr val="4D4D4C"/>
                </a:solidFill>
                <a:latin typeface="Trebuchet MS"/>
                <a:cs typeface="Trebuchet MS"/>
              </a:rPr>
              <a:t>Agent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7527" y="5818123"/>
            <a:ext cx="144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EC2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Instances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6781" y="4470907"/>
            <a:ext cx="254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CloudWatch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Log</a:t>
            </a:r>
            <a:r>
              <a:rPr sz="1800" spc="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Stream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9887" y="4470907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sz="18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Lambda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10856" y="4470907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2693" y="2353227"/>
            <a:ext cx="2007235" cy="919480"/>
          </a:xfrm>
          <a:custGeom>
            <a:avLst/>
            <a:gdLst/>
            <a:ahLst/>
            <a:cxnLst/>
            <a:rect l="l" t="t" r="r" b="b"/>
            <a:pathLst>
              <a:path w="2007235" h="919479">
                <a:moveTo>
                  <a:pt x="1922750" y="892887"/>
                </a:moveTo>
                <a:lnTo>
                  <a:pt x="1911005" y="918937"/>
                </a:lnTo>
                <a:lnTo>
                  <a:pt x="2006772" y="915095"/>
                </a:lnTo>
                <a:lnTo>
                  <a:pt x="1993462" y="898757"/>
                </a:lnTo>
                <a:lnTo>
                  <a:pt x="1935770" y="898757"/>
                </a:lnTo>
                <a:lnTo>
                  <a:pt x="1922750" y="892887"/>
                </a:lnTo>
                <a:close/>
              </a:path>
              <a:path w="2007235" h="919479">
                <a:moveTo>
                  <a:pt x="1934495" y="866837"/>
                </a:moveTo>
                <a:lnTo>
                  <a:pt x="1922750" y="892887"/>
                </a:lnTo>
                <a:lnTo>
                  <a:pt x="1935770" y="898757"/>
                </a:lnTo>
                <a:lnTo>
                  <a:pt x="1947514" y="872707"/>
                </a:lnTo>
                <a:lnTo>
                  <a:pt x="1934495" y="866837"/>
                </a:lnTo>
                <a:close/>
              </a:path>
              <a:path w="2007235" h="919479">
                <a:moveTo>
                  <a:pt x="1946239" y="840788"/>
                </a:moveTo>
                <a:lnTo>
                  <a:pt x="1934495" y="866837"/>
                </a:lnTo>
                <a:lnTo>
                  <a:pt x="1947514" y="872707"/>
                </a:lnTo>
                <a:lnTo>
                  <a:pt x="1935770" y="898757"/>
                </a:lnTo>
                <a:lnTo>
                  <a:pt x="1993462" y="898757"/>
                </a:lnTo>
                <a:lnTo>
                  <a:pt x="1946239" y="840788"/>
                </a:lnTo>
                <a:close/>
              </a:path>
              <a:path w="2007235" h="919479">
                <a:moveTo>
                  <a:pt x="11743" y="0"/>
                </a:moveTo>
                <a:lnTo>
                  <a:pt x="0" y="26050"/>
                </a:lnTo>
                <a:lnTo>
                  <a:pt x="1922750" y="892887"/>
                </a:lnTo>
                <a:lnTo>
                  <a:pt x="1934495" y="866837"/>
                </a:lnTo>
                <a:lnTo>
                  <a:pt x="11743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9892" y="3499662"/>
            <a:ext cx="1999614" cy="85725"/>
          </a:xfrm>
          <a:custGeom>
            <a:avLst/>
            <a:gdLst/>
            <a:ahLst/>
            <a:cxnLst/>
            <a:rect l="l" t="t" r="r" b="b"/>
            <a:pathLst>
              <a:path w="1999614" h="85725">
                <a:moveTo>
                  <a:pt x="1913848" y="57149"/>
                </a:moveTo>
                <a:lnTo>
                  <a:pt x="1913848" y="85725"/>
                </a:lnTo>
                <a:lnTo>
                  <a:pt x="1970998" y="57150"/>
                </a:lnTo>
                <a:lnTo>
                  <a:pt x="1913848" y="57149"/>
                </a:lnTo>
                <a:close/>
              </a:path>
              <a:path w="1999614" h="85725">
                <a:moveTo>
                  <a:pt x="1913848" y="28574"/>
                </a:moveTo>
                <a:lnTo>
                  <a:pt x="1913848" y="57149"/>
                </a:lnTo>
                <a:lnTo>
                  <a:pt x="1928138" y="57150"/>
                </a:lnTo>
                <a:lnTo>
                  <a:pt x="1928138" y="28575"/>
                </a:lnTo>
                <a:lnTo>
                  <a:pt x="1913848" y="28574"/>
                </a:lnTo>
                <a:close/>
              </a:path>
              <a:path w="1999614" h="85725">
                <a:moveTo>
                  <a:pt x="1913848" y="0"/>
                </a:moveTo>
                <a:lnTo>
                  <a:pt x="1913848" y="28574"/>
                </a:lnTo>
                <a:lnTo>
                  <a:pt x="1928138" y="28575"/>
                </a:lnTo>
                <a:lnTo>
                  <a:pt x="1928138" y="57150"/>
                </a:lnTo>
                <a:lnTo>
                  <a:pt x="1971000" y="57148"/>
                </a:lnTo>
                <a:lnTo>
                  <a:pt x="1999573" y="42862"/>
                </a:lnTo>
                <a:lnTo>
                  <a:pt x="1913848" y="0"/>
                </a:lnTo>
                <a:close/>
              </a:path>
              <a:path w="1999614" h="85725">
                <a:moveTo>
                  <a:pt x="0" y="28573"/>
                </a:moveTo>
                <a:lnTo>
                  <a:pt x="0" y="57148"/>
                </a:lnTo>
                <a:lnTo>
                  <a:pt x="1913848" y="57149"/>
                </a:lnTo>
                <a:lnTo>
                  <a:pt x="191384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42169" y="3816725"/>
            <a:ext cx="1957705" cy="1015365"/>
          </a:xfrm>
          <a:custGeom>
            <a:avLst/>
            <a:gdLst/>
            <a:ahLst/>
            <a:cxnLst/>
            <a:rect l="l" t="t" r="r" b="b"/>
            <a:pathLst>
              <a:path w="1957704" h="1015364">
                <a:moveTo>
                  <a:pt x="1874515" y="26464"/>
                </a:moveTo>
                <a:lnTo>
                  <a:pt x="0" y="989469"/>
                </a:lnTo>
                <a:lnTo>
                  <a:pt x="13058" y="1014886"/>
                </a:lnTo>
                <a:lnTo>
                  <a:pt x="1887573" y="51881"/>
                </a:lnTo>
                <a:lnTo>
                  <a:pt x="1874515" y="26464"/>
                </a:lnTo>
                <a:close/>
              </a:path>
              <a:path w="1957704" h="1015364">
                <a:moveTo>
                  <a:pt x="1942682" y="19935"/>
                </a:moveTo>
                <a:lnTo>
                  <a:pt x="1887226" y="19935"/>
                </a:lnTo>
                <a:lnTo>
                  <a:pt x="1900283" y="45351"/>
                </a:lnTo>
                <a:lnTo>
                  <a:pt x="1887573" y="51881"/>
                </a:lnTo>
                <a:lnTo>
                  <a:pt x="1900631" y="77298"/>
                </a:lnTo>
                <a:lnTo>
                  <a:pt x="1942682" y="19935"/>
                </a:lnTo>
                <a:close/>
              </a:path>
              <a:path w="1957704" h="1015364">
                <a:moveTo>
                  <a:pt x="1887226" y="19935"/>
                </a:moveTo>
                <a:lnTo>
                  <a:pt x="1874515" y="26464"/>
                </a:lnTo>
                <a:lnTo>
                  <a:pt x="1887573" y="51881"/>
                </a:lnTo>
                <a:lnTo>
                  <a:pt x="1900283" y="45351"/>
                </a:lnTo>
                <a:lnTo>
                  <a:pt x="1887226" y="19935"/>
                </a:lnTo>
                <a:close/>
              </a:path>
              <a:path w="1957704" h="1015364">
                <a:moveTo>
                  <a:pt x="1957296" y="0"/>
                </a:moveTo>
                <a:lnTo>
                  <a:pt x="1861458" y="1047"/>
                </a:lnTo>
                <a:lnTo>
                  <a:pt x="1874515" y="26464"/>
                </a:lnTo>
                <a:lnTo>
                  <a:pt x="1887226" y="19935"/>
                </a:lnTo>
                <a:lnTo>
                  <a:pt x="1942682" y="19935"/>
                </a:lnTo>
                <a:lnTo>
                  <a:pt x="1957296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47156" y="3606717"/>
            <a:ext cx="1504315" cy="85725"/>
          </a:xfrm>
          <a:custGeom>
            <a:avLst/>
            <a:gdLst/>
            <a:ahLst/>
            <a:cxnLst/>
            <a:rect l="l" t="t" r="r" b="b"/>
            <a:pathLst>
              <a:path w="1504315" h="85725">
                <a:moveTo>
                  <a:pt x="1418264" y="57149"/>
                </a:moveTo>
                <a:lnTo>
                  <a:pt x="1418264" y="85725"/>
                </a:lnTo>
                <a:lnTo>
                  <a:pt x="1475414" y="57150"/>
                </a:lnTo>
                <a:lnTo>
                  <a:pt x="1418264" y="57149"/>
                </a:lnTo>
                <a:close/>
              </a:path>
              <a:path w="1504315" h="85725">
                <a:moveTo>
                  <a:pt x="1418264" y="28574"/>
                </a:moveTo>
                <a:lnTo>
                  <a:pt x="1418264" y="57149"/>
                </a:lnTo>
                <a:lnTo>
                  <a:pt x="1432553" y="57150"/>
                </a:lnTo>
                <a:lnTo>
                  <a:pt x="1432553" y="28575"/>
                </a:lnTo>
                <a:lnTo>
                  <a:pt x="1418264" y="28574"/>
                </a:lnTo>
                <a:close/>
              </a:path>
              <a:path w="1504315" h="85725">
                <a:moveTo>
                  <a:pt x="1418264" y="0"/>
                </a:moveTo>
                <a:lnTo>
                  <a:pt x="1418264" y="28574"/>
                </a:lnTo>
                <a:lnTo>
                  <a:pt x="1432553" y="28575"/>
                </a:lnTo>
                <a:lnTo>
                  <a:pt x="1432553" y="57150"/>
                </a:lnTo>
                <a:lnTo>
                  <a:pt x="1475417" y="57148"/>
                </a:lnTo>
                <a:lnTo>
                  <a:pt x="1503989" y="42862"/>
                </a:lnTo>
                <a:lnTo>
                  <a:pt x="1418264" y="0"/>
                </a:lnTo>
                <a:close/>
              </a:path>
              <a:path w="1504315" h="85725">
                <a:moveTo>
                  <a:pt x="0" y="28573"/>
                </a:moveTo>
                <a:lnTo>
                  <a:pt x="0" y="57148"/>
                </a:lnTo>
                <a:lnTo>
                  <a:pt x="1418264" y="57149"/>
                </a:lnTo>
                <a:lnTo>
                  <a:pt x="141826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9152" y="3604351"/>
            <a:ext cx="898525" cy="85725"/>
          </a:xfrm>
          <a:custGeom>
            <a:avLst/>
            <a:gdLst/>
            <a:ahLst/>
            <a:cxnLst/>
            <a:rect l="l" t="t" r="r" b="b"/>
            <a:pathLst>
              <a:path w="898525" h="85725">
                <a:moveTo>
                  <a:pt x="813680" y="0"/>
                </a:moveTo>
                <a:lnTo>
                  <a:pt x="812885" y="28564"/>
                </a:lnTo>
                <a:lnTo>
                  <a:pt x="827168" y="28961"/>
                </a:lnTo>
                <a:lnTo>
                  <a:pt x="826375" y="57524"/>
                </a:lnTo>
                <a:lnTo>
                  <a:pt x="812080" y="57524"/>
                </a:lnTo>
                <a:lnTo>
                  <a:pt x="811297" y="85691"/>
                </a:lnTo>
                <a:lnTo>
                  <a:pt x="871776" y="57524"/>
                </a:lnTo>
                <a:lnTo>
                  <a:pt x="826375" y="57524"/>
                </a:lnTo>
                <a:lnTo>
                  <a:pt x="812091" y="57127"/>
                </a:lnTo>
                <a:lnTo>
                  <a:pt x="872629" y="57127"/>
                </a:lnTo>
                <a:lnTo>
                  <a:pt x="898180" y="45227"/>
                </a:lnTo>
                <a:lnTo>
                  <a:pt x="813680" y="0"/>
                </a:lnTo>
                <a:close/>
              </a:path>
              <a:path w="898525" h="85725">
                <a:moveTo>
                  <a:pt x="812885" y="28564"/>
                </a:moveTo>
                <a:lnTo>
                  <a:pt x="812091" y="57127"/>
                </a:lnTo>
                <a:lnTo>
                  <a:pt x="826375" y="57524"/>
                </a:lnTo>
                <a:lnTo>
                  <a:pt x="827168" y="28961"/>
                </a:lnTo>
                <a:lnTo>
                  <a:pt x="812885" y="28564"/>
                </a:lnTo>
                <a:close/>
              </a:path>
              <a:path w="898525" h="85725">
                <a:moveTo>
                  <a:pt x="793" y="5991"/>
                </a:moveTo>
                <a:lnTo>
                  <a:pt x="0" y="34555"/>
                </a:lnTo>
                <a:lnTo>
                  <a:pt x="812091" y="57127"/>
                </a:lnTo>
                <a:lnTo>
                  <a:pt x="812885" y="28564"/>
                </a:lnTo>
                <a:lnTo>
                  <a:pt x="793" y="5991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2535" y="3005327"/>
            <a:ext cx="1328927" cy="13289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3592" y="3099816"/>
            <a:ext cx="1121663" cy="112166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7303" y="3078479"/>
            <a:ext cx="1258824" cy="125577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8032" y="1798320"/>
            <a:ext cx="1008888" cy="10058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8032" y="3121151"/>
            <a:ext cx="1008888" cy="10088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2791" y="4443984"/>
            <a:ext cx="1008887" cy="100888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38747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5" dirty="0">
                <a:solidFill>
                  <a:srgbClr val="4D4D4C"/>
                </a:solidFill>
                <a:latin typeface="Trebuchet MS"/>
                <a:cs typeface="Trebuchet MS"/>
              </a:rPr>
              <a:t>Logs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64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4D4D4C"/>
                </a:solidFill>
                <a:latin typeface="Trebuchet MS"/>
                <a:cs typeface="Trebuchet MS"/>
              </a:rPr>
              <a:t>Kinesis </a:t>
            </a:r>
            <a:r>
              <a:rPr sz="3200" spc="50" dirty="0">
                <a:solidFill>
                  <a:srgbClr val="4D4D4C"/>
                </a:solidFill>
                <a:latin typeface="Trebuchet MS"/>
                <a:cs typeface="Trebuchet MS"/>
              </a:rPr>
              <a:t>Agent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58894" y="4483100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595" y="4467859"/>
            <a:ext cx="221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138" y="5848603"/>
            <a:ext cx="3420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EC2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Instances </a:t>
            </a:r>
            <a:r>
              <a:rPr sz="1800" spc="5" dirty="0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</a:t>
            </a:r>
            <a:r>
              <a:rPr sz="1800" spc="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Agent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21786" y="3775594"/>
            <a:ext cx="2558415" cy="85725"/>
          </a:xfrm>
          <a:custGeom>
            <a:avLst/>
            <a:gdLst/>
            <a:ahLst/>
            <a:cxnLst/>
            <a:rect l="l" t="t" r="r" b="b"/>
            <a:pathLst>
              <a:path w="2558415" h="85725">
                <a:moveTo>
                  <a:pt x="2472394" y="57149"/>
                </a:moveTo>
                <a:lnTo>
                  <a:pt x="2472394" y="85725"/>
                </a:lnTo>
                <a:lnTo>
                  <a:pt x="2529544" y="57150"/>
                </a:lnTo>
                <a:lnTo>
                  <a:pt x="2472394" y="57149"/>
                </a:lnTo>
                <a:close/>
              </a:path>
              <a:path w="2558415" h="85725">
                <a:moveTo>
                  <a:pt x="2472394" y="28574"/>
                </a:moveTo>
                <a:lnTo>
                  <a:pt x="2472394" y="57149"/>
                </a:lnTo>
                <a:lnTo>
                  <a:pt x="2486680" y="57150"/>
                </a:lnTo>
                <a:lnTo>
                  <a:pt x="2486680" y="28575"/>
                </a:lnTo>
                <a:lnTo>
                  <a:pt x="2472394" y="28574"/>
                </a:lnTo>
                <a:close/>
              </a:path>
              <a:path w="2558415" h="85725">
                <a:moveTo>
                  <a:pt x="2472394" y="0"/>
                </a:moveTo>
                <a:lnTo>
                  <a:pt x="2472394" y="28574"/>
                </a:lnTo>
                <a:lnTo>
                  <a:pt x="2486680" y="28575"/>
                </a:lnTo>
                <a:lnTo>
                  <a:pt x="2486680" y="57150"/>
                </a:lnTo>
                <a:lnTo>
                  <a:pt x="2529546" y="57148"/>
                </a:lnTo>
                <a:lnTo>
                  <a:pt x="2558119" y="42862"/>
                </a:lnTo>
                <a:lnTo>
                  <a:pt x="2472394" y="0"/>
                </a:lnTo>
                <a:close/>
              </a:path>
              <a:path w="2558415" h="85725">
                <a:moveTo>
                  <a:pt x="0" y="28573"/>
                </a:moveTo>
                <a:lnTo>
                  <a:pt x="0" y="57148"/>
                </a:lnTo>
                <a:lnTo>
                  <a:pt x="2472394" y="57149"/>
                </a:lnTo>
                <a:lnTo>
                  <a:pt x="247239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8456" y="2520510"/>
            <a:ext cx="2007235" cy="919480"/>
          </a:xfrm>
          <a:custGeom>
            <a:avLst/>
            <a:gdLst/>
            <a:ahLst/>
            <a:cxnLst/>
            <a:rect l="l" t="t" r="r" b="b"/>
            <a:pathLst>
              <a:path w="2007235" h="919479">
                <a:moveTo>
                  <a:pt x="1922751" y="892886"/>
                </a:moveTo>
                <a:lnTo>
                  <a:pt x="1911007" y="918936"/>
                </a:lnTo>
                <a:lnTo>
                  <a:pt x="2006772" y="915094"/>
                </a:lnTo>
                <a:lnTo>
                  <a:pt x="1993462" y="898756"/>
                </a:lnTo>
                <a:lnTo>
                  <a:pt x="1935770" y="898756"/>
                </a:lnTo>
                <a:lnTo>
                  <a:pt x="1922751" y="892886"/>
                </a:lnTo>
                <a:close/>
              </a:path>
              <a:path w="2007235" h="919479">
                <a:moveTo>
                  <a:pt x="1934494" y="866837"/>
                </a:moveTo>
                <a:lnTo>
                  <a:pt x="1922751" y="892886"/>
                </a:lnTo>
                <a:lnTo>
                  <a:pt x="1935770" y="898756"/>
                </a:lnTo>
                <a:lnTo>
                  <a:pt x="1947514" y="872707"/>
                </a:lnTo>
                <a:lnTo>
                  <a:pt x="1934494" y="866837"/>
                </a:lnTo>
                <a:close/>
              </a:path>
              <a:path w="2007235" h="919479">
                <a:moveTo>
                  <a:pt x="1946239" y="840786"/>
                </a:moveTo>
                <a:lnTo>
                  <a:pt x="1934494" y="866837"/>
                </a:lnTo>
                <a:lnTo>
                  <a:pt x="1947514" y="872707"/>
                </a:lnTo>
                <a:lnTo>
                  <a:pt x="1935770" y="898756"/>
                </a:lnTo>
                <a:lnTo>
                  <a:pt x="1993462" y="898756"/>
                </a:lnTo>
                <a:lnTo>
                  <a:pt x="1946239" y="840786"/>
                </a:lnTo>
                <a:close/>
              </a:path>
              <a:path w="2007235" h="919479">
                <a:moveTo>
                  <a:pt x="11744" y="0"/>
                </a:moveTo>
                <a:lnTo>
                  <a:pt x="0" y="26048"/>
                </a:lnTo>
                <a:lnTo>
                  <a:pt x="1922751" y="892886"/>
                </a:lnTo>
                <a:lnTo>
                  <a:pt x="1934494" y="866837"/>
                </a:lnTo>
                <a:lnTo>
                  <a:pt x="11744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5656" y="3666944"/>
            <a:ext cx="1999614" cy="85725"/>
          </a:xfrm>
          <a:custGeom>
            <a:avLst/>
            <a:gdLst/>
            <a:ahLst/>
            <a:cxnLst/>
            <a:rect l="l" t="t" r="r" b="b"/>
            <a:pathLst>
              <a:path w="1999614" h="85725">
                <a:moveTo>
                  <a:pt x="1913848" y="57149"/>
                </a:moveTo>
                <a:lnTo>
                  <a:pt x="1913848" y="85724"/>
                </a:lnTo>
                <a:lnTo>
                  <a:pt x="1970998" y="57149"/>
                </a:lnTo>
                <a:lnTo>
                  <a:pt x="1913848" y="57149"/>
                </a:lnTo>
                <a:close/>
              </a:path>
              <a:path w="1999614" h="85725">
                <a:moveTo>
                  <a:pt x="1913848" y="28574"/>
                </a:moveTo>
                <a:lnTo>
                  <a:pt x="1913848" y="57149"/>
                </a:lnTo>
                <a:lnTo>
                  <a:pt x="1928139" y="57149"/>
                </a:lnTo>
                <a:lnTo>
                  <a:pt x="1928139" y="28574"/>
                </a:lnTo>
                <a:lnTo>
                  <a:pt x="1913848" y="28574"/>
                </a:lnTo>
                <a:close/>
              </a:path>
              <a:path w="1999614" h="85725">
                <a:moveTo>
                  <a:pt x="1913848" y="0"/>
                </a:moveTo>
                <a:lnTo>
                  <a:pt x="1913848" y="28574"/>
                </a:lnTo>
                <a:lnTo>
                  <a:pt x="1928139" y="28574"/>
                </a:lnTo>
                <a:lnTo>
                  <a:pt x="1928139" y="57149"/>
                </a:lnTo>
                <a:lnTo>
                  <a:pt x="1971000" y="57148"/>
                </a:lnTo>
                <a:lnTo>
                  <a:pt x="1999573" y="42862"/>
                </a:lnTo>
                <a:lnTo>
                  <a:pt x="1913848" y="0"/>
                </a:lnTo>
                <a:close/>
              </a:path>
              <a:path w="1999614" h="85725">
                <a:moveTo>
                  <a:pt x="0" y="28573"/>
                </a:moveTo>
                <a:lnTo>
                  <a:pt x="0" y="57148"/>
                </a:lnTo>
                <a:lnTo>
                  <a:pt x="1913848" y="57149"/>
                </a:lnTo>
                <a:lnTo>
                  <a:pt x="191384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7934" y="3984007"/>
            <a:ext cx="1957705" cy="1015365"/>
          </a:xfrm>
          <a:custGeom>
            <a:avLst/>
            <a:gdLst/>
            <a:ahLst/>
            <a:cxnLst/>
            <a:rect l="l" t="t" r="r" b="b"/>
            <a:pathLst>
              <a:path w="1957704" h="1015364">
                <a:moveTo>
                  <a:pt x="1874515" y="26464"/>
                </a:moveTo>
                <a:lnTo>
                  <a:pt x="0" y="989469"/>
                </a:lnTo>
                <a:lnTo>
                  <a:pt x="13056" y="1014886"/>
                </a:lnTo>
                <a:lnTo>
                  <a:pt x="1887573" y="51881"/>
                </a:lnTo>
                <a:lnTo>
                  <a:pt x="1874515" y="26464"/>
                </a:lnTo>
                <a:close/>
              </a:path>
              <a:path w="1957704" h="1015364">
                <a:moveTo>
                  <a:pt x="1942681" y="19935"/>
                </a:moveTo>
                <a:lnTo>
                  <a:pt x="1887225" y="19935"/>
                </a:lnTo>
                <a:lnTo>
                  <a:pt x="1900283" y="45351"/>
                </a:lnTo>
                <a:lnTo>
                  <a:pt x="1887573" y="51881"/>
                </a:lnTo>
                <a:lnTo>
                  <a:pt x="1900631" y="77298"/>
                </a:lnTo>
                <a:lnTo>
                  <a:pt x="1942681" y="19935"/>
                </a:lnTo>
                <a:close/>
              </a:path>
              <a:path w="1957704" h="1015364">
                <a:moveTo>
                  <a:pt x="1887225" y="19935"/>
                </a:moveTo>
                <a:lnTo>
                  <a:pt x="1874515" y="26464"/>
                </a:lnTo>
                <a:lnTo>
                  <a:pt x="1887573" y="51881"/>
                </a:lnTo>
                <a:lnTo>
                  <a:pt x="1900283" y="45351"/>
                </a:lnTo>
                <a:lnTo>
                  <a:pt x="1887225" y="19935"/>
                </a:lnTo>
                <a:close/>
              </a:path>
              <a:path w="1957704" h="1015364">
                <a:moveTo>
                  <a:pt x="1957294" y="0"/>
                </a:moveTo>
                <a:lnTo>
                  <a:pt x="1861458" y="1047"/>
                </a:lnTo>
                <a:lnTo>
                  <a:pt x="1874515" y="26464"/>
                </a:lnTo>
                <a:lnTo>
                  <a:pt x="1887225" y="19935"/>
                </a:lnTo>
                <a:lnTo>
                  <a:pt x="1942681" y="19935"/>
                </a:lnTo>
                <a:lnTo>
                  <a:pt x="1957294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9552" y="3151632"/>
            <a:ext cx="1331976" cy="133197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374647" y="1871472"/>
            <a:ext cx="1094740" cy="1100455"/>
            <a:chOff x="1374647" y="1871472"/>
            <a:chExt cx="1094740" cy="110045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647" y="1871472"/>
              <a:ext cx="1008888" cy="10088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3391" y="2499359"/>
              <a:ext cx="475488" cy="47243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74647" y="3188207"/>
            <a:ext cx="1094740" cy="1103630"/>
            <a:chOff x="1374647" y="3188207"/>
            <a:chExt cx="1094740" cy="110363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4647" y="3188207"/>
              <a:ext cx="1008888" cy="10088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3391" y="3816095"/>
              <a:ext cx="475488" cy="47548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374647" y="4587239"/>
            <a:ext cx="1094740" cy="1100455"/>
            <a:chOff x="1374647" y="4587239"/>
            <a:chExt cx="1094740" cy="110045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4647" y="4587239"/>
              <a:ext cx="1008888" cy="10088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3391" y="5215127"/>
              <a:ext cx="475488" cy="47243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5296" y="3139439"/>
            <a:ext cx="1307591" cy="1307592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573" y="150876"/>
            <a:ext cx="7009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0" dirty="0">
                <a:solidFill>
                  <a:srgbClr val="4D4D4C"/>
                </a:solidFill>
                <a:latin typeface="Trebuchet MS"/>
                <a:cs typeface="Trebuchet MS"/>
              </a:rPr>
              <a:t>Logs</a:t>
            </a:r>
            <a:r>
              <a:rPr sz="3200" spc="-13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3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4D4D4C"/>
                </a:solidFill>
                <a:latin typeface="Trebuchet MS"/>
                <a:cs typeface="Trebuchet MS"/>
              </a:rPr>
              <a:t>Kinesis</a:t>
            </a:r>
            <a:r>
              <a:rPr sz="3200" spc="-12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4D4D4C"/>
                </a:solidFill>
                <a:latin typeface="Trebuchet MS"/>
                <a:cs typeface="Trebuchet MS"/>
              </a:rPr>
              <a:t>Agent</a:t>
            </a:r>
            <a:r>
              <a:rPr sz="3200" spc="-12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D4D4C"/>
                </a:solidFill>
                <a:latin typeface="Trebuchet MS"/>
                <a:cs typeface="Trebuchet MS"/>
              </a:rPr>
              <a:t>(with</a:t>
            </a:r>
            <a:r>
              <a:rPr sz="3200" spc="-12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4D4D4C"/>
                </a:solidFill>
                <a:latin typeface="Trebuchet MS"/>
                <a:cs typeface="Trebuchet MS"/>
              </a:rPr>
              <a:t>Analytics)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4924" y="2067186"/>
            <a:ext cx="707390" cy="763270"/>
          </a:xfrm>
          <a:custGeom>
            <a:avLst/>
            <a:gdLst/>
            <a:ahLst/>
            <a:cxnLst/>
            <a:rect l="l" t="t" r="r" b="b"/>
            <a:pathLst>
              <a:path w="707389" h="763269">
                <a:moveTo>
                  <a:pt x="638398" y="709900"/>
                </a:moveTo>
                <a:lnTo>
                  <a:pt x="617416" y="729298"/>
                </a:lnTo>
                <a:lnTo>
                  <a:pt x="707085" y="763146"/>
                </a:lnTo>
                <a:lnTo>
                  <a:pt x="694672" y="720392"/>
                </a:lnTo>
                <a:lnTo>
                  <a:pt x="648098" y="720392"/>
                </a:lnTo>
                <a:lnTo>
                  <a:pt x="638398" y="709900"/>
                </a:lnTo>
                <a:close/>
              </a:path>
              <a:path w="707389" h="763269">
                <a:moveTo>
                  <a:pt x="659380" y="690501"/>
                </a:moveTo>
                <a:lnTo>
                  <a:pt x="638398" y="709900"/>
                </a:lnTo>
                <a:lnTo>
                  <a:pt x="648098" y="720392"/>
                </a:lnTo>
                <a:lnTo>
                  <a:pt x="669080" y="700993"/>
                </a:lnTo>
                <a:lnTo>
                  <a:pt x="659380" y="690501"/>
                </a:lnTo>
                <a:close/>
              </a:path>
              <a:path w="707389" h="763269">
                <a:moveTo>
                  <a:pt x="680361" y="671103"/>
                </a:moveTo>
                <a:lnTo>
                  <a:pt x="659380" y="690501"/>
                </a:lnTo>
                <a:lnTo>
                  <a:pt x="669080" y="700993"/>
                </a:lnTo>
                <a:lnTo>
                  <a:pt x="648098" y="720392"/>
                </a:lnTo>
                <a:lnTo>
                  <a:pt x="694672" y="720392"/>
                </a:lnTo>
                <a:lnTo>
                  <a:pt x="680361" y="671103"/>
                </a:lnTo>
                <a:close/>
              </a:path>
              <a:path w="707389" h="763269">
                <a:moveTo>
                  <a:pt x="20981" y="0"/>
                </a:moveTo>
                <a:lnTo>
                  <a:pt x="0" y="19399"/>
                </a:lnTo>
                <a:lnTo>
                  <a:pt x="638398" y="709900"/>
                </a:lnTo>
                <a:lnTo>
                  <a:pt x="659380" y="690501"/>
                </a:lnTo>
                <a:lnTo>
                  <a:pt x="20981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76743" y="3210295"/>
            <a:ext cx="695325" cy="85725"/>
          </a:xfrm>
          <a:custGeom>
            <a:avLst/>
            <a:gdLst/>
            <a:ahLst/>
            <a:cxnLst/>
            <a:rect l="l" t="t" r="r" b="b"/>
            <a:pathLst>
              <a:path w="695325" h="85725">
                <a:moveTo>
                  <a:pt x="609541" y="57149"/>
                </a:moveTo>
                <a:lnTo>
                  <a:pt x="609541" y="85725"/>
                </a:lnTo>
                <a:lnTo>
                  <a:pt x="666691" y="57150"/>
                </a:lnTo>
                <a:lnTo>
                  <a:pt x="609541" y="57149"/>
                </a:lnTo>
                <a:close/>
              </a:path>
              <a:path w="695325" h="85725">
                <a:moveTo>
                  <a:pt x="609541" y="28574"/>
                </a:moveTo>
                <a:lnTo>
                  <a:pt x="609541" y="57149"/>
                </a:lnTo>
                <a:lnTo>
                  <a:pt x="623829" y="57150"/>
                </a:lnTo>
                <a:lnTo>
                  <a:pt x="623829" y="28575"/>
                </a:lnTo>
                <a:lnTo>
                  <a:pt x="609541" y="28574"/>
                </a:lnTo>
                <a:close/>
              </a:path>
              <a:path w="695325" h="85725">
                <a:moveTo>
                  <a:pt x="609541" y="0"/>
                </a:moveTo>
                <a:lnTo>
                  <a:pt x="609541" y="28574"/>
                </a:lnTo>
                <a:lnTo>
                  <a:pt x="623829" y="28575"/>
                </a:lnTo>
                <a:lnTo>
                  <a:pt x="623829" y="57150"/>
                </a:lnTo>
                <a:lnTo>
                  <a:pt x="666694" y="57148"/>
                </a:lnTo>
                <a:lnTo>
                  <a:pt x="695266" y="42862"/>
                </a:lnTo>
                <a:lnTo>
                  <a:pt x="609541" y="0"/>
                </a:lnTo>
                <a:close/>
              </a:path>
              <a:path w="695325" h="85725">
                <a:moveTo>
                  <a:pt x="0" y="28573"/>
                </a:moveTo>
                <a:lnTo>
                  <a:pt x="0" y="57148"/>
                </a:lnTo>
                <a:lnTo>
                  <a:pt x="609541" y="57149"/>
                </a:lnTo>
                <a:lnTo>
                  <a:pt x="60954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14498" y="3740765"/>
            <a:ext cx="657860" cy="798195"/>
          </a:xfrm>
          <a:custGeom>
            <a:avLst/>
            <a:gdLst/>
            <a:ahLst/>
            <a:cxnLst/>
            <a:rect l="l" t="t" r="r" b="b"/>
            <a:pathLst>
              <a:path w="657860" h="798195">
                <a:moveTo>
                  <a:pt x="592120" y="57245"/>
                </a:moveTo>
                <a:lnTo>
                  <a:pt x="0" y="779713"/>
                </a:lnTo>
                <a:lnTo>
                  <a:pt x="22100" y="797827"/>
                </a:lnTo>
                <a:lnTo>
                  <a:pt x="614220" y="75358"/>
                </a:lnTo>
                <a:lnTo>
                  <a:pt x="592120" y="57245"/>
                </a:lnTo>
                <a:close/>
              </a:path>
              <a:path w="657860" h="798195">
                <a:moveTo>
                  <a:pt x="647039" y="46194"/>
                </a:moveTo>
                <a:lnTo>
                  <a:pt x="601177" y="46194"/>
                </a:lnTo>
                <a:lnTo>
                  <a:pt x="623277" y="64307"/>
                </a:lnTo>
                <a:lnTo>
                  <a:pt x="614220" y="75358"/>
                </a:lnTo>
                <a:lnTo>
                  <a:pt x="636322" y="93472"/>
                </a:lnTo>
                <a:lnTo>
                  <a:pt x="647039" y="46194"/>
                </a:lnTo>
                <a:close/>
              </a:path>
              <a:path w="657860" h="798195">
                <a:moveTo>
                  <a:pt x="601177" y="46194"/>
                </a:moveTo>
                <a:lnTo>
                  <a:pt x="592120" y="57245"/>
                </a:lnTo>
                <a:lnTo>
                  <a:pt x="614220" y="75358"/>
                </a:lnTo>
                <a:lnTo>
                  <a:pt x="623277" y="64307"/>
                </a:lnTo>
                <a:lnTo>
                  <a:pt x="601177" y="46194"/>
                </a:lnTo>
                <a:close/>
              </a:path>
              <a:path w="657860" h="798195">
                <a:moveTo>
                  <a:pt x="657510" y="0"/>
                </a:moveTo>
                <a:lnTo>
                  <a:pt x="570020" y="39132"/>
                </a:lnTo>
                <a:lnTo>
                  <a:pt x="592120" y="57245"/>
                </a:lnTo>
                <a:lnTo>
                  <a:pt x="601177" y="46194"/>
                </a:lnTo>
                <a:lnTo>
                  <a:pt x="647039" y="46194"/>
                </a:lnTo>
                <a:lnTo>
                  <a:pt x="657510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4378" y="3504692"/>
            <a:ext cx="10673715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0715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Analytics </a:t>
            </a:r>
            <a:r>
              <a:rPr sz="2700" spc="22" baseline="1543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2700" spc="-225" baseline="1543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700" spc="-330" baseline="1543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700" spc="-52" baseline="1543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2700" baseline="1543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Century Gothic"/>
              <a:cs typeface="Century Gothic"/>
            </a:endParaRPr>
          </a:p>
          <a:p>
            <a:pPr marL="2070100">
              <a:lnSpc>
                <a:spcPct val="100000"/>
              </a:lnSpc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Stream</a:t>
            </a:r>
            <a:endParaRPr sz="1800">
              <a:latin typeface="Century Gothic"/>
              <a:cs typeface="Century Gothic"/>
            </a:endParaRPr>
          </a:p>
          <a:p>
            <a:pPr marL="9486900">
              <a:lnSpc>
                <a:spcPct val="100000"/>
              </a:lnSpc>
              <a:spcBef>
                <a:spcPts val="575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Century Gothic"/>
              <a:cs typeface="Century Gothic"/>
            </a:endParaRPr>
          </a:p>
          <a:p>
            <a:pPr marR="9215755" algn="ctr">
              <a:lnSpc>
                <a:spcPct val="100000"/>
              </a:lnSpc>
            </a:pP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EC2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70" dirty="0">
                <a:solidFill>
                  <a:srgbClr val="002D43"/>
                </a:solidFill>
                <a:latin typeface="Century Gothic"/>
                <a:cs typeface="Century Gothic"/>
              </a:rPr>
              <a:t>Instances</a:t>
            </a:r>
            <a:endParaRPr sz="1800">
              <a:latin typeface="Century Gothic"/>
              <a:cs typeface="Century Gothic"/>
            </a:endParaRPr>
          </a:p>
          <a:p>
            <a:pPr marL="4439920">
              <a:lnSpc>
                <a:spcPct val="100000"/>
              </a:lnSpc>
              <a:spcBef>
                <a:spcPts val="409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3897" y="2631501"/>
            <a:ext cx="819150" cy="636905"/>
          </a:xfrm>
          <a:custGeom>
            <a:avLst/>
            <a:gdLst/>
            <a:ahLst/>
            <a:cxnLst/>
            <a:rect l="l" t="t" r="r" b="b"/>
            <a:pathLst>
              <a:path w="819150" h="636904">
                <a:moveTo>
                  <a:pt x="742081" y="41066"/>
                </a:moveTo>
                <a:lnTo>
                  <a:pt x="0" y="613802"/>
                </a:lnTo>
                <a:lnTo>
                  <a:pt x="17458" y="636423"/>
                </a:lnTo>
                <a:lnTo>
                  <a:pt x="759540" y="63687"/>
                </a:lnTo>
                <a:lnTo>
                  <a:pt x="742081" y="41066"/>
                </a:lnTo>
                <a:close/>
              </a:path>
              <a:path w="819150" h="636904">
                <a:moveTo>
                  <a:pt x="803059" y="32336"/>
                </a:moveTo>
                <a:lnTo>
                  <a:pt x="753391" y="32336"/>
                </a:lnTo>
                <a:lnTo>
                  <a:pt x="770850" y="54957"/>
                </a:lnTo>
                <a:lnTo>
                  <a:pt x="759540" y="63687"/>
                </a:lnTo>
                <a:lnTo>
                  <a:pt x="776998" y="86307"/>
                </a:lnTo>
                <a:lnTo>
                  <a:pt x="803059" y="32336"/>
                </a:lnTo>
                <a:close/>
              </a:path>
              <a:path w="819150" h="636904">
                <a:moveTo>
                  <a:pt x="753391" y="32336"/>
                </a:moveTo>
                <a:lnTo>
                  <a:pt x="742081" y="41066"/>
                </a:lnTo>
                <a:lnTo>
                  <a:pt x="759540" y="63687"/>
                </a:lnTo>
                <a:lnTo>
                  <a:pt x="770850" y="54957"/>
                </a:lnTo>
                <a:lnTo>
                  <a:pt x="753391" y="32336"/>
                </a:lnTo>
                <a:close/>
              </a:path>
              <a:path w="819150" h="636904">
                <a:moveTo>
                  <a:pt x="818673" y="0"/>
                </a:moveTo>
                <a:lnTo>
                  <a:pt x="724622" y="18445"/>
                </a:lnTo>
                <a:lnTo>
                  <a:pt x="742081" y="41066"/>
                </a:lnTo>
                <a:lnTo>
                  <a:pt x="753391" y="32336"/>
                </a:lnTo>
                <a:lnTo>
                  <a:pt x="803059" y="32336"/>
                </a:lnTo>
                <a:lnTo>
                  <a:pt x="818673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33410" y="2431138"/>
            <a:ext cx="903605" cy="85725"/>
          </a:xfrm>
          <a:custGeom>
            <a:avLst/>
            <a:gdLst/>
            <a:ahLst/>
            <a:cxnLst/>
            <a:rect l="l" t="t" r="r" b="b"/>
            <a:pathLst>
              <a:path w="903604" h="85725">
                <a:moveTo>
                  <a:pt x="817868" y="57149"/>
                </a:moveTo>
                <a:lnTo>
                  <a:pt x="817868" y="85725"/>
                </a:lnTo>
                <a:lnTo>
                  <a:pt x="875018" y="57150"/>
                </a:lnTo>
                <a:lnTo>
                  <a:pt x="817868" y="57149"/>
                </a:lnTo>
                <a:close/>
              </a:path>
              <a:path w="903604" h="85725">
                <a:moveTo>
                  <a:pt x="817868" y="28574"/>
                </a:moveTo>
                <a:lnTo>
                  <a:pt x="817868" y="57149"/>
                </a:lnTo>
                <a:lnTo>
                  <a:pt x="832156" y="57150"/>
                </a:lnTo>
                <a:lnTo>
                  <a:pt x="832156" y="28575"/>
                </a:lnTo>
                <a:lnTo>
                  <a:pt x="817868" y="28574"/>
                </a:lnTo>
                <a:close/>
              </a:path>
              <a:path w="903604" h="85725">
                <a:moveTo>
                  <a:pt x="817868" y="0"/>
                </a:moveTo>
                <a:lnTo>
                  <a:pt x="817868" y="28574"/>
                </a:lnTo>
                <a:lnTo>
                  <a:pt x="832156" y="28575"/>
                </a:lnTo>
                <a:lnTo>
                  <a:pt x="832156" y="57150"/>
                </a:lnTo>
                <a:lnTo>
                  <a:pt x="875021" y="57148"/>
                </a:lnTo>
                <a:lnTo>
                  <a:pt x="903593" y="42862"/>
                </a:lnTo>
                <a:lnTo>
                  <a:pt x="817868" y="0"/>
                </a:lnTo>
                <a:close/>
              </a:path>
              <a:path w="903604" h="85725">
                <a:moveTo>
                  <a:pt x="0" y="28573"/>
                </a:moveTo>
                <a:lnTo>
                  <a:pt x="0" y="57148"/>
                </a:lnTo>
                <a:lnTo>
                  <a:pt x="817868" y="57149"/>
                </a:lnTo>
                <a:lnTo>
                  <a:pt x="81786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927" y="2463594"/>
            <a:ext cx="805815" cy="759460"/>
          </a:xfrm>
          <a:custGeom>
            <a:avLst/>
            <a:gdLst/>
            <a:ahLst/>
            <a:cxnLst/>
            <a:rect l="l" t="t" r="r" b="b"/>
            <a:pathLst>
              <a:path w="805815" h="759460">
                <a:moveTo>
                  <a:pt x="733429" y="710819"/>
                </a:moveTo>
                <a:lnTo>
                  <a:pt x="713849" y="731631"/>
                </a:lnTo>
                <a:lnTo>
                  <a:pt x="805656" y="759153"/>
                </a:lnTo>
                <a:lnTo>
                  <a:pt x="791488" y="720610"/>
                </a:lnTo>
                <a:lnTo>
                  <a:pt x="743836" y="720610"/>
                </a:lnTo>
                <a:lnTo>
                  <a:pt x="733429" y="710819"/>
                </a:lnTo>
                <a:close/>
              </a:path>
              <a:path w="805815" h="759460">
                <a:moveTo>
                  <a:pt x="753009" y="690007"/>
                </a:moveTo>
                <a:lnTo>
                  <a:pt x="733429" y="710819"/>
                </a:lnTo>
                <a:lnTo>
                  <a:pt x="743836" y="720610"/>
                </a:lnTo>
                <a:lnTo>
                  <a:pt x="763416" y="699797"/>
                </a:lnTo>
                <a:lnTo>
                  <a:pt x="753009" y="690007"/>
                </a:lnTo>
                <a:close/>
              </a:path>
              <a:path w="805815" h="759460">
                <a:moveTo>
                  <a:pt x="772589" y="669194"/>
                </a:moveTo>
                <a:lnTo>
                  <a:pt x="753009" y="690007"/>
                </a:lnTo>
                <a:lnTo>
                  <a:pt x="763416" y="699797"/>
                </a:lnTo>
                <a:lnTo>
                  <a:pt x="743836" y="720610"/>
                </a:lnTo>
                <a:lnTo>
                  <a:pt x="791488" y="720610"/>
                </a:lnTo>
                <a:lnTo>
                  <a:pt x="772589" y="669194"/>
                </a:lnTo>
                <a:close/>
              </a:path>
              <a:path w="805815" h="759460">
                <a:moveTo>
                  <a:pt x="19579" y="0"/>
                </a:moveTo>
                <a:lnTo>
                  <a:pt x="0" y="20811"/>
                </a:lnTo>
                <a:lnTo>
                  <a:pt x="733429" y="710819"/>
                </a:lnTo>
                <a:lnTo>
                  <a:pt x="753009" y="690007"/>
                </a:lnTo>
                <a:lnTo>
                  <a:pt x="19579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463" y="1446393"/>
            <a:ext cx="509581" cy="50958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395664" y="3529226"/>
            <a:ext cx="924560" cy="1000760"/>
          </a:xfrm>
          <a:custGeom>
            <a:avLst/>
            <a:gdLst/>
            <a:ahLst/>
            <a:cxnLst/>
            <a:rect l="l" t="t" r="r" b="b"/>
            <a:pathLst>
              <a:path w="924560" h="1000760">
                <a:moveTo>
                  <a:pt x="855601" y="946984"/>
                </a:moveTo>
                <a:lnTo>
                  <a:pt x="834597" y="966358"/>
                </a:lnTo>
                <a:lnTo>
                  <a:pt x="924225" y="1000310"/>
                </a:lnTo>
                <a:lnTo>
                  <a:pt x="911847" y="957487"/>
                </a:lnTo>
                <a:lnTo>
                  <a:pt x="865289" y="957487"/>
                </a:lnTo>
                <a:lnTo>
                  <a:pt x="855601" y="946984"/>
                </a:lnTo>
                <a:close/>
              </a:path>
              <a:path w="924560" h="1000760">
                <a:moveTo>
                  <a:pt x="876606" y="927610"/>
                </a:moveTo>
                <a:lnTo>
                  <a:pt x="855601" y="946984"/>
                </a:lnTo>
                <a:lnTo>
                  <a:pt x="865289" y="957487"/>
                </a:lnTo>
                <a:lnTo>
                  <a:pt x="886293" y="938113"/>
                </a:lnTo>
                <a:lnTo>
                  <a:pt x="876606" y="927610"/>
                </a:lnTo>
                <a:close/>
              </a:path>
              <a:path w="924560" h="1000760">
                <a:moveTo>
                  <a:pt x="897610" y="908236"/>
                </a:moveTo>
                <a:lnTo>
                  <a:pt x="876606" y="927610"/>
                </a:lnTo>
                <a:lnTo>
                  <a:pt x="886293" y="938113"/>
                </a:lnTo>
                <a:lnTo>
                  <a:pt x="865289" y="957487"/>
                </a:lnTo>
                <a:lnTo>
                  <a:pt x="911847" y="957487"/>
                </a:lnTo>
                <a:lnTo>
                  <a:pt x="897610" y="908236"/>
                </a:lnTo>
                <a:close/>
              </a:path>
              <a:path w="924560" h="1000760">
                <a:moveTo>
                  <a:pt x="21003" y="0"/>
                </a:moveTo>
                <a:lnTo>
                  <a:pt x="0" y="19373"/>
                </a:lnTo>
                <a:lnTo>
                  <a:pt x="855601" y="946984"/>
                </a:lnTo>
                <a:lnTo>
                  <a:pt x="876606" y="927610"/>
                </a:lnTo>
                <a:lnTo>
                  <a:pt x="21003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50661" y="4212243"/>
            <a:ext cx="3100070" cy="790575"/>
          </a:xfrm>
          <a:custGeom>
            <a:avLst/>
            <a:gdLst/>
            <a:ahLst/>
            <a:cxnLst/>
            <a:rect l="l" t="t" r="r" b="b"/>
            <a:pathLst>
              <a:path w="3100070" h="790575">
                <a:moveTo>
                  <a:pt x="3013250" y="27761"/>
                </a:moveTo>
                <a:lnTo>
                  <a:pt x="0" y="762342"/>
                </a:lnTo>
                <a:lnTo>
                  <a:pt x="6767" y="790103"/>
                </a:lnTo>
                <a:lnTo>
                  <a:pt x="3020018" y="55524"/>
                </a:lnTo>
                <a:lnTo>
                  <a:pt x="3013250" y="27761"/>
                </a:lnTo>
                <a:close/>
              </a:path>
              <a:path w="3100070" h="790575">
                <a:moveTo>
                  <a:pt x="3096335" y="24376"/>
                </a:moveTo>
                <a:lnTo>
                  <a:pt x="3027137" y="24376"/>
                </a:lnTo>
                <a:lnTo>
                  <a:pt x="3033906" y="52138"/>
                </a:lnTo>
                <a:lnTo>
                  <a:pt x="3020018" y="55524"/>
                </a:lnTo>
                <a:lnTo>
                  <a:pt x="3026785" y="83286"/>
                </a:lnTo>
                <a:lnTo>
                  <a:pt x="3096335" y="24376"/>
                </a:lnTo>
                <a:close/>
              </a:path>
              <a:path w="3100070" h="790575">
                <a:moveTo>
                  <a:pt x="3027137" y="24376"/>
                </a:moveTo>
                <a:lnTo>
                  <a:pt x="3013250" y="27761"/>
                </a:lnTo>
                <a:lnTo>
                  <a:pt x="3020018" y="55524"/>
                </a:lnTo>
                <a:lnTo>
                  <a:pt x="3033906" y="52138"/>
                </a:lnTo>
                <a:lnTo>
                  <a:pt x="3027137" y="24376"/>
                </a:lnTo>
                <a:close/>
              </a:path>
              <a:path w="3100070" h="790575">
                <a:moveTo>
                  <a:pt x="3006482" y="0"/>
                </a:moveTo>
                <a:lnTo>
                  <a:pt x="3013250" y="27761"/>
                </a:lnTo>
                <a:lnTo>
                  <a:pt x="3027137" y="24376"/>
                </a:lnTo>
                <a:lnTo>
                  <a:pt x="3096335" y="24376"/>
                </a:lnTo>
                <a:lnTo>
                  <a:pt x="3099920" y="21339"/>
                </a:lnTo>
                <a:lnTo>
                  <a:pt x="3006482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4016" y="3075432"/>
            <a:ext cx="1328927" cy="133197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853439" y="1551432"/>
            <a:ext cx="1094740" cy="1100455"/>
            <a:chOff x="853439" y="1551432"/>
            <a:chExt cx="1094740" cy="110045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439" y="1551432"/>
              <a:ext cx="1008887" cy="10088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2183" y="2179320"/>
              <a:ext cx="475488" cy="47243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853439" y="2819400"/>
            <a:ext cx="1091565" cy="1103630"/>
            <a:chOff x="853439" y="2819400"/>
            <a:chExt cx="1091565" cy="110363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439" y="2819400"/>
              <a:ext cx="1005840" cy="10088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183" y="3447287"/>
              <a:ext cx="472440" cy="47548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53439" y="4154423"/>
            <a:ext cx="1091565" cy="1100455"/>
            <a:chOff x="853439" y="4154423"/>
            <a:chExt cx="1091565" cy="110045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439" y="4154423"/>
              <a:ext cx="1005840" cy="10088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2183" y="4782311"/>
              <a:ext cx="472440" cy="472440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45552" y="1898904"/>
            <a:ext cx="1194816" cy="119786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37632" y="4230623"/>
            <a:ext cx="1258823" cy="125882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86400" y="2078735"/>
            <a:ext cx="1191768" cy="11917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62655" y="2633472"/>
            <a:ext cx="1386840" cy="1383791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3991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5" dirty="0">
                <a:solidFill>
                  <a:srgbClr val="4D4D4C"/>
                </a:solidFill>
                <a:latin typeface="Trebuchet MS"/>
                <a:cs typeface="Trebuchet MS"/>
              </a:rPr>
              <a:t>Logs </a:t>
            </a:r>
            <a:r>
              <a:rPr sz="3200" spc="110" dirty="0">
                <a:solidFill>
                  <a:srgbClr val="4D4D4C"/>
                </a:solidFill>
                <a:latin typeface="Trebuchet MS"/>
                <a:cs typeface="Trebuchet MS"/>
              </a:rPr>
              <a:t>- </a:t>
            </a:r>
            <a:r>
              <a:rPr sz="3200" spc="15" dirty="0">
                <a:solidFill>
                  <a:srgbClr val="4D4D4C"/>
                </a:solidFill>
                <a:latin typeface="Trebuchet MS"/>
                <a:cs typeface="Trebuchet MS"/>
              </a:rPr>
              <a:t>Other</a:t>
            </a:r>
            <a:r>
              <a:rPr sz="3200" spc="-72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4D4D4C"/>
                </a:solidFill>
                <a:latin typeface="Trebuchet MS"/>
                <a:cs typeface="Trebuchet MS"/>
              </a:rPr>
              <a:t>Options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791" y="1282700"/>
            <a:ext cx="8015605" cy="308292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b="1" dirty="0">
                <a:solidFill>
                  <a:srgbClr val="4D4D4C"/>
                </a:solidFill>
                <a:latin typeface="Arial"/>
                <a:cs typeface="Arial"/>
              </a:rPr>
              <a:t>Use </a:t>
            </a:r>
            <a:r>
              <a:rPr sz="2400" b="1" spc="-5" dirty="0">
                <a:solidFill>
                  <a:srgbClr val="4D4D4C"/>
                </a:solidFill>
                <a:latin typeface="Arial"/>
                <a:cs typeface="Arial"/>
              </a:rPr>
              <a:t>OSS agents, like Flume or</a:t>
            </a:r>
            <a:r>
              <a:rPr sz="2400" b="1" spc="-40" dirty="0">
                <a:solidFill>
                  <a:srgbClr val="4D4D4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D4D4C"/>
                </a:solidFill>
                <a:latin typeface="Arial"/>
                <a:cs typeface="Arial"/>
              </a:rPr>
              <a:t>Fluentd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D4D4C"/>
                </a:solidFill>
                <a:latin typeface="Arial"/>
                <a:cs typeface="Arial"/>
              </a:rPr>
              <a:t>Pre-batch PUTS for better</a:t>
            </a:r>
            <a:r>
              <a:rPr sz="2400" spc="10" dirty="0">
                <a:solidFill>
                  <a:srgbClr val="4D4D4C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D4D4C"/>
                </a:solidFill>
                <a:latin typeface="Arial"/>
                <a:cs typeface="Arial"/>
              </a:rPr>
              <a:t>efficiency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D4D4C"/>
                </a:solidFill>
                <a:latin typeface="Arial"/>
                <a:cs typeface="Arial"/>
              </a:rPr>
              <a:t>See</a:t>
            </a:r>
            <a:r>
              <a:rPr sz="2400" spc="90" dirty="0">
                <a:solidFill>
                  <a:srgbClr val="00E0EA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Arial"/>
                <a:cs typeface="Arial"/>
              </a:rPr>
              <a:t>https://github.com/awslabs/aws-fluent-plugin-kinesis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D4D4C"/>
              </a:buClr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4D4D4C"/>
                </a:solidFill>
                <a:latin typeface="Arial"/>
                <a:cs typeface="Arial"/>
              </a:rPr>
              <a:t>Make a </a:t>
            </a:r>
            <a:r>
              <a:rPr sz="2400" b="1" spc="-5" dirty="0">
                <a:solidFill>
                  <a:srgbClr val="4D4D4C"/>
                </a:solidFill>
                <a:latin typeface="Arial"/>
                <a:cs typeface="Arial"/>
              </a:rPr>
              <a:t>tweak </a:t>
            </a:r>
            <a:r>
              <a:rPr sz="2400" b="1" dirty="0">
                <a:solidFill>
                  <a:srgbClr val="4D4D4C"/>
                </a:solidFill>
                <a:latin typeface="Arial"/>
                <a:cs typeface="Arial"/>
              </a:rPr>
              <a:t>to </a:t>
            </a:r>
            <a:r>
              <a:rPr sz="2400" b="1" spc="-5" dirty="0">
                <a:solidFill>
                  <a:srgbClr val="4D4D4C"/>
                </a:solidFill>
                <a:latin typeface="Arial"/>
                <a:cs typeface="Arial"/>
              </a:rPr>
              <a:t>your existing</a:t>
            </a:r>
            <a:r>
              <a:rPr sz="2400" b="1" spc="-40" dirty="0">
                <a:solidFill>
                  <a:srgbClr val="4D4D4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D4D4C"/>
                </a:solidFill>
                <a:latin typeface="Arial"/>
                <a:cs typeface="Arial"/>
              </a:rPr>
              <a:t>logging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D4D4C"/>
                </a:solidFill>
                <a:latin typeface="Arial"/>
                <a:cs typeface="Arial"/>
              </a:rPr>
              <a:t>log4j appender</a:t>
            </a:r>
            <a:r>
              <a:rPr sz="2400" spc="-15" dirty="0">
                <a:solidFill>
                  <a:srgbClr val="4D4D4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D4D4C"/>
                </a:solidFill>
                <a:latin typeface="Arial"/>
                <a:cs typeface="Arial"/>
              </a:rPr>
              <a:t>option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D4D4C"/>
                </a:solidFill>
                <a:latin typeface="Arial"/>
                <a:cs typeface="Arial"/>
              </a:rPr>
              <a:t>See</a:t>
            </a:r>
            <a:r>
              <a:rPr sz="2400" spc="15" dirty="0">
                <a:solidFill>
                  <a:srgbClr val="00E0EA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Arial"/>
                <a:cs typeface="Arial"/>
              </a:rPr>
              <a:t>https://github.com/awslabs/kinesis-log4j-appender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4074" y="5728716"/>
            <a:ext cx="398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2D43"/>
                </a:solidFill>
                <a:latin typeface="Century Gothic"/>
                <a:cs typeface="Century Gothic"/>
              </a:rPr>
              <a:t>DM</a:t>
            </a:r>
            <a:r>
              <a:rPr sz="1400" spc="10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5214" y="1961388"/>
            <a:ext cx="386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solidFill>
                  <a:srgbClr val="002D43"/>
                </a:solidFill>
                <a:latin typeface="Century Gothic"/>
                <a:cs typeface="Century Gothic"/>
              </a:rPr>
              <a:t>F</a:t>
            </a:r>
            <a:r>
              <a:rPr sz="1400" spc="40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400" spc="114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400" spc="-175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400" spc="6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646" y="2679778"/>
            <a:ext cx="1200785" cy="3564890"/>
            <a:chOff x="640646" y="2679778"/>
            <a:chExt cx="1200785" cy="3564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442" y="2679778"/>
              <a:ext cx="907465" cy="9074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646" y="5044278"/>
              <a:ext cx="1200275" cy="120027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65442" y="887726"/>
            <a:ext cx="2037080" cy="1052195"/>
            <a:chOff x="765442" y="887726"/>
            <a:chExt cx="2037080" cy="10521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442" y="887726"/>
              <a:ext cx="1052139" cy="10521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90034" y="1325900"/>
              <a:ext cx="1012190" cy="85725"/>
            </a:xfrm>
            <a:custGeom>
              <a:avLst/>
              <a:gdLst/>
              <a:ahLst/>
              <a:cxnLst/>
              <a:rect l="l" t="t" r="r" b="b"/>
              <a:pathLst>
                <a:path w="1012189" h="85725">
                  <a:moveTo>
                    <a:pt x="927167" y="0"/>
                  </a:moveTo>
                  <a:lnTo>
                    <a:pt x="926555" y="28568"/>
                  </a:lnTo>
                  <a:lnTo>
                    <a:pt x="940841" y="28874"/>
                  </a:lnTo>
                  <a:lnTo>
                    <a:pt x="940229" y="57442"/>
                  </a:lnTo>
                  <a:lnTo>
                    <a:pt x="925937" y="57442"/>
                  </a:lnTo>
                  <a:lnTo>
                    <a:pt x="925332" y="85705"/>
                  </a:lnTo>
                  <a:lnTo>
                    <a:pt x="985019" y="57442"/>
                  </a:lnTo>
                  <a:lnTo>
                    <a:pt x="940229" y="57442"/>
                  </a:lnTo>
                  <a:lnTo>
                    <a:pt x="925943" y="57136"/>
                  </a:lnTo>
                  <a:lnTo>
                    <a:pt x="985665" y="57136"/>
                  </a:lnTo>
                  <a:lnTo>
                    <a:pt x="1011955" y="44687"/>
                  </a:lnTo>
                  <a:lnTo>
                    <a:pt x="927167" y="0"/>
                  </a:lnTo>
                  <a:close/>
                </a:path>
                <a:path w="1012189" h="85725">
                  <a:moveTo>
                    <a:pt x="926555" y="28568"/>
                  </a:moveTo>
                  <a:lnTo>
                    <a:pt x="925943" y="57136"/>
                  </a:lnTo>
                  <a:lnTo>
                    <a:pt x="940229" y="57442"/>
                  </a:lnTo>
                  <a:lnTo>
                    <a:pt x="940841" y="28874"/>
                  </a:lnTo>
                  <a:lnTo>
                    <a:pt x="926555" y="28568"/>
                  </a:lnTo>
                  <a:close/>
                </a:path>
                <a:path w="1012189" h="85725">
                  <a:moveTo>
                    <a:pt x="610" y="8743"/>
                  </a:moveTo>
                  <a:lnTo>
                    <a:pt x="0" y="37311"/>
                  </a:lnTo>
                  <a:lnTo>
                    <a:pt x="925943" y="57136"/>
                  </a:lnTo>
                  <a:lnTo>
                    <a:pt x="926555" y="28568"/>
                  </a:lnTo>
                  <a:lnTo>
                    <a:pt x="610" y="8743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9411" y="3634740"/>
            <a:ext cx="685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2D43"/>
                </a:solidFill>
                <a:latin typeface="Century Gothic"/>
                <a:cs typeface="Century Gothic"/>
              </a:rPr>
              <a:t>Streams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9097" y="4108765"/>
            <a:ext cx="907465" cy="60195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37234" y="4722876"/>
            <a:ext cx="402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2D43"/>
                </a:solidFill>
                <a:latin typeface="Century Gothic"/>
                <a:cs typeface="Century Gothic"/>
              </a:rPr>
              <a:t>Lo</a:t>
            </a:r>
            <a:r>
              <a:rPr sz="1400" spc="-130" dirty="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sz="1400" spc="6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059" y="6152388"/>
            <a:ext cx="847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002D43"/>
                </a:solidFill>
                <a:latin typeface="Century Gothic"/>
                <a:cs typeface="Century Gothic"/>
              </a:rPr>
              <a:t>Da</a:t>
            </a:r>
            <a:r>
              <a:rPr sz="1400" spc="6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400" spc="-22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400" spc="-180" dirty="0">
                <a:solidFill>
                  <a:srgbClr val="002D43"/>
                </a:solidFill>
                <a:latin typeface="Century Gothic"/>
                <a:cs typeface="Century Gothic"/>
              </a:rPr>
              <a:t>ba</a:t>
            </a:r>
            <a:r>
              <a:rPr sz="1400" spc="55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1400" spc="-60" dirty="0">
                <a:solidFill>
                  <a:srgbClr val="002D43"/>
                </a:solidFill>
                <a:latin typeface="Century Gothic"/>
                <a:cs typeface="Century Gothic"/>
              </a:rPr>
              <a:t>es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85124" y="2523252"/>
            <a:ext cx="977265" cy="371475"/>
          </a:xfrm>
          <a:custGeom>
            <a:avLst/>
            <a:gdLst/>
            <a:ahLst/>
            <a:cxnLst/>
            <a:rect l="l" t="t" r="r" b="b"/>
            <a:pathLst>
              <a:path w="977264" h="371475">
                <a:moveTo>
                  <a:pt x="891212" y="26918"/>
                </a:moveTo>
                <a:lnTo>
                  <a:pt x="0" y="344351"/>
                </a:lnTo>
                <a:lnTo>
                  <a:pt x="9587" y="371269"/>
                </a:lnTo>
                <a:lnTo>
                  <a:pt x="900800" y="53837"/>
                </a:lnTo>
                <a:lnTo>
                  <a:pt x="891212" y="26918"/>
                </a:lnTo>
                <a:close/>
              </a:path>
              <a:path w="977264" h="371475">
                <a:moveTo>
                  <a:pt x="966671" y="22124"/>
                </a:moveTo>
                <a:lnTo>
                  <a:pt x="904671" y="22124"/>
                </a:lnTo>
                <a:lnTo>
                  <a:pt x="914259" y="49043"/>
                </a:lnTo>
                <a:lnTo>
                  <a:pt x="900800" y="53837"/>
                </a:lnTo>
                <a:lnTo>
                  <a:pt x="910388" y="80755"/>
                </a:lnTo>
                <a:lnTo>
                  <a:pt x="966671" y="22124"/>
                </a:lnTo>
                <a:close/>
              </a:path>
              <a:path w="977264" h="371475">
                <a:moveTo>
                  <a:pt x="904671" y="22124"/>
                </a:moveTo>
                <a:lnTo>
                  <a:pt x="891212" y="26918"/>
                </a:lnTo>
                <a:lnTo>
                  <a:pt x="900800" y="53837"/>
                </a:lnTo>
                <a:lnTo>
                  <a:pt x="914259" y="49043"/>
                </a:lnTo>
                <a:lnTo>
                  <a:pt x="904671" y="22124"/>
                </a:lnTo>
                <a:close/>
              </a:path>
              <a:path w="977264" h="371475">
                <a:moveTo>
                  <a:pt x="881623" y="0"/>
                </a:moveTo>
                <a:lnTo>
                  <a:pt x="891212" y="26918"/>
                </a:lnTo>
                <a:lnTo>
                  <a:pt x="904671" y="22124"/>
                </a:lnTo>
                <a:lnTo>
                  <a:pt x="966671" y="22124"/>
                </a:lnTo>
                <a:lnTo>
                  <a:pt x="976760" y="11614"/>
                </a:lnTo>
                <a:lnTo>
                  <a:pt x="881623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9851" y="4548587"/>
            <a:ext cx="912494" cy="85725"/>
          </a:xfrm>
          <a:custGeom>
            <a:avLst/>
            <a:gdLst/>
            <a:ahLst/>
            <a:cxnLst/>
            <a:rect l="l" t="t" r="r" b="b"/>
            <a:pathLst>
              <a:path w="912494" h="85725">
                <a:moveTo>
                  <a:pt x="883899" y="28507"/>
                </a:moveTo>
                <a:lnTo>
                  <a:pt x="840635" y="28507"/>
                </a:lnTo>
                <a:lnTo>
                  <a:pt x="840767" y="57082"/>
                </a:lnTo>
                <a:lnTo>
                  <a:pt x="826480" y="57148"/>
                </a:lnTo>
                <a:lnTo>
                  <a:pt x="826612" y="85723"/>
                </a:lnTo>
                <a:lnTo>
                  <a:pt x="912138" y="42463"/>
                </a:lnTo>
                <a:lnTo>
                  <a:pt x="883899" y="28507"/>
                </a:lnTo>
                <a:close/>
              </a:path>
              <a:path w="912494" h="85725">
                <a:moveTo>
                  <a:pt x="826348" y="28573"/>
                </a:moveTo>
                <a:lnTo>
                  <a:pt x="0" y="32404"/>
                </a:lnTo>
                <a:lnTo>
                  <a:pt x="132" y="60979"/>
                </a:lnTo>
                <a:lnTo>
                  <a:pt x="826480" y="57148"/>
                </a:lnTo>
                <a:lnTo>
                  <a:pt x="826348" y="28573"/>
                </a:lnTo>
                <a:close/>
              </a:path>
              <a:path w="912494" h="85725">
                <a:moveTo>
                  <a:pt x="840635" y="28507"/>
                </a:moveTo>
                <a:lnTo>
                  <a:pt x="826348" y="28573"/>
                </a:lnTo>
                <a:lnTo>
                  <a:pt x="826480" y="57148"/>
                </a:lnTo>
                <a:lnTo>
                  <a:pt x="840767" y="57082"/>
                </a:lnTo>
                <a:lnTo>
                  <a:pt x="840635" y="28507"/>
                </a:lnTo>
                <a:close/>
              </a:path>
              <a:path w="912494" h="85725">
                <a:moveTo>
                  <a:pt x="826216" y="0"/>
                </a:moveTo>
                <a:lnTo>
                  <a:pt x="826348" y="28573"/>
                </a:lnTo>
                <a:lnTo>
                  <a:pt x="883899" y="28507"/>
                </a:lnTo>
                <a:lnTo>
                  <a:pt x="826216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1886" y="4279023"/>
            <a:ext cx="5036185" cy="1598930"/>
          </a:xfrm>
          <a:custGeom>
            <a:avLst/>
            <a:gdLst/>
            <a:ahLst/>
            <a:cxnLst/>
            <a:rect l="l" t="t" r="r" b="b"/>
            <a:pathLst>
              <a:path w="5036184" h="1598929">
                <a:moveTo>
                  <a:pt x="1011758" y="1556042"/>
                </a:moveTo>
                <a:lnTo>
                  <a:pt x="926033" y="1513179"/>
                </a:lnTo>
                <a:lnTo>
                  <a:pt x="926033" y="1541754"/>
                </a:lnTo>
                <a:lnTo>
                  <a:pt x="0" y="1541754"/>
                </a:lnTo>
                <a:lnTo>
                  <a:pt x="0" y="1570329"/>
                </a:lnTo>
                <a:lnTo>
                  <a:pt x="926033" y="1570329"/>
                </a:lnTo>
                <a:lnTo>
                  <a:pt x="926033" y="1598904"/>
                </a:lnTo>
                <a:lnTo>
                  <a:pt x="983183" y="1570329"/>
                </a:lnTo>
                <a:lnTo>
                  <a:pt x="1011758" y="1556042"/>
                </a:lnTo>
                <a:close/>
              </a:path>
              <a:path w="5036184" h="1598929">
                <a:moveTo>
                  <a:pt x="2611818" y="139547"/>
                </a:moveTo>
                <a:lnTo>
                  <a:pt x="2516594" y="128714"/>
                </a:lnTo>
                <a:lnTo>
                  <a:pt x="2526398" y="155549"/>
                </a:lnTo>
                <a:lnTo>
                  <a:pt x="1867814" y="396189"/>
                </a:lnTo>
                <a:lnTo>
                  <a:pt x="1877618" y="423024"/>
                </a:lnTo>
                <a:lnTo>
                  <a:pt x="2536202" y="182397"/>
                </a:lnTo>
                <a:lnTo>
                  <a:pt x="2546007" y="209232"/>
                </a:lnTo>
                <a:lnTo>
                  <a:pt x="2601341" y="150647"/>
                </a:lnTo>
                <a:lnTo>
                  <a:pt x="2611818" y="139547"/>
                </a:lnTo>
                <a:close/>
              </a:path>
              <a:path w="5036184" h="1598929">
                <a:moveTo>
                  <a:pt x="5035588" y="2400"/>
                </a:moveTo>
                <a:lnTo>
                  <a:pt x="4939779" y="0"/>
                </a:lnTo>
                <a:lnTo>
                  <a:pt x="4951908" y="25869"/>
                </a:lnTo>
                <a:lnTo>
                  <a:pt x="1716887" y="1543113"/>
                </a:lnTo>
                <a:lnTo>
                  <a:pt x="1729016" y="1568983"/>
                </a:lnTo>
                <a:lnTo>
                  <a:pt x="4964036" y="51739"/>
                </a:lnTo>
                <a:lnTo>
                  <a:pt x="4976177" y="77609"/>
                </a:lnTo>
                <a:lnTo>
                  <a:pt x="5021846" y="19799"/>
                </a:lnTo>
                <a:lnTo>
                  <a:pt x="5035588" y="240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48481" y="1230553"/>
            <a:ext cx="3069590" cy="1934845"/>
          </a:xfrm>
          <a:custGeom>
            <a:avLst/>
            <a:gdLst/>
            <a:ahLst/>
            <a:cxnLst/>
            <a:rect l="l" t="t" r="r" b="b"/>
            <a:pathLst>
              <a:path w="3069590" h="1934845">
                <a:moveTo>
                  <a:pt x="826592" y="1934311"/>
                </a:moveTo>
                <a:lnTo>
                  <a:pt x="811504" y="1899018"/>
                </a:lnTo>
                <a:lnTo>
                  <a:pt x="788924" y="1846186"/>
                </a:lnTo>
                <a:lnTo>
                  <a:pt x="770445" y="1867979"/>
                </a:lnTo>
                <a:lnTo>
                  <a:pt x="18478" y="1230503"/>
                </a:lnTo>
                <a:lnTo>
                  <a:pt x="0" y="1252296"/>
                </a:lnTo>
                <a:lnTo>
                  <a:pt x="751967" y="1889772"/>
                </a:lnTo>
                <a:lnTo>
                  <a:pt x="733488" y="1911578"/>
                </a:lnTo>
                <a:lnTo>
                  <a:pt x="826592" y="1934311"/>
                </a:lnTo>
                <a:close/>
              </a:path>
              <a:path w="3069590" h="1934845">
                <a:moveTo>
                  <a:pt x="3068993" y="1390408"/>
                </a:moveTo>
                <a:lnTo>
                  <a:pt x="3055518" y="1373682"/>
                </a:lnTo>
                <a:lnTo>
                  <a:pt x="3008871" y="1315770"/>
                </a:lnTo>
                <a:lnTo>
                  <a:pt x="2996984" y="1341755"/>
                </a:lnTo>
                <a:lnTo>
                  <a:pt x="64465" y="0"/>
                </a:lnTo>
                <a:lnTo>
                  <a:pt x="52578" y="25984"/>
                </a:lnTo>
                <a:lnTo>
                  <a:pt x="2985097" y="1367739"/>
                </a:lnTo>
                <a:lnTo>
                  <a:pt x="2973209" y="1393723"/>
                </a:lnTo>
                <a:lnTo>
                  <a:pt x="3068993" y="1390408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2084" y="3775755"/>
            <a:ext cx="1025525" cy="85725"/>
          </a:xfrm>
          <a:custGeom>
            <a:avLst/>
            <a:gdLst/>
            <a:ahLst/>
            <a:cxnLst/>
            <a:rect l="l" t="t" r="r" b="b"/>
            <a:pathLst>
              <a:path w="1025525" h="85725">
                <a:moveTo>
                  <a:pt x="996819" y="28575"/>
                </a:moveTo>
                <a:lnTo>
                  <a:pt x="953956" y="28575"/>
                </a:lnTo>
                <a:lnTo>
                  <a:pt x="953956" y="57150"/>
                </a:lnTo>
                <a:lnTo>
                  <a:pt x="939669" y="57150"/>
                </a:lnTo>
                <a:lnTo>
                  <a:pt x="939669" y="85725"/>
                </a:lnTo>
                <a:lnTo>
                  <a:pt x="1025394" y="42862"/>
                </a:lnTo>
                <a:lnTo>
                  <a:pt x="996819" y="28575"/>
                </a:lnTo>
                <a:close/>
              </a:path>
              <a:path w="1025525" h="85725">
                <a:moveTo>
                  <a:pt x="939669" y="28575"/>
                </a:moveTo>
                <a:lnTo>
                  <a:pt x="0" y="28576"/>
                </a:lnTo>
                <a:lnTo>
                  <a:pt x="0" y="57151"/>
                </a:lnTo>
                <a:lnTo>
                  <a:pt x="939669" y="57150"/>
                </a:lnTo>
                <a:lnTo>
                  <a:pt x="939669" y="28575"/>
                </a:lnTo>
                <a:close/>
              </a:path>
              <a:path w="1025525" h="85725">
                <a:moveTo>
                  <a:pt x="953956" y="28575"/>
                </a:moveTo>
                <a:lnTo>
                  <a:pt x="939669" y="28575"/>
                </a:lnTo>
                <a:lnTo>
                  <a:pt x="939669" y="57150"/>
                </a:lnTo>
                <a:lnTo>
                  <a:pt x="953956" y="57150"/>
                </a:lnTo>
                <a:lnTo>
                  <a:pt x="953956" y="28575"/>
                </a:lnTo>
                <a:close/>
              </a:path>
              <a:path w="1025525" h="85725">
                <a:moveTo>
                  <a:pt x="939669" y="0"/>
                </a:moveTo>
                <a:lnTo>
                  <a:pt x="939669" y="28575"/>
                </a:lnTo>
                <a:lnTo>
                  <a:pt x="996819" y="28575"/>
                </a:lnTo>
                <a:lnTo>
                  <a:pt x="939669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64824" y="5064252"/>
            <a:ext cx="1108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002D43"/>
                </a:solidFill>
                <a:latin typeface="Century Gothic"/>
                <a:cs typeface="Century Gothic"/>
              </a:rPr>
              <a:t>Kinesis</a:t>
            </a:r>
            <a:r>
              <a:rPr sz="14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Agent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59023" y="4261103"/>
            <a:ext cx="722630" cy="762000"/>
            <a:chOff x="2859023" y="4261103"/>
            <a:chExt cx="722630" cy="76200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9023" y="4261103"/>
              <a:ext cx="664463" cy="6979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7455" y="4693919"/>
              <a:ext cx="313944" cy="329183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916520" y="147827"/>
            <a:ext cx="7724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65" dirty="0">
                <a:solidFill>
                  <a:srgbClr val="4D4D4C"/>
                </a:solidFill>
                <a:latin typeface="Trebuchet MS"/>
                <a:cs typeface="Trebuchet MS"/>
              </a:rPr>
              <a:t>Summary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4D4D4C"/>
                </a:solidFill>
                <a:latin typeface="Trebuchet MS"/>
                <a:cs typeface="Trebuchet MS"/>
              </a:rPr>
              <a:t>Ingestion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4D4D4C"/>
                </a:solidFill>
                <a:latin typeface="Trebuchet MS"/>
                <a:cs typeface="Trebuchet MS"/>
              </a:rPr>
              <a:t>into</a:t>
            </a:r>
            <a:r>
              <a:rPr sz="3200" spc="-18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4D4D4C"/>
                </a:solidFill>
                <a:latin typeface="Trebuchet MS"/>
                <a:cs typeface="Trebuchet MS"/>
              </a:rPr>
              <a:t>S3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4D4D4C"/>
                </a:solidFill>
                <a:latin typeface="Trebuchet MS"/>
                <a:cs typeface="Trebuchet MS"/>
              </a:rPr>
              <a:t>(Data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4D4D4C"/>
                </a:solidFill>
                <a:latin typeface="Trebuchet MS"/>
                <a:cs typeface="Trebuchet MS"/>
              </a:rPr>
              <a:t>Lake)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88291" y="851231"/>
            <a:ext cx="2790825" cy="4832350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s3://datalake/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750">
              <a:latin typeface="Century Gothic"/>
              <a:cs typeface="Century Gothic"/>
            </a:endParaRPr>
          </a:p>
          <a:p>
            <a:pPr marL="361315">
              <a:lnSpc>
                <a:spcPts val="1910"/>
              </a:lnSpc>
            </a:pPr>
            <a:r>
              <a:rPr sz="1600" spc="-70" dirty="0">
                <a:solidFill>
                  <a:srgbClr val="002D43"/>
                </a:solidFill>
                <a:latin typeface="Century Gothic"/>
                <a:cs typeface="Century Gothic"/>
              </a:rPr>
              <a:t>/vendorfeeds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895"/>
              </a:lnSpc>
            </a:pPr>
            <a:r>
              <a:rPr sz="1600" spc="-75" dirty="0">
                <a:solidFill>
                  <a:srgbClr val="002D43"/>
                </a:solidFill>
                <a:latin typeface="Century Gothic"/>
                <a:cs typeface="Century Gothic"/>
              </a:rPr>
              <a:t>/vendorA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910"/>
              </a:lnSpc>
            </a:pPr>
            <a:r>
              <a:rPr sz="1600" spc="-45" dirty="0">
                <a:solidFill>
                  <a:srgbClr val="002D43"/>
                </a:solidFill>
                <a:latin typeface="Century Gothic"/>
                <a:cs typeface="Century Gothic"/>
              </a:rPr>
              <a:t>/vendorB</a:t>
            </a:r>
            <a:endParaRPr sz="1600">
              <a:latin typeface="Century Gothic"/>
              <a:cs typeface="Century Gothic"/>
            </a:endParaRPr>
          </a:p>
          <a:p>
            <a:pPr marL="361315">
              <a:lnSpc>
                <a:spcPts val="1910"/>
              </a:lnSpc>
              <a:spcBef>
                <a:spcPts val="95"/>
              </a:spcBef>
            </a:pPr>
            <a:r>
              <a:rPr sz="1600" spc="-55" dirty="0">
                <a:solidFill>
                  <a:srgbClr val="002D43"/>
                </a:solidFill>
                <a:latin typeface="Century Gothic"/>
                <a:cs typeface="Century Gothic"/>
              </a:rPr>
              <a:t>/clickstream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895"/>
              </a:lnSpc>
            </a:pPr>
            <a:r>
              <a:rPr sz="1600" spc="-20" dirty="0">
                <a:solidFill>
                  <a:srgbClr val="002D43"/>
                </a:solidFill>
                <a:latin typeface="Century Gothic"/>
                <a:cs typeface="Century Gothic"/>
              </a:rPr>
              <a:t>/orders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895"/>
              </a:lnSpc>
            </a:pPr>
            <a:r>
              <a:rPr sz="1600" spc="-45" dirty="0">
                <a:solidFill>
                  <a:srgbClr val="002D43"/>
                </a:solidFill>
                <a:latin typeface="Century Gothic"/>
                <a:cs typeface="Century Gothic"/>
              </a:rPr>
              <a:t>/vendors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895"/>
              </a:lnSpc>
            </a:pPr>
            <a:r>
              <a:rPr sz="1600" spc="-40" dirty="0">
                <a:solidFill>
                  <a:srgbClr val="002D43"/>
                </a:solidFill>
                <a:latin typeface="Century Gothic"/>
                <a:cs typeface="Century Gothic"/>
              </a:rPr>
              <a:t>/customers</a:t>
            </a:r>
            <a:endParaRPr sz="1600">
              <a:latin typeface="Century Gothic"/>
              <a:cs typeface="Century Gothic"/>
            </a:endParaRPr>
          </a:p>
          <a:p>
            <a:pPr marL="361315">
              <a:lnSpc>
                <a:spcPts val="1910"/>
              </a:lnSpc>
            </a:pPr>
            <a:r>
              <a:rPr sz="1600" spc="-65" dirty="0">
                <a:solidFill>
                  <a:srgbClr val="002D43"/>
                </a:solidFill>
                <a:latin typeface="Century Gothic"/>
                <a:cs typeface="Century Gothic"/>
              </a:rPr>
              <a:t>/app_logs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910"/>
              </a:lnSpc>
              <a:spcBef>
                <a:spcPts val="95"/>
              </a:spcBef>
            </a:pPr>
            <a:r>
              <a:rPr sz="1600" spc="-55" dirty="0">
                <a:solidFill>
                  <a:srgbClr val="002D43"/>
                </a:solidFill>
                <a:latin typeface="Century Gothic"/>
                <a:cs typeface="Century Gothic"/>
              </a:rPr>
              <a:t>/instance1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895"/>
              </a:lnSpc>
            </a:pPr>
            <a:r>
              <a:rPr sz="1600" spc="-55" dirty="0">
                <a:solidFill>
                  <a:srgbClr val="002D43"/>
                </a:solidFill>
                <a:latin typeface="Century Gothic"/>
                <a:cs typeface="Century Gothic"/>
              </a:rPr>
              <a:t>/instance2</a:t>
            </a:r>
            <a:endParaRPr sz="1600">
              <a:latin typeface="Century Gothic"/>
              <a:cs typeface="Century Gothic"/>
            </a:endParaRPr>
          </a:p>
          <a:p>
            <a:pPr marL="415290">
              <a:lnSpc>
                <a:spcPts val="1895"/>
              </a:lnSpc>
            </a:pPr>
            <a:r>
              <a:rPr sz="1600" spc="5" dirty="0">
                <a:solidFill>
                  <a:srgbClr val="002D43"/>
                </a:solidFill>
                <a:latin typeface="Century Gothic"/>
                <a:cs typeface="Century Gothic"/>
              </a:rPr>
              <a:t>/syslogs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895"/>
              </a:lnSpc>
            </a:pPr>
            <a:r>
              <a:rPr sz="1600" spc="-55" dirty="0">
                <a:solidFill>
                  <a:srgbClr val="002D43"/>
                </a:solidFill>
                <a:latin typeface="Century Gothic"/>
                <a:cs typeface="Century Gothic"/>
              </a:rPr>
              <a:t>/instance1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910"/>
              </a:lnSpc>
            </a:pPr>
            <a:r>
              <a:rPr sz="1600" spc="-55" dirty="0">
                <a:solidFill>
                  <a:srgbClr val="002D43"/>
                </a:solidFill>
                <a:latin typeface="Century Gothic"/>
                <a:cs typeface="Century Gothic"/>
              </a:rPr>
              <a:t>/instance2</a:t>
            </a:r>
            <a:endParaRPr sz="1600">
              <a:latin typeface="Century Gothic"/>
              <a:cs typeface="Century Gothic"/>
            </a:endParaRPr>
          </a:p>
          <a:p>
            <a:pPr marL="415290">
              <a:lnSpc>
                <a:spcPts val="1910"/>
              </a:lnSpc>
              <a:spcBef>
                <a:spcPts val="95"/>
              </a:spcBef>
            </a:pPr>
            <a:r>
              <a:rPr sz="1600" spc="-105" dirty="0">
                <a:solidFill>
                  <a:srgbClr val="002D43"/>
                </a:solidFill>
                <a:latin typeface="Century Gothic"/>
                <a:cs typeface="Century Gothic"/>
              </a:rPr>
              <a:t>/databases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895"/>
              </a:lnSpc>
            </a:pPr>
            <a:r>
              <a:rPr sz="1600" spc="-40" dirty="0">
                <a:solidFill>
                  <a:srgbClr val="002D43"/>
                </a:solidFill>
                <a:latin typeface="Century Gothic"/>
                <a:cs typeface="Century Gothic"/>
              </a:rPr>
              <a:t>/customers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895"/>
              </a:lnSpc>
            </a:pPr>
            <a:r>
              <a:rPr sz="1600" spc="-20" dirty="0">
                <a:solidFill>
                  <a:srgbClr val="002D43"/>
                </a:solidFill>
                <a:latin typeface="Century Gothic"/>
                <a:cs typeface="Century Gothic"/>
              </a:rPr>
              <a:t>/orders</a:t>
            </a:r>
            <a:endParaRPr sz="1600">
              <a:latin typeface="Century Gothic"/>
              <a:cs typeface="Century Gothic"/>
            </a:endParaRPr>
          </a:p>
          <a:p>
            <a:pPr marL="1005840">
              <a:lnSpc>
                <a:spcPts val="1910"/>
              </a:lnSpc>
            </a:pPr>
            <a:r>
              <a:rPr sz="1600" spc="-45" dirty="0">
                <a:solidFill>
                  <a:srgbClr val="002D43"/>
                </a:solidFill>
                <a:latin typeface="Century Gothic"/>
                <a:cs typeface="Century Gothic"/>
              </a:rPr>
              <a:t>/vendors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66481" y="4059428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08519" y="2703576"/>
            <a:ext cx="1328927" cy="132892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759709" y="4283964"/>
            <a:ext cx="100203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4785" marR="5080" indent="-172720">
              <a:lnSpc>
                <a:spcPct val="101400"/>
              </a:lnSpc>
              <a:spcBef>
                <a:spcPts val="75"/>
              </a:spcBef>
            </a:pPr>
            <a:r>
              <a:rPr sz="1400" spc="10" dirty="0">
                <a:solidFill>
                  <a:srgbClr val="002D43"/>
                </a:solidFill>
                <a:latin typeface="Century Gothic"/>
                <a:cs typeface="Century Gothic"/>
              </a:rPr>
              <a:t>Kinesis</a:t>
            </a:r>
            <a:r>
              <a:rPr sz="14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14" dirty="0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sz="1400" spc="-2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84676" y="3368040"/>
            <a:ext cx="4033520" cy="2825750"/>
            <a:chOff x="1684676" y="3368040"/>
            <a:chExt cx="4033520" cy="282575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3167" y="3368040"/>
              <a:ext cx="944880" cy="9448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2552" y="5477255"/>
              <a:ext cx="713231" cy="71628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84676" y="3378038"/>
              <a:ext cx="2914015" cy="490855"/>
            </a:xfrm>
            <a:custGeom>
              <a:avLst/>
              <a:gdLst/>
              <a:ahLst/>
              <a:cxnLst/>
              <a:rect l="l" t="t" r="r" b="b"/>
              <a:pathLst>
                <a:path w="2914015" h="490854">
                  <a:moveTo>
                    <a:pt x="2826706" y="462371"/>
                  </a:moveTo>
                  <a:lnTo>
                    <a:pt x="2822369" y="490614"/>
                  </a:lnTo>
                  <a:lnTo>
                    <a:pt x="2903422" y="464539"/>
                  </a:lnTo>
                  <a:lnTo>
                    <a:pt x="2840823" y="464539"/>
                  </a:lnTo>
                  <a:lnTo>
                    <a:pt x="2826706" y="462371"/>
                  </a:lnTo>
                  <a:close/>
                </a:path>
                <a:path w="2914015" h="490854">
                  <a:moveTo>
                    <a:pt x="2831044" y="434126"/>
                  </a:moveTo>
                  <a:lnTo>
                    <a:pt x="2826706" y="462371"/>
                  </a:lnTo>
                  <a:lnTo>
                    <a:pt x="2840823" y="464539"/>
                  </a:lnTo>
                  <a:lnTo>
                    <a:pt x="2845160" y="436294"/>
                  </a:lnTo>
                  <a:lnTo>
                    <a:pt x="2831044" y="434126"/>
                  </a:lnTo>
                  <a:close/>
                </a:path>
                <a:path w="2914015" h="490854">
                  <a:moveTo>
                    <a:pt x="2835381" y="405883"/>
                  </a:moveTo>
                  <a:lnTo>
                    <a:pt x="2831044" y="434126"/>
                  </a:lnTo>
                  <a:lnTo>
                    <a:pt x="2845160" y="436294"/>
                  </a:lnTo>
                  <a:lnTo>
                    <a:pt x="2840823" y="464539"/>
                  </a:lnTo>
                  <a:lnTo>
                    <a:pt x="2903422" y="464539"/>
                  </a:lnTo>
                  <a:lnTo>
                    <a:pt x="2913607" y="461262"/>
                  </a:lnTo>
                  <a:lnTo>
                    <a:pt x="2835381" y="405883"/>
                  </a:lnTo>
                  <a:close/>
                </a:path>
                <a:path w="2914015" h="490854">
                  <a:moveTo>
                    <a:pt x="4337" y="0"/>
                  </a:moveTo>
                  <a:lnTo>
                    <a:pt x="0" y="28243"/>
                  </a:lnTo>
                  <a:lnTo>
                    <a:pt x="2826706" y="462371"/>
                  </a:lnTo>
                  <a:lnTo>
                    <a:pt x="2831044" y="434126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897403" y="2979420"/>
            <a:ext cx="1042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002D43"/>
                </a:solidFill>
                <a:latin typeface="Century Gothic"/>
                <a:cs typeface="Century Gothic"/>
              </a:rPr>
              <a:t>API</a:t>
            </a:r>
            <a:r>
              <a:rPr sz="14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135" dirty="0">
                <a:solidFill>
                  <a:srgbClr val="002D43"/>
                </a:solidFill>
                <a:latin typeface="Century Gothic"/>
                <a:cs typeface="Century Gothic"/>
              </a:rPr>
              <a:t>Gateway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90088" y="2157983"/>
            <a:ext cx="755903" cy="75590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83992" y="908303"/>
            <a:ext cx="792480" cy="792479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752065" y="1748028"/>
            <a:ext cx="1209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sz="14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90" dirty="0">
                <a:solidFill>
                  <a:srgbClr val="002D43"/>
                </a:solidFill>
                <a:latin typeface="Century Gothic"/>
                <a:cs typeface="Century Gothic"/>
              </a:rPr>
              <a:t>DataSync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461687" y="3659123"/>
            <a:ext cx="827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02D43"/>
                </a:solidFill>
                <a:latin typeface="Century Gothic"/>
                <a:cs typeface="Century Gothic"/>
              </a:rPr>
              <a:t>Direct</a:t>
            </a:r>
            <a:r>
              <a:rPr sz="1400" spc="-8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5" dirty="0">
                <a:solidFill>
                  <a:srgbClr val="002D43"/>
                </a:solidFill>
                <a:latin typeface="Century Gothic"/>
                <a:cs typeface="Century Gothic"/>
              </a:rPr>
              <a:t>Put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899" y="395223"/>
            <a:ext cx="51092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0" spc="-155" dirty="0">
                <a:solidFill>
                  <a:srgbClr val="002D43"/>
                </a:solidFill>
                <a:latin typeface="Century Gothic"/>
                <a:cs typeface="Century Gothic"/>
              </a:rPr>
              <a:t>Options </a:t>
            </a:r>
            <a:r>
              <a:rPr sz="3700" b="0" spc="-20" dirty="0">
                <a:solidFill>
                  <a:srgbClr val="002D43"/>
                </a:solidFill>
                <a:latin typeface="Century Gothic"/>
                <a:cs typeface="Century Gothic"/>
              </a:rPr>
              <a:t>for </a:t>
            </a:r>
            <a:r>
              <a:rPr sz="3700" b="0" spc="-42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3700" b="0" spc="-7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3700" b="0" spc="-95" dirty="0">
                <a:solidFill>
                  <a:srgbClr val="002D43"/>
                </a:solidFill>
                <a:latin typeface="Century Gothic"/>
                <a:cs typeface="Century Gothic"/>
              </a:rPr>
              <a:t>transfer</a:t>
            </a:r>
            <a:endParaRPr sz="37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016" y="2731008"/>
            <a:ext cx="1442085" cy="48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10"/>
              </a:lnSpc>
              <a:spcBef>
                <a:spcPts val="100"/>
              </a:spcBef>
            </a:pPr>
            <a:r>
              <a:rPr sz="1700" spc="-5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endParaRPr sz="1700">
              <a:latin typeface="Century Gothic"/>
              <a:cs typeface="Century Gothic"/>
            </a:endParaRPr>
          </a:p>
          <a:p>
            <a:pPr algn="ctr">
              <a:lnSpc>
                <a:spcPts val="1810"/>
              </a:lnSpc>
            </a:pPr>
            <a:r>
              <a:rPr sz="1700" spc="-70" dirty="0">
                <a:solidFill>
                  <a:srgbClr val="002D43"/>
                </a:solidFill>
                <a:latin typeface="Century Gothic"/>
                <a:cs typeface="Century Gothic"/>
              </a:rPr>
              <a:t>Direct</a:t>
            </a:r>
            <a:r>
              <a:rPr sz="17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700" spc="-165" dirty="0">
                <a:solidFill>
                  <a:srgbClr val="002D43"/>
                </a:solidFill>
                <a:latin typeface="Century Gothic"/>
                <a:cs typeface="Century Gothic"/>
              </a:rPr>
              <a:t>Connect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316" y="1325600"/>
            <a:ext cx="1392555" cy="1416685"/>
            <a:chOff x="609316" y="1325600"/>
            <a:chExt cx="1392555" cy="1416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569719"/>
              <a:ext cx="798576" cy="801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16" y="1325600"/>
              <a:ext cx="1392375" cy="141666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40012" y="2731008"/>
            <a:ext cx="1192530" cy="69024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algn="ctr">
              <a:lnSpc>
                <a:spcPct val="78200"/>
              </a:lnSpc>
              <a:spcBef>
                <a:spcPts val="545"/>
              </a:spcBef>
            </a:pPr>
            <a:r>
              <a:rPr sz="17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  </a:t>
            </a:r>
            <a:r>
              <a:rPr sz="1700" spc="5" dirty="0">
                <a:solidFill>
                  <a:srgbClr val="002D43"/>
                </a:solidFill>
                <a:latin typeface="Century Gothic"/>
                <a:cs typeface="Century Gothic"/>
              </a:rPr>
              <a:t>Kinesis</a:t>
            </a:r>
            <a:r>
              <a:rPr sz="1700" spc="-1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700" spc="-155" dirty="0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sz="1700" spc="-4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07734" y="1274550"/>
            <a:ext cx="1392555" cy="1416685"/>
            <a:chOff x="2507734" y="1274550"/>
            <a:chExt cx="1392555" cy="14166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4639" y="1569719"/>
              <a:ext cx="798576" cy="7985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7734" y="1274550"/>
              <a:ext cx="1392375" cy="141666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55510" y="5084064"/>
            <a:ext cx="914400" cy="48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825"/>
              </a:lnSpc>
              <a:spcBef>
                <a:spcPts val="100"/>
              </a:spcBef>
            </a:pPr>
            <a:r>
              <a:rPr sz="1700" spc="-5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endParaRPr sz="1700">
              <a:latin typeface="Century Gothic"/>
              <a:cs typeface="Century Gothic"/>
            </a:endParaRPr>
          </a:p>
          <a:p>
            <a:pPr algn="ctr">
              <a:lnSpc>
                <a:spcPts val="1825"/>
              </a:lnSpc>
            </a:pPr>
            <a:r>
              <a:rPr sz="1700" spc="-55" dirty="0">
                <a:solidFill>
                  <a:srgbClr val="002D43"/>
                </a:solidFill>
                <a:latin typeface="Century Gothic"/>
                <a:cs typeface="Century Gothic"/>
              </a:rPr>
              <a:t>Snowball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12481" y="3628058"/>
            <a:ext cx="1392555" cy="1416685"/>
            <a:chOff x="1512481" y="3628058"/>
            <a:chExt cx="1392555" cy="141668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0512" y="4017264"/>
              <a:ext cx="798576" cy="6217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2481" y="3628058"/>
              <a:ext cx="1392374" cy="141666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73170" y="5084064"/>
            <a:ext cx="1221105" cy="48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825"/>
              </a:lnSpc>
              <a:spcBef>
                <a:spcPts val="100"/>
              </a:spcBef>
            </a:pPr>
            <a:r>
              <a:rPr sz="1700" spc="-5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endParaRPr sz="1700">
              <a:latin typeface="Century Gothic"/>
              <a:cs typeface="Century Gothic"/>
            </a:endParaRPr>
          </a:p>
          <a:p>
            <a:pPr algn="ctr">
              <a:lnSpc>
                <a:spcPts val="1825"/>
              </a:lnSpc>
            </a:pPr>
            <a:r>
              <a:rPr sz="1700" spc="-70" dirty="0">
                <a:solidFill>
                  <a:srgbClr val="002D43"/>
                </a:solidFill>
                <a:latin typeface="Century Gothic"/>
                <a:cs typeface="Century Gothic"/>
              </a:rPr>
              <a:t>Snowmobile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86916" y="3619426"/>
            <a:ext cx="1405890" cy="1418590"/>
            <a:chOff x="5386916" y="3619426"/>
            <a:chExt cx="1405890" cy="141859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7567" y="3947159"/>
              <a:ext cx="789432" cy="7620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6916" y="3619499"/>
              <a:ext cx="1397000" cy="14181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9812" y="3619426"/>
              <a:ext cx="1392374" cy="141666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491919" y="2731008"/>
            <a:ext cx="861060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10"/>
              </a:lnSpc>
              <a:spcBef>
                <a:spcPts val="100"/>
              </a:spcBef>
            </a:pPr>
            <a:r>
              <a:rPr sz="1700" spc="-5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endParaRPr sz="1700">
              <a:latin typeface="Century Gothic"/>
              <a:cs typeface="Century Gothic"/>
            </a:endParaRPr>
          </a:p>
          <a:p>
            <a:pPr marL="12700" marR="5080" indent="-1270" algn="ctr">
              <a:lnSpc>
                <a:spcPct val="78800"/>
              </a:lnSpc>
              <a:spcBef>
                <a:spcPts val="204"/>
              </a:spcBef>
            </a:pPr>
            <a:r>
              <a:rPr sz="1700" spc="-80" dirty="0">
                <a:solidFill>
                  <a:srgbClr val="002D43"/>
                </a:solidFill>
                <a:latin typeface="Century Gothic"/>
                <a:cs typeface="Century Gothic"/>
              </a:rPr>
              <a:t>Storage  </a:t>
            </a:r>
            <a:r>
              <a:rPr sz="1700" spc="-355" dirty="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sz="1700" spc="-28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700" spc="6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700" spc="-225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700" spc="-130" dirty="0">
                <a:solidFill>
                  <a:srgbClr val="002D43"/>
                </a:solidFill>
                <a:latin typeface="Century Gothic"/>
                <a:cs typeface="Century Gothic"/>
              </a:rPr>
              <a:t>w</a:t>
            </a:r>
            <a:r>
              <a:rPr sz="1700" spc="-29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700" spc="-50" dirty="0">
                <a:solidFill>
                  <a:srgbClr val="002D43"/>
                </a:solidFill>
                <a:latin typeface="Century Gothic"/>
                <a:cs typeface="Century Gothic"/>
              </a:rPr>
              <a:t>y</a:t>
            </a:r>
            <a:endParaRPr sz="17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93376" y="2731008"/>
            <a:ext cx="1216660" cy="69024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-635" algn="ctr">
              <a:lnSpc>
                <a:spcPct val="78200"/>
              </a:lnSpc>
              <a:spcBef>
                <a:spcPts val="545"/>
              </a:spcBef>
            </a:pPr>
            <a:r>
              <a:rPr sz="17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700" spc="75" dirty="0">
                <a:solidFill>
                  <a:srgbClr val="002D43"/>
                </a:solidFill>
                <a:latin typeface="Century Gothic"/>
                <a:cs typeface="Century Gothic"/>
              </a:rPr>
              <a:t>S3  </a:t>
            </a:r>
            <a:r>
              <a:rPr sz="1700" spc="5" dirty="0">
                <a:solidFill>
                  <a:srgbClr val="002D43"/>
                </a:solidFill>
                <a:latin typeface="Century Gothic"/>
                <a:cs typeface="Century Gothic"/>
              </a:rPr>
              <a:t>Transfer  </a:t>
            </a:r>
            <a:r>
              <a:rPr sz="1700" spc="-28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700" spc="-250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700" spc="-345" dirty="0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sz="1700" spc="-225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700" spc="130" dirty="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sz="1700" spc="-225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700" spc="110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1700" spc="-29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700" spc="6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1700" spc="80" dirty="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sz="1700" spc="-155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700" spc="-40" dirty="0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27622" y="1260163"/>
            <a:ext cx="1392555" cy="1416685"/>
            <a:chOff x="8227622" y="1260163"/>
            <a:chExt cx="1392555" cy="1416685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04503" y="1609343"/>
              <a:ext cx="789431" cy="7193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7622" y="1260163"/>
              <a:ext cx="1392374" cy="141666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552266" y="5084064"/>
            <a:ext cx="927100" cy="48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25"/>
              </a:lnSpc>
              <a:spcBef>
                <a:spcPts val="100"/>
              </a:spcBef>
            </a:pPr>
            <a:r>
              <a:rPr sz="1700" spc="-5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endParaRPr sz="1700">
              <a:latin typeface="Century Gothic"/>
              <a:cs typeface="Century Gothic"/>
            </a:endParaRPr>
          </a:p>
          <a:p>
            <a:pPr algn="ctr">
              <a:lnSpc>
                <a:spcPts val="1825"/>
              </a:lnSpc>
            </a:pPr>
            <a:r>
              <a:rPr sz="1700" spc="-125" dirty="0">
                <a:solidFill>
                  <a:srgbClr val="002D43"/>
                </a:solidFill>
                <a:latin typeface="Century Gothic"/>
                <a:cs typeface="Century Gothic"/>
              </a:rPr>
              <a:t>DataSync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308122" y="3629370"/>
            <a:ext cx="1392555" cy="1416685"/>
            <a:chOff x="7308122" y="3629370"/>
            <a:chExt cx="1392555" cy="1416685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7807" y="4008120"/>
              <a:ext cx="792479" cy="6400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08122" y="3629370"/>
              <a:ext cx="1392374" cy="141666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526851" y="5084064"/>
            <a:ext cx="845819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25"/>
              </a:lnSpc>
              <a:spcBef>
                <a:spcPts val="100"/>
              </a:spcBef>
            </a:pPr>
            <a:r>
              <a:rPr sz="1700" spc="-5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endParaRPr sz="1700">
              <a:latin typeface="Century Gothic"/>
              <a:cs typeface="Century Gothic"/>
            </a:endParaRPr>
          </a:p>
          <a:p>
            <a:pPr marL="12700" marR="5080" indent="-1905" algn="ctr">
              <a:lnSpc>
                <a:spcPct val="77600"/>
              </a:lnSpc>
              <a:spcBef>
                <a:spcPts val="240"/>
              </a:spcBef>
            </a:pPr>
            <a:r>
              <a:rPr sz="1700" spc="5" dirty="0">
                <a:solidFill>
                  <a:srgbClr val="002D43"/>
                </a:solidFill>
                <a:latin typeface="Century Gothic"/>
                <a:cs typeface="Century Gothic"/>
              </a:rPr>
              <a:t>Transfer  </a:t>
            </a:r>
            <a:r>
              <a:rPr sz="1700" spc="20" dirty="0">
                <a:solidFill>
                  <a:srgbClr val="002D43"/>
                </a:solidFill>
                <a:latin typeface="Century Gothic"/>
                <a:cs typeface="Century Gothic"/>
              </a:rPr>
              <a:t>for</a:t>
            </a:r>
            <a:r>
              <a:rPr sz="1700" spc="-1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700" spc="95" dirty="0">
                <a:solidFill>
                  <a:srgbClr val="002D43"/>
                </a:solidFill>
                <a:latin typeface="Century Gothic"/>
                <a:cs typeface="Century Gothic"/>
              </a:rPr>
              <a:t>SFTP</a:t>
            </a:r>
            <a:endParaRPr sz="17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07568" y="5108447"/>
            <a:ext cx="14497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100"/>
              </a:spcBef>
            </a:pPr>
            <a:r>
              <a:rPr sz="1700" spc="-50" dirty="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endParaRPr sz="1700">
              <a:latin typeface="Century Gothic"/>
              <a:cs typeface="Century Gothic"/>
            </a:endParaRPr>
          </a:p>
          <a:p>
            <a:pPr algn="ctr">
              <a:lnSpc>
                <a:spcPts val="1920"/>
              </a:lnSpc>
            </a:pPr>
            <a:r>
              <a:rPr sz="1700" spc="-55" dirty="0">
                <a:solidFill>
                  <a:srgbClr val="002D43"/>
                </a:solidFill>
                <a:latin typeface="Century Gothic"/>
                <a:cs typeface="Century Gothic"/>
              </a:rPr>
              <a:t>Snowball</a:t>
            </a:r>
            <a:r>
              <a:rPr sz="17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700" spc="-140" dirty="0">
                <a:solidFill>
                  <a:srgbClr val="002D43"/>
                </a:solidFill>
                <a:latin typeface="Century Gothic"/>
                <a:cs typeface="Century Gothic"/>
              </a:rPr>
              <a:t>Edge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44534" y="3609380"/>
            <a:ext cx="1392555" cy="1416685"/>
            <a:chOff x="3444534" y="3609380"/>
            <a:chExt cx="1392555" cy="1416685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30752" y="3953256"/>
              <a:ext cx="798576" cy="7498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4534" y="3609380"/>
              <a:ext cx="1392374" cy="141666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394861" y="2755391"/>
            <a:ext cx="1524000" cy="51308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15570" marR="5080" indent="-103505">
              <a:lnSpc>
                <a:spcPts val="1800"/>
              </a:lnSpc>
              <a:spcBef>
                <a:spcPts val="359"/>
              </a:spcBef>
            </a:pPr>
            <a:r>
              <a:rPr sz="17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700" spc="5" dirty="0">
                <a:solidFill>
                  <a:srgbClr val="002D43"/>
                </a:solidFill>
                <a:latin typeface="Century Gothic"/>
                <a:cs typeface="Century Gothic"/>
              </a:rPr>
              <a:t>Kinesis  </a:t>
            </a:r>
            <a:r>
              <a:rPr sz="1700" spc="-155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7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700" spc="-40" dirty="0">
                <a:solidFill>
                  <a:srgbClr val="002D43"/>
                </a:solidFill>
                <a:latin typeface="Century Gothic"/>
                <a:cs typeface="Century Gothic"/>
              </a:rPr>
              <a:t>Streams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417903" y="1274550"/>
            <a:ext cx="1392555" cy="1416685"/>
            <a:chOff x="4417903" y="1274550"/>
            <a:chExt cx="1392555" cy="1416685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3167" y="1581911"/>
              <a:ext cx="765048" cy="7650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17903" y="1274550"/>
              <a:ext cx="1392375" cy="141666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317058" y="2755391"/>
            <a:ext cx="1524000" cy="51308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65405" marR="5080" indent="-53340">
              <a:lnSpc>
                <a:spcPts val="1800"/>
              </a:lnSpc>
              <a:spcBef>
                <a:spcPts val="359"/>
              </a:spcBef>
            </a:pPr>
            <a:r>
              <a:rPr sz="1700" spc="-120" dirty="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sz="1700" spc="5" dirty="0">
                <a:solidFill>
                  <a:srgbClr val="002D43"/>
                </a:solidFill>
                <a:latin typeface="Century Gothic"/>
                <a:cs typeface="Century Gothic"/>
              </a:rPr>
              <a:t>Kinesis  </a:t>
            </a:r>
            <a:r>
              <a:rPr sz="1700" spc="-120" dirty="0">
                <a:solidFill>
                  <a:srgbClr val="002D43"/>
                </a:solidFill>
                <a:latin typeface="Century Gothic"/>
                <a:cs typeface="Century Gothic"/>
              </a:rPr>
              <a:t>Video</a:t>
            </a:r>
            <a:r>
              <a:rPr sz="17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700" spc="-40" dirty="0">
                <a:solidFill>
                  <a:srgbClr val="002D43"/>
                </a:solidFill>
                <a:latin typeface="Century Gothic"/>
                <a:cs typeface="Century Gothic"/>
              </a:rPr>
              <a:t>Streams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376801" y="1328925"/>
            <a:ext cx="1392555" cy="1416685"/>
            <a:chOff x="6376801" y="1328925"/>
            <a:chExt cx="1392555" cy="1416685"/>
          </a:xfrm>
        </p:grpSpPr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96455" y="1578864"/>
              <a:ext cx="765048" cy="7650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6801" y="1328925"/>
              <a:ext cx="1392374" cy="1416669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9293969" y="3628058"/>
            <a:ext cx="1392555" cy="1416685"/>
            <a:chOff x="9293969" y="3628058"/>
            <a:chExt cx="1392555" cy="1416685"/>
          </a:xfrm>
        </p:grpSpPr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85959" y="3916680"/>
              <a:ext cx="725424" cy="8229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3969" y="3628058"/>
              <a:ext cx="1392375" cy="1416669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0250366" y="1252512"/>
            <a:ext cx="1392555" cy="1416685"/>
            <a:chOff x="10250366" y="1252512"/>
            <a:chExt cx="1392555" cy="1416685"/>
          </a:xfrm>
        </p:grpSpPr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70885" y="1468438"/>
              <a:ext cx="944562" cy="94456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50366" y="1252512"/>
              <a:ext cx="1392375" cy="1416669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008" y="2292096"/>
            <a:ext cx="3570604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Thank</a:t>
            </a:r>
            <a:r>
              <a:rPr spc="-215" dirty="0"/>
              <a:t> </a:t>
            </a:r>
            <a:r>
              <a:rPr spc="-185" dirty="0"/>
              <a:t>you!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6558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Change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Capture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4D4D4C"/>
                </a:solidFill>
                <a:latin typeface="Trebuchet MS"/>
                <a:cs typeface="Trebuchet MS"/>
              </a:rPr>
              <a:t>Timestamp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1309" y="1796520"/>
            <a:ext cx="3673475" cy="1596390"/>
            <a:chOff x="981309" y="1796520"/>
            <a:chExt cx="3673475" cy="1596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309" y="1826154"/>
              <a:ext cx="1931222" cy="15664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12532" y="1809220"/>
              <a:ext cx="1697355" cy="369570"/>
            </a:xfrm>
            <a:custGeom>
              <a:avLst/>
              <a:gdLst/>
              <a:ahLst/>
              <a:cxnLst/>
              <a:rect l="l" t="t" r="r" b="b"/>
              <a:pathLst>
                <a:path w="1697354" h="369569">
                  <a:moveTo>
                    <a:pt x="0" y="0"/>
                  </a:moveTo>
                  <a:lnTo>
                    <a:pt x="1696886" y="0"/>
                  </a:lnTo>
                  <a:lnTo>
                    <a:pt x="1696886" y="369318"/>
                  </a:lnTo>
                  <a:lnTo>
                    <a:pt x="0" y="36931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9" y="2170175"/>
              <a:ext cx="1789176" cy="4328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0736" y="2161031"/>
              <a:ext cx="1520952" cy="5059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2533" y="2197712"/>
              <a:ext cx="1696886" cy="3385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12532" y="2197712"/>
              <a:ext cx="1697355" cy="339090"/>
            </a:xfrm>
            <a:custGeom>
              <a:avLst/>
              <a:gdLst/>
              <a:ahLst/>
              <a:cxnLst/>
              <a:rect l="l" t="t" r="r" b="b"/>
              <a:pathLst>
                <a:path w="1697354" h="339089">
                  <a:moveTo>
                    <a:pt x="0" y="0"/>
                  </a:moveTo>
                  <a:lnTo>
                    <a:pt x="1696886" y="0"/>
                  </a:lnTo>
                  <a:lnTo>
                    <a:pt x="1696886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A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12532" y="2600910"/>
              <a:ext cx="1697355" cy="369570"/>
            </a:xfrm>
            <a:custGeom>
              <a:avLst/>
              <a:gdLst/>
              <a:ahLst/>
              <a:cxnLst/>
              <a:rect l="l" t="t" r="r" b="b"/>
              <a:pathLst>
                <a:path w="1697354" h="369569">
                  <a:moveTo>
                    <a:pt x="1696886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1696886" y="369331"/>
                  </a:lnTo>
                  <a:lnTo>
                    <a:pt x="16968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12532" y="2600910"/>
              <a:ext cx="1697355" cy="369570"/>
            </a:xfrm>
            <a:custGeom>
              <a:avLst/>
              <a:gdLst/>
              <a:ahLst/>
              <a:cxnLst/>
              <a:rect l="l" t="t" r="r" b="b"/>
              <a:pathLst>
                <a:path w="1697354" h="369569">
                  <a:moveTo>
                    <a:pt x="0" y="0"/>
                  </a:moveTo>
                  <a:lnTo>
                    <a:pt x="1696886" y="0"/>
                  </a:lnTo>
                  <a:lnTo>
                    <a:pt x="1696886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2532" y="2976686"/>
              <a:ext cx="1697355" cy="369570"/>
            </a:xfrm>
            <a:custGeom>
              <a:avLst/>
              <a:gdLst/>
              <a:ahLst/>
              <a:cxnLst/>
              <a:rect l="l" t="t" r="r" b="b"/>
              <a:pathLst>
                <a:path w="1697354" h="369570">
                  <a:moveTo>
                    <a:pt x="0" y="0"/>
                  </a:moveTo>
                  <a:lnTo>
                    <a:pt x="1696886" y="0"/>
                  </a:lnTo>
                  <a:lnTo>
                    <a:pt x="1696886" y="369318"/>
                  </a:lnTo>
                  <a:lnTo>
                    <a:pt x="0" y="36931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81309" y="4370386"/>
            <a:ext cx="3641090" cy="1579245"/>
            <a:chOff x="981309" y="4370386"/>
            <a:chExt cx="3641090" cy="157924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309" y="4383087"/>
              <a:ext cx="1931224" cy="15664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12531" y="4383086"/>
              <a:ext cx="1697355" cy="369570"/>
            </a:xfrm>
            <a:custGeom>
              <a:avLst/>
              <a:gdLst/>
              <a:ahLst/>
              <a:cxnLst/>
              <a:rect l="l" t="t" r="r" b="b"/>
              <a:pathLst>
                <a:path w="1697354" h="369570">
                  <a:moveTo>
                    <a:pt x="0" y="0"/>
                  </a:moveTo>
                  <a:lnTo>
                    <a:pt x="1696887" y="0"/>
                  </a:lnTo>
                  <a:lnTo>
                    <a:pt x="1696887" y="369318"/>
                  </a:lnTo>
                  <a:lnTo>
                    <a:pt x="0" y="36931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17295" y="1696846"/>
            <a:ext cx="1687830" cy="159893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1135"/>
              </a:spcBef>
            </a:pP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4/18/18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300</a:t>
            </a:r>
            <a:endParaRPr sz="1800">
              <a:latin typeface="Century Gothic"/>
              <a:cs typeface="Century Gothic"/>
            </a:endParaRPr>
          </a:p>
          <a:p>
            <a:pPr marL="86360">
              <a:lnSpc>
                <a:spcPct val="100000"/>
              </a:lnSpc>
              <a:spcBef>
                <a:spcPts val="919"/>
              </a:spcBef>
            </a:pPr>
            <a:r>
              <a:rPr sz="1600" spc="45" dirty="0">
                <a:solidFill>
                  <a:srgbClr val="002D43"/>
                </a:solidFill>
                <a:latin typeface="Century Gothic"/>
                <a:cs typeface="Century Gothic"/>
              </a:rPr>
              <a:t>3/12/18</a:t>
            </a:r>
            <a:r>
              <a:rPr sz="16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45" dirty="0">
                <a:solidFill>
                  <a:srgbClr val="002D43"/>
                </a:solidFill>
                <a:latin typeface="Century Gothic"/>
                <a:cs typeface="Century Gothic"/>
              </a:rPr>
              <a:t>800</a:t>
            </a:r>
            <a:endParaRPr sz="1600">
              <a:latin typeface="Century Gothic"/>
              <a:cs typeface="Century Gothic"/>
            </a:endParaRPr>
          </a:p>
          <a:p>
            <a:pPr marL="86360">
              <a:lnSpc>
                <a:spcPct val="100000"/>
              </a:lnSpc>
              <a:spcBef>
                <a:spcPts val="1240"/>
              </a:spcBef>
            </a:pP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9/25/17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230</a:t>
            </a:r>
            <a:endParaRPr sz="1800">
              <a:latin typeface="Century Gothic"/>
              <a:cs typeface="Century Gothic"/>
            </a:endParaRPr>
          </a:p>
          <a:p>
            <a:pPr marL="86360">
              <a:lnSpc>
                <a:spcPct val="100000"/>
              </a:lnSpc>
              <a:spcBef>
                <a:spcPts val="790"/>
              </a:spcBef>
            </a:pP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2/04/18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100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25231" y="4403852"/>
            <a:ext cx="167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4/18/18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300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40735" y="4736591"/>
            <a:ext cx="1813560" cy="502920"/>
            <a:chOff x="2840735" y="4736591"/>
            <a:chExt cx="1813560" cy="50292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119" y="4745735"/>
              <a:ext cx="1789176" cy="4297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0735" y="4736591"/>
              <a:ext cx="1761743" cy="5029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2532" y="4771577"/>
              <a:ext cx="1696887" cy="33855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912532" y="4771577"/>
              <a:ext cx="1697355" cy="339090"/>
            </a:xfrm>
            <a:custGeom>
              <a:avLst/>
              <a:gdLst/>
              <a:ahLst/>
              <a:cxnLst/>
              <a:rect l="l" t="t" r="r" b="b"/>
              <a:pathLst>
                <a:path w="1697354" h="339089">
                  <a:moveTo>
                    <a:pt x="0" y="0"/>
                  </a:moveTo>
                  <a:lnTo>
                    <a:pt x="1696888" y="0"/>
                  </a:lnTo>
                  <a:lnTo>
                    <a:pt x="1696888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A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17294" y="4791964"/>
            <a:ext cx="1687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002D43"/>
                </a:solidFill>
                <a:latin typeface="Century Gothic"/>
                <a:cs typeface="Century Gothic"/>
              </a:rPr>
              <a:t>11/10/20</a:t>
            </a:r>
            <a:r>
              <a:rPr sz="1600" spc="-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600" spc="45" dirty="0">
                <a:solidFill>
                  <a:srgbClr val="002D43"/>
                </a:solidFill>
                <a:latin typeface="Century Gothic"/>
                <a:cs typeface="Century Gothic"/>
              </a:rPr>
              <a:t>1600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99831" y="5162076"/>
            <a:ext cx="1722755" cy="770890"/>
            <a:chOff x="2899831" y="5162076"/>
            <a:chExt cx="1722755" cy="770890"/>
          </a:xfrm>
        </p:grpSpPr>
        <p:sp>
          <p:nvSpPr>
            <p:cNvPr id="25" name="object 25"/>
            <p:cNvSpPr/>
            <p:nvPr/>
          </p:nvSpPr>
          <p:spPr>
            <a:xfrm>
              <a:off x="2912532" y="5174776"/>
              <a:ext cx="1697355" cy="369570"/>
            </a:xfrm>
            <a:custGeom>
              <a:avLst/>
              <a:gdLst/>
              <a:ahLst/>
              <a:cxnLst/>
              <a:rect l="l" t="t" r="r" b="b"/>
              <a:pathLst>
                <a:path w="1697354" h="369570">
                  <a:moveTo>
                    <a:pt x="1696887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1696887" y="369331"/>
                  </a:lnTo>
                  <a:lnTo>
                    <a:pt x="1696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12532" y="5174776"/>
              <a:ext cx="1697355" cy="369570"/>
            </a:xfrm>
            <a:custGeom>
              <a:avLst/>
              <a:gdLst/>
              <a:ahLst/>
              <a:cxnLst/>
              <a:rect l="l" t="t" r="r" b="b"/>
              <a:pathLst>
                <a:path w="1697354" h="369570">
                  <a:moveTo>
                    <a:pt x="0" y="0"/>
                  </a:moveTo>
                  <a:lnTo>
                    <a:pt x="1696888" y="0"/>
                  </a:lnTo>
                  <a:lnTo>
                    <a:pt x="1696888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12531" y="5550552"/>
              <a:ext cx="1697355" cy="369570"/>
            </a:xfrm>
            <a:custGeom>
              <a:avLst/>
              <a:gdLst/>
              <a:ahLst/>
              <a:cxnLst/>
              <a:rect l="l" t="t" r="r" b="b"/>
              <a:pathLst>
                <a:path w="1697354" h="369570">
                  <a:moveTo>
                    <a:pt x="0" y="0"/>
                  </a:moveTo>
                  <a:lnTo>
                    <a:pt x="1696889" y="0"/>
                  </a:lnTo>
                  <a:lnTo>
                    <a:pt x="1696889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25232" y="5095748"/>
            <a:ext cx="1671955" cy="7753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890"/>
              </a:spcBef>
            </a:pP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9/25/17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230</a:t>
            </a:r>
            <a:endParaRPr sz="1800">
              <a:latin typeface="Century Gothic"/>
              <a:cs typeface="Century Gothic"/>
            </a:endParaRPr>
          </a:p>
          <a:p>
            <a:pPr marL="78105">
              <a:lnSpc>
                <a:spcPct val="100000"/>
              </a:lnSpc>
              <a:spcBef>
                <a:spcPts val="790"/>
              </a:spcBef>
            </a:pP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2/04/18</a:t>
            </a:r>
            <a:r>
              <a:rPr sz="1800" spc="-12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100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14500" y="3454775"/>
            <a:ext cx="499745" cy="866140"/>
            <a:chOff x="1714500" y="3454775"/>
            <a:chExt cx="499745" cy="866140"/>
          </a:xfrm>
        </p:grpSpPr>
        <p:sp>
          <p:nvSpPr>
            <p:cNvPr id="30" name="object 30"/>
            <p:cNvSpPr/>
            <p:nvPr/>
          </p:nvSpPr>
          <p:spPr>
            <a:xfrm>
              <a:off x="1727200" y="3467475"/>
              <a:ext cx="474345" cy="840740"/>
            </a:xfrm>
            <a:custGeom>
              <a:avLst/>
              <a:gdLst/>
              <a:ahLst/>
              <a:cxnLst/>
              <a:rect l="l" t="t" r="r" b="b"/>
              <a:pathLst>
                <a:path w="474344" h="840739">
                  <a:moveTo>
                    <a:pt x="355600" y="0"/>
                  </a:moveTo>
                  <a:lnTo>
                    <a:pt x="118532" y="0"/>
                  </a:lnTo>
                  <a:lnTo>
                    <a:pt x="118532" y="603667"/>
                  </a:lnTo>
                  <a:lnTo>
                    <a:pt x="0" y="603667"/>
                  </a:lnTo>
                  <a:lnTo>
                    <a:pt x="237067" y="840733"/>
                  </a:lnTo>
                  <a:lnTo>
                    <a:pt x="474132" y="603667"/>
                  </a:lnTo>
                  <a:lnTo>
                    <a:pt x="355600" y="603667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57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27200" y="3467475"/>
              <a:ext cx="474345" cy="840740"/>
            </a:xfrm>
            <a:custGeom>
              <a:avLst/>
              <a:gdLst/>
              <a:ahLst/>
              <a:cxnLst/>
              <a:rect l="l" t="t" r="r" b="b"/>
              <a:pathLst>
                <a:path w="474344" h="840739">
                  <a:moveTo>
                    <a:pt x="0" y="603668"/>
                  </a:moveTo>
                  <a:lnTo>
                    <a:pt x="118533" y="603668"/>
                  </a:lnTo>
                  <a:lnTo>
                    <a:pt x="118533" y="0"/>
                  </a:lnTo>
                  <a:lnTo>
                    <a:pt x="355600" y="0"/>
                  </a:lnTo>
                  <a:lnTo>
                    <a:pt x="355600" y="603668"/>
                  </a:lnTo>
                  <a:lnTo>
                    <a:pt x="474133" y="603668"/>
                  </a:lnTo>
                  <a:lnTo>
                    <a:pt x="237067" y="840734"/>
                  </a:lnTo>
                  <a:lnTo>
                    <a:pt x="0" y="603668"/>
                  </a:lnTo>
                  <a:close/>
                </a:path>
              </a:pathLst>
            </a:custGeom>
            <a:ln w="25400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816100" y="2016363"/>
            <a:ext cx="6123305" cy="3107055"/>
            <a:chOff x="1816100" y="2016363"/>
            <a:chExt cx="6123305" cy="3107055"/>
          </a:xfrm>
        </p:grpSpPr>
        <p:sp>
          <p:nvSpPr>
            <p:cNvPr id="33" name="object 33"/>
            <p:cNvSpPr/>
            <p:nvPr/>
          </p:nvSpPr>
          <p:spPr>
            <a:xfrm>
              <a:off x="1828800" y="4822129"/>
              <a:ext cx="261620" cy="288290"/>
            </a:xfrm>
            <a:custGeom>
              <a:avLst/>
              <a:gdLst/>
              <a:ahLst/>
              <a:cxnLst/>
              <a:rect l="l" t="t" r="r" b="b"/>
              <a:pathLst>
                <a:path w="261619" h="288289">
                  <a:moveTo>
                    <a:pt x="261256" y="0"/>
                  </a:moveTo>
                  <a:lnTo>
                    <a:pt x="0" y="0"/>
                  </a:lnTo>
                  <a:lnTo>
                    <a:pt x="0" y="288002"/>
                  </a:lnTo>
                  <a:lnTo>
                    <a:pt x="261256" y="288002"/>
                  </a:lnTo>
                  <a:lnTo>
                    <a:pt x="26125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28800" y="4822129"/>
              <a:ext cx="261620" cy="288290"/>
            </a:xfrm>
            <a:custGeom>
              <a:avLst/>
              <a:gdLst/>
              <a:ahLst/>
              <a:cxnLst/>
              <a:rect l="l" t="t" r="r" b="b"/>
              <a:pathLst>
                <a:path w="261619" h="288289">
                  <a:moveTo>
                    <a:pt x="0" y="0"/>
                  </a:moveTo>
                  <a:lnTo>
                    <a:pt x="261257" y="0"/>
                  </a:lnTo>
                  <a:lnTo>
                    <a:pt x="261257" y="288003"/>
                  </a:lnTo>
                  <a:lnTo>
                    <a:pt x="0" y="2880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C6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70398" y="4637462"/>
              <a:ext cx="2756535" cy="369570"/>
            </a:xfrm>
            <a:custGeom>
              <a:avLst/>
              <a:gdLst/>
              <a:ahLst/>
              <a:cxnLst/>
              <a:rect l="l" t="t" r="r" b="b"/>
              <a:pathLst>
                <a:path w="2756534" h="369570">
                  <a:moveTo>
                    <a:pt x="0" y="0"/>
                  </a:moveTo>
                  <a:lnTo>
                    <a:pt x="2755962" y="0"/>
                  </a:lnTo>
                  <a:lnTo>
                    <a:pt x="2755962" y="369318"/>
                  </a:lnTo>
                  <a:lnTo>
                    <a:pt x="0" y="36931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6579" y="2016363"/>
              <a:ext cx="977849" cy="97784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4697" y="2141053"/>
              <a:ext cx="701584" cy="70158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249138" y="4656835"/>
            <a:ext cx="20510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002D43"/>
                </a:solidFill>
                <a:latin typeface="Century Gothic"/>
                <a:cs typeface="Century Gothic"/>
              </a:rPr>
              <a:t>Last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Run: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11/10/20  1400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697" y="5140910"/>
            <a:ext cx="771480" cy="625758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8005100" y="4525771"/>
            <a:ext cx="221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54166" y="4525771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63523" y="3722596"/>
            <a:ext cx="873760" cy="85725"/>
          </a:xfrm>
          <a:custGeom>
            <a:avLst/>
            <a:gdLst/>
            <a:ahLst/>
            <a:cxnLst/>
            <a:rect l="l" t="t" r="r" b="b"/>
            <a:pathLst>
              <a:path w="873759" h="85725">
                <a:moveTo>
                  <a:pt x="787759" y="0"/>
                </a:moveTo>
                <a:lnTo>
                  <a:pt x="787759" y="85725"/>
                </a:lnTo>
                <a:lnTo>
                  <a:pt x="844909" y="57150"/>
                </a:lnTo>
                <a:lnTo>
                  <a:pt x="802048" y="57150"/>
                </a:lnTo>
                <a:lnTo>
                  <a:pt x="802048" y="28575"/>
                </a:lnTo>
                <a:lnTo>
                  <a:pt x="844909" y="28575"/>
                </a:lnTo>
                <a:lnTo>
                  <a:pt x="787759" y="0"/>
                </a:lnTo>
                <a:close/>
              </a:path>
              <a:path w="873759" h="85725">
                <a:moveTo>
                  <a:pt x="78775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87759" y="57150"/>
                </a:lnTo>
                <a:lnTo>
                  <a:pt x="787759" y="28575"/>
                </a:lnTo>
                <a:close/>
              </a:path>
              <a:path w="873759" h="85725">
                <a:moveTo>
                  <a:pt x="844909" y="28575"/>
                </a:moveTo>
                <a:lnTo>
                  <a:pt x="802048" y="28575"/>
                </a:lnTo>
                <a:lnTo>
                  <a:pt x="802048" y="57150"/>
                </a:lnTo>
                <a:lnTo>
                  <a:pt x="844909" y="57150"/>
                </a:lnTo>
                <a:lnTo>
                  <a:pt x="873484" y="42862"/>
                </a:lnTo>
                <a:lnTo>
                  <a:pt x="844909" y="28575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4599180" y="3008376"/>
            <a:ext cx="2277110" cy="1703070"/>
            <a:chOff x="4599180" y="3008376"/>
            <a:chExt cx="2277110" cy="1703070"/>
          </a:xfrm>
        </p:grpSpPr>
        <p:sp>
          <p:nvSpPr>
            <p:cNvPr id="44" name="object 44"/>
            <p:cNvSpPr/>
            <p:nvPr/>
          </p:nvSpPr>
          <p:spPr>
            <a:xfrm>
              <a:off x="4599180" y="3887842"/>
              <a:ext cx="802005" cy="823594"/>
            </a:xfrm>
            <a:custGeom>
              <a:avLst/>
              <a:gdLst/>
              <a:ahLst/>
              <a:cxnLst/>
              <a:rect l="l" t="t" r="r" b="b"/>
              <a:pathLst>
                <a:path w="802004" h="823595">
                  <a:moveTo>
                    <a:pt x="731481" y="51489"/>
                  </a:moveTo>
                  <a:lnTo>
                    <a:pt x="0" y="803520"/>
                  </a:lnTo>
                  <a:lnTo>
                    <a:pt x="20482" y="823443"/>
                  </a:lnTo>
                  <a:lnTo>
                    <a:pt x="751964" y="71413"/>
                  </a:lnTo>
                  <a:lnTo>
                    <a:pt x="731481" y="51489"/>
                  </a:lnTo>
                  <a:close/>
                </a:path>
                <a:path w="802004" h="823595">
                  <a:moveTo>
                    <a:pt x="788377" y="41248"/>
                  </a:moveTo>
                  <a:lnTo>
                    <a:pt x="741442" y="41248"/>
                  </a:lnTo>
                  <a:lnTo>
                    <a:pt x="761926" y="61172"/>
                  </a:lnTo>
                  <a:lnTo>
                    <a:pt x="751964" y="71413"/>
                  </a:lnTo>
                  <a:lnTo>
                    <a:pt x="772448" y="91337"/>
                  </a:lnTo>
                  <a:lnTo>
                    <a:pt x="788377" y="41248"/>
                  </a:lnTo>
                  <a:close/>
                </a:path>
                <a:path w="802004" h="823595">
                  <a:moveTo>
                    <a:pt x="741442" y="41248"/>
                  </a:moveTo>
                  <a:lnTo>
                    <a:pt x="731481" y="51489"/>
                  </a:lnTo>
                  <a:lnTo>
                    <a:pt x="751964" y="71413"/>
                  </a:lnTo>
                  <a:lnTo>
                    <a:pt x="761926" y="61172"/>
                  </a:lnTo>
                  <a:lnTo>
                    <a:pt x="741442" y="41248"/>
                  </a:lnTo>
                  <a:close/>
                </a:path>
                <a:path w="802004" h="823595">
                  <a:moveTo>
                    <a:pt x="801494" y="0"/>
                  </a:moveTo>
                  <a:lnTo>
                    <a:pt x="710998" y="31565"/>
                  </a:lnTo>
                  <a:lnTo>
                    <a:pt x="731481" y="51489"/>
                  </a:lnTo>
                  <a:lnTo>
                    <a:pt x="741442" y="41248"/>
                  </a:lnTo>
                  <a:lnTo>
                    <a:pt x="788377" y="41248"/>
                  </a:lnTo>
                  <a:lnTo>
                    <a:pt x="801494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62600" y="3008376"/>
              <a:ext cx="1313688" cy="1316736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9472216" y="3722596"/>
            <a:ext cx="671195" cy="85725"/>
          </a:xfrm>
          <a:custGeom>
            <a:avLst/>
            <a:gdLst/>
            <a:ahLst/>
            <a:cxnLst/>
            <a:rect l="l" t="t" r="r" b="b"/>
            <a:pathLst>
              <a:path w="671195" h="85725">
                <a:moveTo>
                  <a:pt x="585125" y="57149"/>
                </a:moveTo>
                <a:lnTo>
                  <a:pt x="585125" y="85725"/>
                </a:lnTo>
                <a:lnTo>
                  <a:pt x="642275" y="57150"/>
                </a:lnTo>
                <a:lnTo>
                  <a:pt x="585125" y="57149"/>
                </a:lnTo>
                <a:close/>
              </a:path>
              <a:path w="671195" h="85725">
                <a:moveTo>
                  <a:pt x="585125" y="28574"/>
                </a:moveTo>
                <a:lnTo>
                  <a:pt x="585125" y="57149"/>
                </a:lnTo>
                <a:lnTo>
                  <a:pt x="599413" y="57150"/>
                </a:lnTo>
                <a:lnTo>
                  <a:pt x="599413" y="28575"/>
                </a:lnTo>
                <a:lnTo>
                  <a:pt x="585125" y="28574"/>
                </a:lnTo>
                <a:close/>
              </a:path>
              <a:path w="671195" h="85725">
                <a:moveTo>
                  <a:pt x="585125" y="0"/>
                </a:moveTo>
                <a:lnTo>
                  <a:pt x="585125" y="28574"/>
                </a:lnTo>
                <a:lnTo>
                  <a:pt x="599413" y="28575"/>
                </a:lnTo>
                <a:lnTo>
                  <a:pt x="599413" y="57150"/>
                </a:lnTo>
                <a:lnTo>
                  <a:pt x="642278" y="57148"/>
                </a:lnTo>
                <a:lnTo>
                  <a:pt x="670850" y="42862"/>
                </a:lnTo>
                <a:lnTo>
                  <a:pt x="585125" y="0"/>
                </a:lnTo>
                <a:close/>
              </a:path>
              <a:path w="671195" h="85725">
                <a:moveTo>
                  <a:pt x="0" y="28573"/>
                </a:moveTo>
                <a:lnTo>
                  <a:pt x="0" y="57148"/>
                </a:lnTo>
                <a:lnTo>
                  <a:pt x="585125" y="57149"/>
                </a:lnTo>
                <a:lnTo>
                  <a:pt x="585125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13192" y="3008376"/>
            <a:ext cx="1377696" cy="137769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20528" y="2983992"/>
            <a:ext cx="1399031" cy="1402079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69640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Change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Capture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4D4D4C"/>
                </a:solidFill>
                <a:latin typeface="Trebuchet MS"/>
                <a:cs typeface="Trebuchet MS"/>
              </a:rPr>
              <a:t>Diff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rgbClr val="4D4D4C"/>
                </a:solidFill>
                <a:latin typeface="Trebuchet MS"/>
                <a:cs typeface="Trebuchet MS"/>
              </a:rPr>
              <a:t>Compare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8"/>
            <a:ext cx="1327148" cy="13271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197" y="4343400"/>
            <a:ext cx="1327148" cy="13271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5376" y="3035300"/>
            <a:ext cx="150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6/15/18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0300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374" y="5690108"/>
            <a:ext cx="150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002D43"/>
                </a:solidFill>
                <a:latin typeface="Century Gothic"/>
                <a:cs typeface="Century Gothic"/>
              </a:rPr>
              <a:t>6/16/18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0300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0978" y="3513698"/>
            <a:ext cx="701584" cy="70158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39530" y="1660260"/>
            <a:ext cx="1386840" cy="4068445"/>
            <a:chOff x="3039530" y="1660260"/>
            <a:chExt cx="1386840" cy="40684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9531" y="1660260"/>
              <a:ext cx="1386417" cy="13864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9530" y="4341813"/>
              <a:ext cx="1386417" cy="13864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960925" y="3035300"/>
            <a:ext cx="175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002D43"/>
                </a:solidFill>
                <a:latin typeface="Century Gothic"/>
                <a:cs typeface="Century Gothic"/>
              </a:rPr>
              <a:t>20180615T0300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60925" y="5690108"/>
            <a:ext cx="175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002D43"/>
                </a:solidFill>
                <a:latin typeface="Century Gothic"/>
                <a:cs typeface="Century Gothic"/>
              </a:rPr>
              <a:t>20180616T0300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63523" y="3722596"/>
            <a:ext cx="873760" cy="85725"/>
          </a:xfrm>
          <a:custGeom>
            <a:avLst/>
            <a:gdLst/>
            <a:ahLst/>
            <a:cxnLst/>
            <a:rect l="l" t="t" r="r" b="b"/>
            <a:pathLst>
              <a:path w="873759" h="85725">
                <a:moveTo>
                  <a:pt x="787759" y="0"/>
                </a:moveTo>
                <a:lnTo>
                  <a:pt x="787759" y="85725"/>
                </a:lnTo>
                <a:lnTo>
                  <a:pt x="844909" y="57150"/>
                </a:lnTo>
                <a:lnTo>
                  <a:pt x="802048" y="57150"/>
                </a:lnTo>
                <a:lnTo>
                  <a:pt x="802048" y="28575"/>
                </a:lnTo>
                <a:lnTo>
                  <a:pt x="844909" y="28575"/>
                </a:lnTo>
                <a:lnTo>
                  <a:pt x="787759" y="0"/>
                </a:lnTo>
                <a:close/>
              </a:path>
              <a:path w="873759" h="85725">
                <a:moveTo>
                  <a:pt x="78775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87759" y="57150"/>
                </a:lnTo>
                <a:lnTo>
                  <a:pt x="787759" y="28575"/>
                </a:lnTo>
                <a:close/>
              </a:path>
              <a:path w="873759" h="85725">
                <a:moveTo>
                  <a:pt x="844909" y="28575"/>
                </a:moveTo>
                <a:lnTo>
                  <a:pt x="802048" y="28575"/>
                </a:lnTo>
                <a:lnTo>
                  <a:pt x="802048" y="57150"/>
                </a:lnTo>
                <a:lnTo>
                  <a:pt x="844909" y="57150"/>
                </a:lnTo>
                <a:lnTo>
                  <a:pt x="873484" y="42862"/>
                </a:lnTo>
                <a:lnTo>
                  <a:pt x="844909" y="28575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110728" y="3026664"/>
            <a:ext cx="2047239" cy="1377950"/>
            <a:chOff x="8110728" y="3026664"/>
            <a:chExt cx="2047239" cy="1377950"/>
          </a:xfrm>
        </p:grpSpPr>
        <p:sp>
          <p:nvSpPr>
            <p:cNvPr id="15" name="object 15"/>
            <p:cNvSpPr/>
            <p:nvPr/>
          </p:nvSpPr>
          <p:spPr>
            <a:xfrm>
              <a:off x="9486622" y="3722596"/>
              <a:ext cx="671195" cy="85725"/>
            </a:xfrm>
            <a:custGeom>
              <a:avLst/>
              <a:gdLst/>
              <a:ahLst/>
              <a:cxnLst/>
              <a:rect l="l" t="t" r="r" b="b"/>
              <a:pathLst>
                <a:path w="671195" h="85725">
                  <a:moveTo>
                    <a:pt x="585125" y="57149"/>
                  </a:moveTo>
                  <a:lnTo>
                    <a:pt x="585125" y="85725"/>
                  </a:lnTo>
                  <a:lnTo>
                    <a:pt x="642275" y="57150"/>
                  </a:lnTo>
                  <a:lnTo>
                    <a:pt x="585125" y="57149"/>
                  </a:lnTo>
                  <a:close/>
                </a:path>
                <a:path w="671195" h="85725">
                  <a:moveTo>
                    <a:pt x="585125" y="28574"/>
                  </a:moveTo>
                  <a:lnTo>
                    <a:pt x="585125" y="57149"/>
                  </a:lnTo>
                  <a:lnTo>
                    <a:pt x="599413" y="57150"/>
                  </a:lnTo>
                  <a:lnTo>
                    <a:pt x="599413" y="28575"/>
                  </a:lnTo>
                  <a:lnTo>
                    <a:pt x="585125" y="28574"/>
                  </a:lnTo>
                  <a:close/>
                </a:path>
                <a:path w="671195" h="85725">
                  <a:moveTo>
                    <a:pt x="585125" y="0"/>
                  </a:moveTo>
                  <a:lnTo>
                    <a:pt x="585125" y="28574"/>
                  </a:lnTo>
                  <a:lnTo>
                    <a:pt x="599413" y="28575"/>
                  </a:lnTo>
                  <a:lnTo>
                    <a:pt x="599413" y="57150"/>
                  </a:lnTo>
                  <a:lnTo>
                    <a:pt x="642278" y="57148"/>
                  </a:lnTo>
                  <a:lnTo>
                    <a:pt x="670850" y="42862"/>
                  </a:lnTo>
                  <a:lnTo>
                    <a:pt x="585125" y="0"/>
                  </a:lnTo>
                  <a:close/>
                </a:path>
                <a:path w="671195" h="85725">
                  <a:moveTo>
                    <a:pt x="0" y="28573"/>
                  </a:moveTo>
                  <a:lnTo>
                    <a:pt x="0" y="57148"/>
                  </a:lnTo>
                  <a:lnTo>
                    <a:pt x="585125" y="57149"/>
                  </a:lnTo>
                  <a:lnTo>
                    <a:pt x="585125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0728" y="3026664"/>
              <a:ext cx="1377696" cy="137769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236909" y="2337172"/>
            <a:ext cx="4826635" cy="2712085"/>
            <a:chOff x="2236909" y="2337172"/>
            <a:chExt cx="4826635" cy="2712085"/>
          </a:xfrm>
        </p:grpSpPr>
        <p:sp>
          <p:nvSpPr>
            <p:cNvPr id="18" name="object 18"/>
            <p:cNvSpPr/>
            <p:nvPr/>
          </p:nvSpPr>
          <p:spPr>
            <a:xfrm>
              <a:off x="2236901" y="2337180"/>
              <a:ext cx="3283585" cy="2712085"/>
            </a:xfrm>
            <a:custGeom>
              <a:avLst/>
              <a:gdLst/>
              <a:ahLst/>
              <a:cxnLst/>
              <a:rect l="l" t="t" r="r" b="b"/>
              <a:pathLst>
                <a:path w="3283585" h="2712085">
                  <a:moveTo>
                    <a:pt x="873480" y="42862"/>
                  </a:moveTo>
                  <a:lnTo>
                    <a:pt x="844905" y="28575"/>
                  </a:lnTo>
                  <a:lnTo>
                    <a:pt x="787755" y="0"/>
                  </a:lnTo>
                  <a:lnTo>
                    <a:pt x="787755" y="28575"/>
                  </a:lnTo>
                  <a:lnTo>
                    <a:pt x="0" y="28575"/>
                  </a:lnTo>
                  <a:lnTo>
                    <a:pt x="0" y="57150"/>
                  </a:lnTo>
                  <a:lnTo>
                    <a:pt x="787755" y="57150"/>
                  </a:lnTo>
                  <a:lnTo>
                    <a:pt x="787755" y="85725"/>
                  </a:lnTo>
                  <a:lnTo>
                    <a:pt x="873480" y="42862"/>
                  </a:lnTo>
                  <a:close/>
                </a:path>
                <a:path w="3283585" h="2712085">
                  <a:moveTo>
                    <a:pt x="877036" y="2669006"/>
                  </a:moveTo>
                  <a:lnTo>
                    <a:pt x="848461" y="2654719"/>
                  </a:lnTo>
                  <a:lnTo>
                    <a:pt x="791311" y="2626144"/>
                  </a:lnTo>
                  <a:lnTo>
                    <a:pt x="791311" y="2654719"/>
                  </a:lnTo>
                  <a:lnTo>
                    <a:pt x="3556" y="2654719"/>
                  </a:lnTo>
                  <a:lnTo>
                    <a:pt x="3556" y="2683294"/>
                  </a:lnTo>
                  <a:lnTo>
                    <a:pt x="791311" y="2683294"/>
                  </a:lnTo>
                  <a:lnTo>
                    <a:pt x="791311" y="2711869"/>
                  </a:lnTo>
                  <a:lnTo>
                    <a:pt x="877036" y="2669006"/>
                  </a:lnTo>
                  <a:close/>
                </a:path>
                <a:path w="3283585" h="2712085">
                  <a:moveTo>
                    <a:pt x="3283356" y="1818386"/>
                  </a:moveTo>
                  <a:lnTo>
                    <a:pt x="3189084" y="1835683"/>
                  </a:lnTo>
                  <a:lnTo>
                    <a:pt x="3206267" y="1858518"/>
                  </a:lnTo>
                  <a:lnTo>
                    <a:pt x="2106028" y="2686431"/>
                  </a:lnTo>
                  <a:lnTo>
                    <a:pt x="2123211" y="2709265"/>
                  </a:lnTo>
                  <a:lnTo>
                    <a:pt x="3223450" y="1881352"/>
                  </a:lnTo>
                  <a:lnTo>
                    <a:pt x="3240633" y="1904174"/>
                  </a:lnTo>
                  <a:lnTo>
                    <a:pt x="3267646" y="1849920"/>
                  </a:lnTo>
                  <a:lnTo>
                    <a:pt x="3283356" y="1818386"/>
                  </a:lnTo>
                  <a:close/>
                </a:path>
                <a:path w="3283585" h="2712085">
                  <a:moveTo>
                    <a:pt x="3283356" y="794588"/>
                  </a:moveTo>
                  <a:lnTo>
                    <a:pt x="3267494" y="765949"/>
                  </a:lnTo>
                  <a:lnTo>
                    <a:pt x="3236925" y="710742"/>
                  </a:lnTo>
                  <a:lnTo>
                    <a:pt x="3220758" y="734301"/>
                  </a:lnTo>
                  <a:lnTo>
                    <a:pt x="2195919" y="31076"/>
                  </a:lnTo>
                  <a:lnTo>
                    <a:pt x="2179751" y="54648"/>
                  </a:lnTo>
                  <a:lnTo>
                    <a:pt x="3204591" y="757859"/>
                  </a:lnTo>
                  <a:lnTo>
                    <a:pt x="3188424" y="781431"/>
                  </a:lnTo>
                  <a:lnTo>
                    <a:pt x="3283356" y="794588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7570" y="4556883"/>
              <a:ext cx="1576070" cy="369570"/>
            </a:xfrm>
            <a:custGeom>
              <a:avLst/>
              <a:gdLst/>
              <a:ahLst/>
              <a:cxnLst/>
              <a:rect l="l" t="t" r="r" b="b"/>
              <a:pathLst>
                <a:path w="1576070" h="369570">
                  <a:moveTo>
                    <a:pt x="1575951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1575951" y="369332"/>
                  </a:lnTo>
                  <a:lnTo>
                    <a:pt x="15759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87570" y="4556883"/>
            <a:ext cx="1576070" cy="369570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800" spc="50" dirty="0">
                <a:solidFill>
                  <a:srgbClr val="002D43"/>
                </a:solidFill>
                <a:latin typeface="Century Gothic"/>
                <a:cs typeface="Century Gothic"/>
              </a:rPr>
              <a:t>Diff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65" dirty="0">
                <a:solidFill>
                  <a:srgbClr val="002D43"/>
                </a:solidFill>
                <a:latin typeface="Century Gothic"/>
                <a:cs typeface="Century Gothic"/>
              </a:rPr>
              <a:t>Compare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97808" y="2587751"/>
            <a:ext cx="3179445" cy="3136900"/>
            <a:chOff x="3797808" y="2587751"/>
            <a:chExt cx="3179445" cy="313690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0136" y="3026663"/>
              <a:ext cx="1316736" cy="13167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7808" y="2587751"/>
              <a:ext cx="505967" cy="5029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9624" y="5221223"/>
              <a:ext cx="502920" cy="50291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18064" y="3002279"/>
            <a:ext cx="1402079" cy="140208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015748" y="4525771"/>
            <a:ext cx="221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454166" y="4525771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67849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Change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Capture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Triggers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4D4D4C"/>
                </a:solidFill>
                <a:latin typeface="Trebuchet MS"/>
                <a:cs typeface="Trebuchet MS"/>
              </a:rPr>
              <a:t>1/2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42" y="1715752"/>
            <a:ext cx="859203" cy="6969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59938" y="1465579"/>
            <a:ext cx="237553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70" dirty="0">
                <a:solidFill>
                  <a:srgbClr val="FF0000"/>
                </a:solidFill>
                <a:latin typeface="Tahoma"/>
                <a:cs typeface="Tahoma"/>
              </a:rPr>
              <a:t>SELECT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35"/>
              </a:lnSpc>
            </a:pP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Id: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20982358</a:t>
            </a:r>
            <a:endParaRPr sz="1800">
              <a:latin typeface="Century Gothic"/>
              <a:cs typeface="Century Gothic"/>
            </a:endParaRPr>
          </a:p>
          <a:p>
            <a:pPr marL="12700" marR="5080">
              <a:lnSpc>
                <a:spcPts val="2210"/>
              </a:lnSpc>
              <a:spcBef>
                <a:spcPts val="55"/>
              </a:spcBef>
            </a:pP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Name: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Jean-Luc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Picard 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Rank: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Captain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30"/>
              </a:lnSpc>
            </a:pP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State: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Agitated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42" y="4158120"/>
            <a:ext cx="859203" cy="6969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59938" y="3992371"/>
            <a:ext cx="1957070" cy="11258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53720">
              <a:lnSpc>
                <a:spcPts val="2110"/>
              </a:lnSpc>
              <a:spcBef>
                <a:spcPts val="210"/>
              </a:spcBef>
            </a:pP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Table: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Roster 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Id: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20982358</a:t>
            </a:r>
            <a:endParaRPr sz="1800">
              <a:latin typeface="Century Gothic"/>
              <a:cs typeface="Century Gothic"/>
            </a:endParaRPr>
          </a:p>
          <a:p>
            <a:pPr marL="12700" marR="5080">
              <a:lnSpc>
                <a:spcPts val="2180"/>
              </a:lnSpc>
              <a:spcBef>
                <a:spcPts val="45"/>
              </a:spcBef>
            </a:pP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Operation: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Update 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Job: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b="1" spc="-70" dirty="0">
                <a:solidFill>
                  <a:srgbClr val="002D43"/>
                </a:solidFill>
                <a:latin typeface="Tahoma"/>
                <a:cs typeface="Tahoma"/>
              </a:rPr>
              <a:t>ag8afh8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38215" y="1689798"/>
            <a:ext cx="1313815" cy="2294255"/>
            <a:chOff x="5538215" y="1689798"/>
            <a:chExt cx="1313815" cy="22942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6579" y="1689798"/>
              <a:ext cx="977849" cy="9778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4697" y="1814488"/>
              <a:ext cx="701584" cy="7015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8215" y="2667000"/>
              <a:ext cx="1313688" cy="131673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5590" y="5176639"/>
            <a:ext cx="859203" cy="6969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773168" y="5083555"/>
            <a:ext cx="195707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70" dirty="0">
                <a:solidFill>
                  <a:srgbClr val="FF0000"/>
                </a:solidFill>
                <a:latin typeface="Tahoma"/>
                <a:cs typeface="Tahoma"/>
              </a:rPr>
              <a:t>SELECT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Table: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Roster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Id: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20982358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Operation: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Update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98837" y="4209429"/>
            <a:ext cx="85725" cy="502920"/>
          </a:xfrm>
          <a:custGeom>
            <a:avLst/>
            <a:gdLst/>
            <a:ahLst/>
            <a:cxnLst/>
            <a:rect l="l" t="t" r="r" b="b"/>
            <a:pathLst>
              <a:path w="85725" h="502920">
                <a:moveTo>
                  <a:pt x="57150" y="71437"/>
                </a:moveTo>
                <a:lnTo>
                  <a:pt x="28575" y="71437"/>
                </a:lnTo>
                <a:lnTo>
                  <a:pt x="28575" y="502690"/>
                </a:lnTo>
                <a:lnTo>
                  <a:pt x="57150" y="502690"/>
                </a:lnTo>
                <a:lnTo>
                  <a:pt x="57150" y="71437"/>
                </a:lnTo>
                <a:close/>
              </a:path>
              <a:path w="85725" h="502920">
                <a:moveTo>
                  <a:pt x="42861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1" y="0"/>
                </a:lnTo>
                <a:close/>
              </a:path>
              <a:path w="85725" h="502920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400945" y="4132579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63523" y="2682239"/>
            <a:ext cx="2272665" cy="1377950"/>
            <a:chOff x="7063523" y="2682239"/>
            <a:chExt cx="2272665" cy="1377950"/>
          </a:xfrm>
        </p:grpSpPr>
        <p:sp>
          <p:nvSpPr>
            <p:cNvPr id="16" name="object 16"/>
            <p:cNvSpPr/>
            <p:nvPr/>
          </p:nvSpPr>
          <p:spPr>
            <a:xfrm>
              <a:off x="7063523" y="3396030"/>
              <a:ext cx="873760" cy="85725"/>
            </a:xfrm>
            <a:custGeom>
              <a:avLst/>
              <a:gdLst/>
              <a:ahLst/>
              <a:cxnLst/>
              <a:rect l="l" t="t" r="r" b="b"/>
              <a:pathLst>
                <a:path w="873759" h="85725">
                  <a:moveTo>
                    <a:pt x="844909" y="28575"/>
                  </a:moveTo>
                  <a:lnTo>
                    <a:pt x="802048" y="28575"/>
                  </a:lnTo>
                  <a:lnTo>
                    <a:pt x="802048" y="57150"/>
                  </a:lnTo>
                  <a:lnTo>
                    <a:pt x="787759" y="57150"/>
                  </a:lnTo>
                  <a:lnTo>
                    <a:pt x="787759" y="85725"/>
                  </a:lnTo>
                  <a:lnTo>
                    <a:pt x="873484" y="42862"/>
                  </a:lnTo>
                  <a:lnTo>
                    <a:pt x="844909" y="28575"/>
                  </a:lnTo>
                  <a:close/>
                </a:path>
                <a:path w="873759" h="85725">
                  <a:moveTo>
                    <a:pt x="787759" y="28575"/>
                  </a:moveTo>
                  <a:lnTo>
                    <a:pt x="0" y="28576"/>
                  </a:lnTo>
                  <a:lnTo>
                    <a:pt x="0" y="57151"/>
                  </a:lnTo>
                  <a:lnTo>
                    <a:pt x="787759" y="57150"/>
                  </a:lnTo>
                  <a:lnTo>
                    <a:pt x="787759" y="28575"/>
                  </a:lnTo>
                  <a:close/>
                </a:path>
                <a:path w="873759" h="85725">
                  <a:moveTo>
                    <a:pt x="802048" y="28575"/>
                  </a:moveTo>
                  <a:lnTo>
                    <a:pt x="787759" y="28575"/>
                  </a:lnTo>
                  <a:lnTo>
                    <a:pt x="787759" y="57150"/>
                  </a:lnTo>
                  <a:lnTo>
                    <a:pt x="802048" y="57150"/>
                  </a:lnTo>
                  <a:lnTo>
                    <a:pt x="802048" y="28575"/>
                  </a:lnTo>
                  <a:close/>
                </a:path>
                <a:path w="873759" h="85725">
                  <a:moveTo>
                    <a:pt x="787759" y="0"/>
                  </a:moveTo>
                  <a:lnTo>
                    <a:pt x="787759" y="28575"/>
                  </a:lnTo>
                  <a:lnTo>
                    <a:pt x="844909" y="28575"/>
                  </a:lnTo>
                  <a:lnTo>
                    <a:pt x="787759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8328" y="2682239"/>
              <a:ext cx="1377696" cy="1377696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9472216" y="3396030"/>
            <a:ext cx="671195" cy="85725"/>
          </a:xfrm>
          <a:custGeom>
            <a:avLst/>
            <a:gdLst/>
            <a:ahLst/>
            <a:cxnLst/>
            <a:rect l="l" t="t" r="r" b="b"/>
            <a:pathLst>
              <a:path w="671195" h="85725">
                <a:moveTo>
                  <a:pt x="585125" y="0"/>
                </a:moveTo>
                <a:lnTo>
                  <a:pt x="585125" y="85725"/>
                </a:lnTo>
                <a:lnTo>
                  <a:pt x="642275" y="57150"/>
                </a:lnTo>
                <a:lnTo>
                  <a:pt x="599413" y="57150"/>
                </a:lnTo>
                <a:lnTo>
                  <a:pt x="599413" y="28575"/>
                </a:lnTo>
                <a:lnTo>
                  <a:pt x="642275" y="28575"/>
                </a:lnTo>
                <a:lnTo>
                  <a:pt x="585125" y="0"/>
                </a:lnTo>
                <a:close/>
              </a:path>
              <a:path w="671195" h="85725">
                <a:moveTo>
                  <a:pt x="58512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585125" y="57150"/>
                </a:lnTo>
                <a:lnTo>
                  <a:pt x="585125" y="28575"/>
                </a:lnTo>
                <a:close/>
              </a:path>
              <a:path w="671195" h="85725">
                <a:moveTo>
                  <a:pt x="642275" y="28575"/>
                </a:moveTo>
                <a:lnTo>
                  <a:pt x="599413" y="28575"/>
                </a:lnTo>
                <a:lnTo>
                  <a:pt x="599413" y="57150"/>
                </a:lnTo>
                <a:lnTo>
                  <a:pt x="642275" y="57150"/>
                </a:lnTo>
                <a:lnTo>
                  <a:pt x="670850" y="42862"/>
                </a:lnTo>
                <a:lnTo>
                  <a:pt x="642275" y="28575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75486" y="2064208"/>
            <a:ext cx="3148965" cy="369570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1800" spc="5" dirty="0">
                <a:solidFill>
                  <a:srgbClr val="002D43"/>
                </a:solidFill>
                <a:latin typeface="Century Gothic"/>
                <a:cs typeface="Century Gothic"/>
              </a:rPr>
              <a:t>Write </a:t>
            </a:r>
            <a:r>
              <a:rPr sz="1800" spc="-60" dirty="0">
                <a:solidFill>
                  <a:srgbClr val="002D43"/>
                </a:solidFill>
                <a:latin typeface="Century Gothic"/>
                <a:cs typeface="Century Gothic"/>
              </a:rPr>
              <a:t>operations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7238" y="2565797"/>
            <a:ext cx="1031240" cy="415290"/>
          </a:xfrm>
          <a:custGeom>
            <a:avLst/>
            <a:gdLst/>
            <a:ahLst/>
            <a:cxnLst/>
            <a:rect l="l" t="t" r="r" b="b"/>
            <a:pathLst>
              <a:path w="1031239" h="415289">
                <a:moveTo>
                  <a:pt x="945555" y="388490"/>
                </a:moveTo>
                <a:lnTo>
                  <a:pt x="935343" y="415178"/>
                </a:lnTo>
                <a:lnTo>
                  <a:pt x="1030725" y="405781"/>
                </a:lnTo>
                <a:lnTo>
                  <a:pt x="1019560" y="393595"/>
                </a:lnTo>
                <a:lnTo>
                  <a:pt x="958898" y="393595"/>
                </a:lnTo>
                <a:lnTo>
                  <a:pt x="945555" y="388490"/>
                </a:lnTo>
                <a:close/>
              </a:path>
              <a:path w="1031239" h="415289">
                <a:moveTo>
                  <a:pt x="955766" y="361802"/>
                </a:moveTo>
                <a:lnTo>
                  <a:pt x="945555" y="388490"/>
                </a:lnTo>
                <a:lnTo>
                  <a:pt x="958898" y="393595"/>
                </a:lnTo>
                <a:lnTo>
                  <a:pt x="969110" y="366908"/>
                </a:lnTo>
                <a:lnTo>
                  <a:pt x="955766" y="361802"/>
                </a:lnTo>
                <a:close/>
              </a:path>
              <a:path w="1031239" h="415289">
                <a:moveTo>
                  <a:pt x="965978" y="335113"/>
                </a:moveTo>
                <a:lnTo>
                  <a:pt x="955766" y="361802"/>
                </a:lnTo>
                <a:lnTo>
                  <a:pt x="969110" y="366908"/>
                </a:lnTo>
                <a:lnTo>
                  <a:pt x="958898" y="393595"/>
                </a:lnTo>
                <a:lnTo>
                  <a:pt x="1019560" y="393595"/>
                </a:lnTo>
                <a:lnTo>
                  <a:pt x="965978" y="335113"/>
                </a:lnTo>
                <a:close/>
              </a:path>
              <a:path w="1031239" h="415289">
                <a:moveTo>
                  <a:pt x="10210" y="0"/>
                </a:moveTo>
                <a:lnTo>
                  <a:pt x="0" y="26687"/>
                </a:lnTo>
                <a:lnTo>
                  <a:pt x="945555" y="388490"/>
                </a:lnTo>
                <a:lnTo>
                  <a:pt x="955766" y="361802"/>
                </a:lnTo>
                <a:lnTo>
                  <a:pt x="10210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32135" y="2657855"/>
            <a:ext cx="1399031" cy="140208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717132" y="4117340"/>
            <a:ext cx="221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002D43"/>
                </a:solidFill>
                <a:latin typeface="Century Gothic"/>
                <a:cs typeface="Century Gothic"/>
              </a:rPr>
              <a:t>Kinesis </a:t>
            </a:r>
            <a:r>
              <a:rPr sz="1800" spc="-15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Firehose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6786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D4D4C"/>
                </a:solidFill>
                <a:latin typeface="Trebuchet MS"/>
                <a:cs typeface="Trebuchet MS"/>
              </a:rPr>
              <a:t>Change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4D4D4C"/>
                </a:solidFill>
                <a:latin typeface="Trebuchet MS"/>
                <a:cs typeface="Trebuchet MS"/>
              </a:rPr>
              <a:t>Data</a:t>
            </a:r>
            <a:r>
              <a:rPr sz="3200" spc="-17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D4D4C"/>
                </a:solidFill>
                <a:latin typeface="Trebuchet MS"/>
                <a:cs typeface="Trebuchet MS"/>
              </a:rPr>
              <a:t>Capture</a:t>
            </a:r>
            <a:r>
              <a:rPr sz="3200" spc="-16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425" dirty="0">
                <a:solidFill>
                  <a:srgbClr val="4D4D4C"/>
                </a:solidFill>
                <a:latin typeface="Trebuchet MS"/>
                <a:cs typeface="Trebuchet MS"/>
              </a:rPr>
              <a:t>–</a:t>
            </a:r>
            <a:r>
              <a:rPr sz="3200" spc="-160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4D4D4C"/>
                </a:solidFill>
                <a:latin typeface="Trebuchet MS"/>
                <a:cs typeface="Trebuchet MS"/>
              </a:rPr>
              <a:t>Triggers</a:t>
            </a:r>
            <a:r>
              <a:rPr sz="3200" spc="-155" dirty="0">
                <a:solidFill>
                  <a:srgbClr val="4D4D4C"/>
                </a:solidFill>
                <a:latin typeface="Trebuchet MS"/>
                <a:cs typeface="Trebuchet MS"/>
              </a:rPr>
              <a:t> </a:t>
            </a:r>
            <a:r>
              <a:rPr sz="3200" spc="114" dirty="0">
                <a:solidFill>
                  <a:srgbClr val="4D4D4C"/>
                </a:solidFill>
                <a:latin typeface="Trebuchet MS"/>
                <a:cs typeface="Trebuchet MS"/>
              </a:rPr>
              <a:t>2/2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42" y="1715752"/>
            <a:ext cx="859203" cy="6969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59938" y="1465579"/>
            <a:ext cx="237553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Id: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20982358</a:t>
            </a:r>
            <a:endParaRPr sz="1800">
              <a:latin typeface="Century Gothic"/>
              <a:cs typeface="Century Gothic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Name: </a:t>
            </a:r>
            <a:r>
              <a:rPr sz="1800" spc="-105" dirty="0">
                <a:solidFill>
                  <a:srgbClr val="002D43"/>
                </a:solidFill>
                <a:latin typeface="Century Gothic"/>
                <a:cs typeface="Century Gothic"/>
              </a:rPr>
              <a:t>Jean-Luc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Picard  </a:t>
            </a:r>
            <a:r>
              <a:rPr sz="1800" spc="-65" dirty="0">
                <a:solidFill>
                  <a:srgbClr val="002D43"/>
                </a:solidFill>
                <a:latin typeface="Century Gothic"/>
                <a:cs typeface="Century Gothic"/>
              </a:rPr>
              <a:t>Rank:</a:t>
            </a:r>
            <a:r>
              <a:rPr sz="1800" spc="-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40" dirty="0">
                <a:solidFill>
                  <a:srgbClr val="002D43"/>
                </a:solidFill>
                <a:latin typeface="Century Gothic"/>
                <a:cs typeface="Century Gothic"/>
              </a:rPr>
              <a:t>Captain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35"/>
              </a:lnSpc>
            </a:pP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State:</a:t>
            </a:r>
            <a:r>
              <a:rPr sz="1800" spc="-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Agitated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42" y="4158120"/>
            <a:ext cx="859203" cy="6969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59938" y="3992371"/>
            <a:ext cx="1957070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65" dirty="0">
                <a:solidFill>
                  <a:srgbClr val="FF0000"/>
                </a:solidFill>
                <a:latin typeface="Tahoma"/>
                <a:cs typeface="Tahoma"/>
              </a:rPr>
              <a:t>DELETE</a:t>
            </a:r>
            <a:endParaRPr sz="1800">
              <a:latin typeface="Tahoma"/>
              <a:cs typeface="Tahoma"/>
            </a:endParaRPr>
          </a:p>
          <a:p>
            <a:pPr marL="12700" marR="553720">
              <a:lnSpc>
                <a:spcPts val="2210"/>
              </a:lnSpc>
              <a:spcBef>
                <a:spcPts val="5"/>
              </a:spcBef>
            </a:pP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Table: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Roster 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Id:</a:t>
            </a:r>
            <a:r>
              <a:rPr sz="1800" spc="-1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20982358</a:t>
            </a:r>
            <a:endParaRPr sz="1800">
              <a:latin typeface="Century Gothic"/>
              <a:cs typeface="Century Gothic"/>
            </a:endParaRPr>
          </a:p>
          <a:p>
            <a:pPr marL="12700" marR="5080">
              <a:lnSpc>
                <a:spcPts val="2110"/>
              </a:lnSpc>
              <a:spcBef>
                <a:spcPts val="55"/>
              </a:spcBef>
            </a:pP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Operation: </a:t>
            </a:r>
            <a:r>
              <a:rPr sz="1800" spc="-114" dirty="0">
                <a:solidFill>
                  <a:srgbClr val="002D43"/>
                </a:solidFill>
                <a:latin typeface="Century Gothic"/>
                <a:cs typeface="Century Gothic"/>
              </a:rPr>
              <a:t>Update  </a:t>
            </a:r>
            <a:r>
              <a:rPr sz="1800" spc="-110" dirty="0">
                <a:solidFill>
                  <a:srgbClr val="002D43"/>
                </a:solidFill>
                <a:latin typeface="Century Gothic"/>
                <a:cs typeface="Century Gothic"/>
              </a:rPr>
              <a:t>Job:</a:t>
            </a:r>
            <a:r>
              <a:rPr sz="1800" spc="-3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b="1" spc="-70" dirty="0">
                <a:solidFill>
                  <a:srgbClr val="002D43"/>
                </a:solidFill>
                <a:latin typeface="Tahoma"/>
                <a:cs typeface="Tahoma"/>
              </a:rPr>
              <a:t>ag8afh8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38215" y="1689798"/>
            <a:ext cx="1313815" cy="2294255"/>
            <a:chOff x="5538215" y="1689798"/>
            <a:chExt cx="1313815" cy="22942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6579" y="1689798"/>
              <a:ext cx="977849" cy="9778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4697" y="1814488"/>
              <a:ext cx="701584" cy="7015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8215" y="2667000"/>
              <a:ext cx="1313688" cy="131673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5590" y="5176639"/>
            <a:ext cx="859203" cy="6969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773168" y="5037835"/>
            <a:ext cx="183705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65" dirty="0">
                <a:solidFill>
                  <a:srgbClr val="FF0000"/>
                </a:solidFill>
                <a:latin typeface="Tahoma"/>
                <a:cs typeface="Tahoma"/>
              </a:rPr>
              <a:t>DELETE</a:t>
            </a:r>
            <a:endParaRPr sz="1800">
              <a:latin typeface="Tahoma"/>
              <a:cs typeface="Tahoma"/>
            </a:endParaRPr>
          </a:p>
          <a:p>
            <a:pPr marL="12700" marR="433705">
              <a:lnSpc>
                <a:spcPts val="2180"/>
              </a:lnSpc>
              <a:spcBef>
                <a:spcPts val="30"/>
              </a:spcBef>
            </a:pPr>
            <a:r>
              <a:rPr sz="1800" spc="-55" dirty="0">
                <a:solidFill>
                  <a:srgbClr val="002D43"/>
                </a:solidFill>
                <a:latin typeface="Century Gothic"/>
                <a:cs typeface="Century Gothic"/>
              </a:rPr>
              <a:t>Table: </a:t>
            </a:r>
            <a:r>
              <a:rPr sz="1800" spc="-15" dirty="0">
                <a:solidFill>
                  <a:srgbClr val="002D43"/>
                </a:solidFill>
                <a:latin typeface="Century Gothic"/>
                <a:cs typeface="Century Gothic"/>
              </a:rPr>
              <a:t>Roster  </a:t>
            </a:r>
            <a:r>
              <a:rPr sz="1800" spc="-45" dirty="0">
                <a:solidFill>
                  <a:srgbClr val="002D43"/>
                </a:solidFill>
                <a:latin typeface="Century Gothic"/>
                <a:cs typeface="Century Gothic"/>
              </a:rPr>
              <a:t>Id: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002D43"/>
                </a:solidFill>
                <a:latin typeface="Century Gothic"/>
                <a:cs typeface="Century Gothic"/>
              </a:rPr>
              <a:t>20982358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35"/>
              </a:lnSpc>
            </a:pPr>
            <a:r>
              <a:rPr sz="1800" spc="-80" dirty="0">
                <a:solidFill>
                  <a:srgbClr val="002D43"/>
                </a:solidFill>
                <a:latin typeface="Century Gothic"/>
                <a:cs typeface="Century Gothic"/>
              </a:rPr>
              <a:t>Operation:</a:t>
            </a:r>
            <a:r>
              <a:rPr sz="1800" spc="-5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Updat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98837" y="4209429"/>
            <a:ext cx="85725" cy="502920"/>
          </a:xfrm>
          <a:custGeom>
            <a:avLst/>
            <a:gdLst/>
            <a:ahLst/>
            <a:cxnLst/>
            <a:rect l="l" t="t" r="r" b="b"/>
            <a:pathLst>
              <a:path w="85725" h="502920">
                <a:moveTo>
                  <a:pt x="28574" y="416965"/>
                </a:moveTo>
                <a:lnTo>
                  <a:pt x="0" y="416965"/>
                </a:lnTo>
                <a:lnTo>
                  <a:pt x="42862" y="502690"/>
                </a:lnTo>
                <a:lnTo>
                  <a:pt x="78581" y="431252"/>
                </a:lnTo>
                <a:lnTo>
                  <a:pt x="28575" y="431252"/>
                </a:lnTo>
                <a:lnTo>
                  <a:pt x="28574" y="416965"/>
                </a:lnTo>
                <a:close/>
              </a:path>
              <a:path w="85725" h="502920">
                <a:moveTo>
                  <a:pt x="57148" y="0"/>
                </a:moveTo>
                <a:lnTo>
                  <a:pt x="28573" y="0"/>
                </a:lnTo>
                <a:lnTo>
                  <a:pt x="28575" y="431252"/>
                </a:lnTo>
                <a:lnTo>
                  <a:pt x="57150" y="431252"/>
                </a:lnTo>
                <a:lnTo>
                  <a:pt x="57148" y="0"/>
                </a:lnTo>
                <a:close/>
              </a:path>
              <a:path w="85725" h="502920">
                <a:moveTo>
                  <a:pt x="85725" y="416965"/>
                </a:moveTo>
                <a:lnTo>
                  <a:pt x="57149" y="416965"/>
                </a:lnTo>
                <a:lnTo>
                  <a:pt x="57150" y="431252"/>
                </a:lnTo>
                <a:lnTo>
                  <a:pt x="78581" y="431252"/>
                </a:lnTo>
                <a:lnTo>
                  <a:pt x="85725" y="416965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699653" y="3228729"/>
            <a:ext cx="2708275" cy="1097280"/>
            <a:chOff x="2699653" y="3228729"/>
            <a:chExt cx="2708275" cy="1097280"/>
          </a:xfrm>
        </p:grpSpPr>
        <p:sp>
          <p:nvSpPr>
            <p:cNvPr id="15" name="object 15"/>
            <p:cNvSpPr/>
            <p:nvPr/>
          </p:nvSpPr>
          <p:spPr>
            <a:xfrm>
              <a:off x="3776132" y="3580494"/>
              <a:ext cx="1631950" cy="745490"/>
            </a:xfrm>
            <a:custGeom>
              <a:avLst/>
              <a:gdLst/>
              <a:ahLst/>
              <a:cxnLst/>
              <a:rect l="l" t="t" r="r" b="b"/>
              <a:pathLst>
                <a:path w="1631950" h="745489">
                  <a:moveTo>
                    <a:pt x="60704" y="667247"/>
                  </a:moveTo>
                  <a:lnTo>
                    <a:pt x="0" y="741417"/>
                  </a:lnTo>
                  <a:lnTo>
                    <a:pt x="95757" y="745479"/>
                  </a:lnTo>
                  <a:lnTo>
                    <a:pt x="86691" y="725244"/>
                  </a:lnTo>
                  <a:lnTo>
                    <a:pt x="71033" y="725244"/>
                  </a:lnTo>
                  <a:lnTo>
                    <a:pt x="59348" y="699168"/>
                  </a:lnTo>
                  <a:lnTo>
                    <a:pt x="72389" y="693324"/>
                  </a:lnTo>
                  <a:lnTo>
                    <a:pt x="60704" y="667247"/>
                  </a:lnTo>
                  <a:close/>
                </a:path>
                <a:path w="1631950" h="745489">
                  <a:moveTo>
                    <a:pt x="72389" y="693324"/>
                  </a:moveTo>
                  <a:lnTo>
                    <a:pt x="59348" y="699168"/>
                  </a:lnTo>
                  <a:lnTo>
                    <a:pt x="71033" y="725244"/>
                  </a:lnTo>
                  <a:lnTo>
                    <a:pt x="84073" y="719402"/>
                  </a:lnTo>
                  <a:lnTo>
                    <a:pt x="72389" y="693324"/>
                  </a:lnTo>
                  <a:close/>
                </a:path>
                <a:path w="1631950" h="745489">
                  <a:moveTo>
                    <a:pt x="84073" y="719402"/>
                  </a:moveTo>
                  <a:lnTo>
                    <a:pt x="71033" y="725244"/>
                  </a:lnTo>
                  <a:lnTo>
                    <a:pt x="86691" y="725244"/>
                  </a:lnTo>
                  <a:lnTo>
                    <a:pt x="84073" y="719402"/>
                  </a:lnTo>
                  <a:close/>
                </a:path>
                <a:path w="1631950" h="745489">
                  <a:moveTo>
                    <a:pt x="1619757" y="0"/>
                  </a:moveTo>
                  <a:lnTo>
                    <a:pt x="72389" y="693324"/>
                  </a:lnTo>
                  <a:lnTo>
                    <a:pt x="84073" y="719402"/>
                  </a:lnTo>
                  <a:lnTo>
                    <a:pt x="1631441" y="26076"/>
                  </a:lnTo>
                  <a:lnTo>
                    <a:pt x="1619757" y="0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99653" y="3228729"/>
              <a:ext cx="2595880" cy="369570"/>
            </a:xfrm>
            <a:custGeom>
              <a:avLst/>
              <a:gdLst/>
              <a:ahLst/>
              <a:cxnLst/>
              <a:rect l="l" t="t" r="r" b="b"/>
              <a:pathLst>
                <a:path w="2595879" h="369570">
                  <a:moveTo>
                    <a:pt x="2595581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2595581" y="369332"/>
                  </a:lnTo>
                  <a:lnTo>
                    <a:pt x="25955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99653" y="3228729"/>
            <a:ext cx="2595880" cy="369570"/>
          </a:xfrm>
          <a:prstGeom prst="rect">
            <a:avLst/>
          </a:prstGeom>
          <a:ln w="25400">
            <a:solidFill>
              <a:srgbClr val="002D43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1800" spc="-95" dirty="0">
                <a:solidFill>
                  <a:srgbClr val="002D43"/>
                </a:solidFill>
                <a:latin typeface="Century Gothic"/>
                <a:cs typeface="Century Gothic"/>
              </a:rPr>
              <a:t>Delete </a:t>
            </a:r>
            <a:r>
              <a:rPr sz="1800" spc="-125" dirty="0">
                <a:solidFill>
                  <a:srgbClr val="002D43"/>
                </a:solidFill>
                <a:latin typeface="Century Gothic"/>
                <a:cs typeface="Century Gothic"/>
              </a:rPr>
              <a:t>Job</a:t>
            </a:r>
            <a:r>
              <a:rPr sz="1800" spc="1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800" spc="-90" dirty="0">
                <a:solidFill>
                  <a:srgbClr val="002D43"/>
                </a:solidFill>
                <a:latin typeface="Century Gothic"/>
                <a:cs typeface="Century Gothic"/>
              </a:rPr>
              <a:t>“ag8afh8”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3062</Words>
  <Application>Microsoft Office PowerPoint</Application>
  <PresentationFormat>Widescreen</PresentationFormat>
  <Paragraphs>656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Consolas</vt:lpstr>
      <vt:lpstr>Century Gothic</vt:lpstr>
      <vt:lpstr>Trebuchet MS</vt:lpstr>
      <vt:lpstr>Arial</vt:lpstr>
      <vt:lpstr>Times New Roman</vt:lpstr>
      <vt:lpstr>Calibri</vt:lpstr>
      <vt:lpstr>Tahoma</vt:lpstr>
      <vt:lpstr>Courier New</vt:lpstr>
      <vt:lpstr>Office Theme</vt:lpstr>
      <vt:lpstr>Hydrating the Data Lake</vt:lpstr>
      <vt:lpstr>Session’s Focus – Working In The Data Lake</vt:lpstr>
      <vt:lpstr>Data Sources</vt:lpstr>
      <vt:lpstr>Data Sources - Databases</vt:lpstr>
      <vt:lpstr>Change Data Capture</vt:lpstr>
      <vt:lpstr>Change Data Capture – Timestamp</vt:lpstr>
      <vt:lpstr>Change Data Capture – Diff Compare</vt:lpstr>
      <vt:lpstr>Change Data Capture – Triggers 1/2</vt:lpstr>
      <vt:lpstr>Change Data Capture – Triggers 2/2</vt:lpstr>
      <vt:lpstr>Change Data Capture – Triggers v2</vt:lpstr>
      <vt:lpstr>Change Data Capture – Triggers v2</vt:lpstr>
      <vt:lpstr>Change Data Capture – transaction Logs</vt:lpstr>
      <vt:lpstr>Database Migration Service</vt:lpstr>
      <vt:lpstr>When to use DMS and SCT?</vt:lpstr>
      <vt:lpstr>DMS – Deployment</vt:lpstr>
      <vt:lpstr>DMS – S3 as a Target</vt:lpstr>
      <vt:lpstr>Data Sources – Files, S3 as target</vt:lpstr>
      <vt:lpstr>Transfer Files to S3</vt:lpstr>
      <vt:lpstr>Uploading to Amazon S3</vt:lpstr>
      <vt:lpstr>S3 Transfer Acceleration</vt:lpstr>
      <vt:lpstr>S3 Access Points for shared Data sets</vt:lpstr>
      <vt:lpstr>Access Analyzer for S3</vt:lpstr>
      <vt:lpstr>PowerPoint Presentation</vt:lpstr>
      <vt:lpstr>AWS Direct Connect</vt:lpstr>
      <vt:lpstr>AWS DataSync</vt:lpstr>
      <vt:lpstr>How AWS DataSync works</vt:lpstr>
      <vt:lpstr>AWS Transfer for SFTP</vt:lpstr>
      <vt:lpstr>Setting up AWS Transfer</vt:lpstr>
      <vt:lpstr>AWS Snowball/Snowmobile</vt:lpstr>
      <vt:lpstr>Data Sources - Streams</vt:lpstr>
      <vt:lpstr>Streams</vt:lpstr>
      <vt:lpstr>Real-time Streaming on AWS</vt:lpstr>
      <vt:lpstr>Amazon Kinesis - Stream Processing on AWS</vt:lpstr>
      <vt:lpstr>Amazon Kinesis Data Firehose</vt:lpstr>
      <vt:lpstr>Amazon Kinesis Data Firehose</vt:lpstr>
      <vt:lpstr>Amazon Kinesis Data Firehose</vt:lpstr>
      <vt:lpstr>Pre-Built Data Conversions</vt:lpstr>
      <vt:lpstr>Stream Ingestion</vt:lpstr>
      <vt:lpstr>Amazon Kinesis – Streams vs Firehose</vt:lpstr>
      <vt:lpstr>Kinesis Data Streams – Lots of Integrations</vt:lpstr>
      <vt:lpstr>Kinesis Data Streams – How it works</vt:lpstr>
      <vt:lpstr>Kinesis Data Streams – How it works cont.</vt:lpstr>
      <vt:lpstr>Amazon Managed Streaming for Kafka (MSK)</vt:lpstr>
      <vt:lpstr>Comparing Amazon Kinesis Data Streams to MSK</vt:lpstr>
      <vt:lpstr>Comparing Amazon Kinesis Data Streams to MSK</vt:lpstr>
      <vt:lpstr>Clickstream with Real-Time Analytics</vt:lpstr>
      <vt:lpstr>Clickstream with Spark on EMR</vt:lpstr>
      <vt:lpstr>Data Sources - Logs</vt:lpstr>
      <vt:lpstr>Logs</vt:lpstr>
      <vt:lpstr>Logs – CloudWatch Agent</vt:lpstr>
      <vt:lpstr>Logs – Kinesis Agent</vt:lpstr>
      <vt:lpstr>Logs – Kinesis Agent (with Analytics)</vt:lpstr>
      <vt:lpstr>Logs - Other Options</vt:lpstr>
      <vt:lpstr>Summary – Ingestion into S3 (Data Lake)</vt:lpstr>
      <vt:lpstr>Options for data transfer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Hydrating the Data Lake</dc:title>
  <cp:lastModifiedBy>Sathish Venkateswarlu</cp:lastModifiedBy>
  <cp:revision>1</cp:revision>
  <dcterms:created xsi:type="dcterms:W3CDTF">2020-12-01T01:51:57Z</dcterms:created>
  <dcterms:modified xsi:type="dcterms:W3CDTF">2021-04-21T09:24:27Z</dcterms:modified>
</cp:coreProperties>
</file>